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5.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6.xml" ContentType="application/vnd.openxmlformats-officedocument.drawingml.chart+xml"/>
  <Override PartName="/ppt/theme/themeOverride5.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7.xml" ContentType="application/vnd.openxmlformats-officedocument.drawingml.chart+xml"/>
  <Override PartName="/ppt/theme/themeOverride6.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notesSlides/notesSlide12.xml" ContentType="application/vnd.openxmlformats-officedocument.presentationml.notesSlide+xml"/>
  <Override PartName="/ppt/charts/chart9.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0.xml" ContentType="application/vnd.openxmlformats-officedocument.drawingml.chart+xml"/>
  <Override PartName="/ppt/theme/themeOverride8.xml" ContentType="application/vnd.openxmlformats-officedocument.themeOverr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782" r:id="rId3"/>
    <p:sldMasterId id="2147483796" r:id="rId4"/>
    <p:sldMasterId id="2147483810" r:id="rId5"/>
    <p:sldMasterId id="2147483824" r:id="rId6"/>
    <p:sldMasterId id="2147483940" r:id="rId7"/>
    <p:sldMasterId id="2147483954" r:id="rId8"/>
  </p:sldMasterIdLst>
  <p:notesMasterIdLst>
    <p:notesMasterId r:id="rId24"/>
  </p:notesMasterIdLst>
  <p:handoutMasterIdLst>
    <p:handoutMasterId r:id="rId25"/>
  </p:handoutMasterIdLst>
  <p:sldIdLst>
    <p:sldId id="257" r:id="rId9"/>
    <p:sldId id="351" r:id="rId10"/>
    <p:sldId id="416" r:id="rId11"/>
    <p:sldId id="434" r:id="rId12"/>
    <p:sldId id="418" r:id="rId13"/>
    <p:sldId id="423" r:id="rId14"/>
    <p:sldId id="440" r:id="rId15"/>
    <p:sldId id="417" r:id="rId16"/>
    <p:sldId id="439" r:id="rId17"/>
    <p:sldId id="435" r:id="rId18"/>
    <p:sldId id="427" r:id="rId19"/>
    <p:sldId id="428" r:id="rId20"/>
    <p:sldId id="375" r:id="rId21"/>
    <p:sldId id="374" r:id="rId22"/>
    <p:sldId id="441" r:id="rId23"/>
  </p:sldIdLst>
  <p:sldSz cx="9144000" cy="6858000" type="screen4x3"/>
  <p:notesSz cx="6797675" cy="99282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957"/>
    <a:srgbClr val="FFFFCC"/>
    <a:srgbClr val="FFCCFF"/>
    <a:srgbClr val="FF0000"/>
    <a:srgbClr val="66FF66"/>
    <a:srgbClr val="9966FF"/>
    <a:srgbClr val="008357"/>
    <a:srgbClr val="CC99FF"/>
    <a:srgbClr val="99FF66"/>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89734" autoAdjust="0"/>
  </p:normalViewPr>
  <p:slideViewPr>
    <p:cSldViewPr>
      <p:cViewPr>
        <p:scale>
          <a:sx n="80" d="100"/>
          <a:sy n="80" d="100"/>
        </p:scale>
        <p:origin x="-828" y="-492"/>
      </p:cViewPr>
      <p:guideLst>
        <p:guide orient="horz" pos="2160"/>
        <p:guide pos="2880"/>
      </p:guideLst>
    </p:cSldViewPr>
  </p:slideViewPr>
  <p:outlineViewPr>
    <p:cViewPr>
      <p:scale>
        <a:sx n="33" d="100"/>
        <a:sy n="33" d="100"/>
      </p:scale>
      <p:origin x="48" y="0"/>
    </p:cViewPr>
  </p:outlineViewPr>
  <p:notesTextViewPr>
    <p:cViewPr>
      <p:scale>
        <a:sx n="75" d="100"/>
        <a:sy n="75" d="100"/>
      </p:scale>
      <p:origin x="0" y="0"/>
    </p:cViewPr>
  </p:notesTextViewPr>
  <p:sorterViewPr>
    <p:cViewPr varScale="1">
      <p:scale>
        <a:sx n="100" d="100"/>
        <a:sy n="100" d="100"/>
      </p:scale>
      <p:origin x="0" y="0"/>
    </p:cViewPr>
  </p:sorterViewPr>
  <p:notesViewPr>
    <p:cSldViewPr>
      <p:cViewPr varScale="1">
        <p:scale>
          <a:sx n="73" d="100"/>
          <a:sy n="73" d="100"/>
        </p:scale>
        <p:origin x="-2196"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a:t>New Claims (monthly average)</a:t>
            </a:r>
          </a:p>
        </c:rich>
      </c:tx>
      <c:layout>
        <c:manualLayout>
          <c:xMode val="edge"/>
          <c:yMode val="edge"/>
          <c:x val="1.1972222222222228E-2"/>
          <c:y val="1.3888888888888888E-2"/>
        </c:manualLayout>
      </c:layout>
      <c:overlay val="0"/>
    </c:title>
    <c:autoTitleDeleted val="0"/>
    <c:plotArea>
      <c:layout>
        <c:manualLayout>
          <c:layoutTarget val="inner"/>
          <c:xMode val="edge"/>
          <c:yMode val="edge"/>
          <c:x val="0.1106097966042086"/>
          <c:y val="0.17460098479425609"/>
          <c:w val="0.85299648958272278"/>
          <c:h val="0.70390230146851474"/>
        </c:manualLayout>
      </c:layout>
      <c:barChart>
        <c:barDir val="col"/>
        <c:grouping val="clustered"/>
        <c:varyColors val="0"/>
        <c:ser>
          <c:idx val="0"/>
          <c:order val="0"/>
          <c:invertIfNegative val="0"/>
          <c:dLbls>
            <c:spPr>
              <a:solidFill>
                <a:schemeClr val="bg1"/>
              </a:solidFill>
            </c:spPr>
            <c:txPr>
              <a:bodyPr/>
              <a:lstStyle/>
              <a:p>
                <a:pPr>
                  <a:defRPr sz="1100" b="1"/>
                </a:pPr>
                <a:endParaRPr lang="en-US"/>
              </a:p>
            </c:txPr>
            <c:showLegendKey val="0"/>
            <c:showVal val="1"/>
            <c:showCatName val="0"/>
            <c:showSerName val="0"/>
            <c:showPercent val="0"/>
            <c:showBubbleSize val="0"/>
            <c:showLeaderLines val="0"/>
          </c:dLbls>
          <c:cat>
            <c:strRef>
              <c:f>'HB Overview'!$D$4:$D$8</c:f>
              <c:strCache>
                <c:ptCount val="5"/>
                <c:pt idx="0">
                  <c:v>2011/12</c:v>
                </c:pt>
                <c:pt idx="1">
                  <c:v>2012/13</c:v>
                </c:pt>
                <c:pt idx="2">
                  <c:v>2013/14</c:v>
                </c:pt>
                <c:pt idx="3">
                  <c:v>2014/15</c:v>
                </c:pt>
                <c:pt idx="4">
                  <c:v>2015/16</c:v>
                </c:pt>
              </c:strCache>
            </c:strRef>
          </c:cat>
          <c:val>
            <c:numRef>
              <c:f>'HB Overview'!$E$4:$E$8</c:f>
              <c:numCache>
                <c:formatCode>0</c:formatCode>
                <c:ptCount val="5"/>
                <c:pt idx="0">
                  <c:v>592.33333333333337</c:v>
                </c:pt>
                <c:pt idx="1">
                  <c:v>580.5</c:v>
                </c:pt>
                <c:pt idx="2">
                  <c:v>524.41666666666663</c:v>
                </c:pt>
                <c:pt idx="3">
                  <c:v>473.5</c:v>
                </c:pt>
                <c:pt idx="4">
                  <c:v>460.5</c:v>
                </c:pt>
              </c:numCache>
            </c:numRef>
          </c:val>
        </c:ser>
        <c:dLbls>
          <c:showLegendKey val="0"/>
          <c:showVal val="0"/>
          <c:showCatName val="0"/>
          <c:showSerName val="0"/>
          <c:showPercent val="0"/>
          <c:showBubbleSize val="0"/>
        </c:dLbls>
        <c:gapWidth val="150"/>
        <c:axId val="156360064"/>
        <c:axId val="178922624"/>
      </c:barChart>
      <c:catAx>
        <c:axId val="156360064"/>
        <c:scaling>
          <c:orientation val="minMax"/>
        </c:scaling>
        <c:delete val="0"/>
        <c:axPos val="b"/>
        <c:majorTickMark val="none"/>
        <c:minorTickMark val="none"/>
        <c:tickLblPos val="nextTo"/>
        <c:crossAx val="178922624"/>
        <c:crosses val="autoZero"/>
        <c:auto val="1"/>
        <c:lblAlgn val="ctr"/>
        <c:lblOffset val="100"/>
        <c:noMultiLvlLbl val="0"/>
      </c:catAx>
      <c:valAx>
        <c:axId val="178922624"/>
        <c:scaling>
          <c:orientation val="minMax"/>
        </c:scaling>
        <c:delete val="0"/>
        <c:axPos val="l"/>
        <c:majorGridlines/>
        <c:numFmt formatCode="0" sourceLinked="1"/>
        <c:majorTickMark val="out"/>
        <c:minorTickMark val="none"/>
        <c:tickLblPos val="nextTo"/>
        <c:txPr>
          <a:bodyPr/>
          <a:lstStyle/>
          <a:p>
            <a:pPr>
              <a:defRPr sz="1100" b="1"/>
            </a:pPr>
            <a:endParaRPr lang="en-US"/>
          </a:p>
        </c:txPr>
        <c:crossAx val="156360064"/>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dirty="0"/>
              <a:t>Total </a:t>
            </a:r>
            <a:r>
              <a:rPr lang="en-GB" dirty="0" smtClean="0"/>
              <a:t>Claims</a:t>
            </a:r>
            <a:endParaRPr lang="en-GB" dirty="0"/>
          </a:p>
        </c:rich>
      </c:tx>
      <c:layout>
        <c:manualLayout>
          <c:xMode val="edge"/>
          <c:yMode val="edge"/>
          <c:x val="2.8814125507038899E-3"/>
          <c:y val="2.8697859048610664E-3"/>
        </c:manualLayout>
      </c:layout>
      <c:overlay val="0"/>
    </c:title>
    <c:autoTitleDeleted val="0"/>
    <c:plotArea>
      <c:layout>
        <c:manualLayout>
          <c:layoutTarget val="inner"/>
          <c:xMode val="edge"/>
          <c:yMode val="edge"/>
          <c:x val="0.16680539002103645"/>
          <c:y val="0.17460098479425609"/>
          <c:w val="0.82652833408230919"/>
          <c:h val="0.70390230146851474"/>
        </c:manualLayout>
      </c:layout>
      <c:barChart>
        <c:barDir val="col"/>
        <c:grouping val="clustered"/>
        <c:varyColors val="0"/>
        <c:ser>
          <c:idx val="0"/>
          <c:order val="0"/>
          <c:invertIfNegative val="0"/>
          <c:dLbls>
            <c:spPr>
              <a:solidFill>
                <a:schemeClr val="bg1"/>
              </a:solidFill>
            </c:spPr>
            <c:txPr>
              <a:bodyPr/>
              <a:lstStyle/>
              <a:p>
                <a:pPr>
                  <a:defRPr sz="1100" b="1"/>
                </a:pPr>
                <a:endParaRPr lang="en-US"/>
              </a:p>
            </c:txPr>
            <c:showLegendKey val="0"/>
            <c:showVal val="1"/>
            <c:showCatName val="0"/>
            <c:showSerName val="0"/>
            <c:showPercent val="0"/>
            <c:showBubbleSize val="0"/>
            <c:showLeaderLines val="0"/>
          </c:dLbls>
          <c:cat>
            <c:strRef>
              <c:f>'HB Overview'!$O$3:$O$8</c:f>
              <c:strCache>
                <c:ptCount val="6"/>
                <c:pt idx="0">
                  <c:v>2010/11</c:v>
                </c:pt>
                <c:pt idx="1">
                  <c:v>2011/12</c:v>
                </c:pt>
                <c:pt idx="2">
                  <c:v>2012/13</c:v>
                </c:pt>
                <c:pt idx="3">
                  <c:v>2013/14</c:v>
                </c:pt>
                <c:pt idx="4">
                  <c:v>2014/15</c:v>
                </c:pt>
                <c:pt idx="5">
                  <c:v>2015/16</c:v>
                </c:pt>
              </c:strCache>
            </c:strRef>
          </c:cat>
          <c:val>
            <c:numRef>
              <c:f>'HB Overview'!$P$3:$P$8</c:f>
              <c:numCache>
                <c:formatCode>#,##0</c:formatCode>
                <c:ptCount val="6"/>
                <c:pt idx="0">
                  <c:v>28639</c:v>
                </c:pt>
                <c:pt idx="1">
                  <c:v>28293</c:v>
                </c:pt>
                <c:pt idx="2">
                  <c:v>28104</c:v>
                </c:pt>
                <c:pt idx="3">
                  <c:v>27805</c:v>
                </c:pt>
                <c:pt idx="4">
                  <c:v>27267.583333333332</c:v>
                </c:pt>
                <c:pt idx="5">
                  <c:v>26729.428571428572</c:v>
                </c:pt>
              </c:numCache>
            </c:numRef>
          </c:val>
        </c:ser>
        <c:dLbls>
          <c:showLegendKey val="0"/>
          <c:showVal val="0"/>
          <c:showCatName val="0"/>
          <c:showSerName val="0"/>
          <c:showPercent val="0"/>
          <c:showBubbleSize val="0"/>
        </c:dLbls>
        <c:gapWidth val="150"/>
        <c:axId val="177833088"/>
        <c:axId val="177834624"/>
      </c:barChart>
      <c:catAx>
        <c:axId val="177833088"/>
        <c:scaling>
          <c:orientation val="minMax"/>
        </c:scaling>
        <c:delete val="0"/>
        <c:axPos val="b"/>
        <c:majorTickMark val="none"/>
        <c:minorTickMark val="none"/>
        <c:tickLblPos val="nextTo"/>
        <c:crossAx val="177834624"/>
        <c:crosses val="autoZero"/>
        <c:auto val="1"/>
        <c:lblAlgn val="ctr"/>
        <c:lblOffset val="100"/>
        <c:noMultiLvlLbl val="0"/>
      </c:catAx>
      <c:valAx>
        <c:axId val="177834624"/>
        <c:scaling>
          <c:orientation val="minMax"/>
          <c:max val="30000"/>
        </c:scaling>
        <c:delete val="0"/>
        <c:axPos val="l"/>
        <c:majorGridlines/>
        <c:numFmt formatCode="#,##0" sourceLinked="1"/>
        <c:majorTickMark val="out"/>
        <c:minorTickMark val="none"/>
        <c:tickLblPos val="nextTo"/>
        <c:txPr>
          <a:bodyPr/>
          <a:lstStyle/>
          <a:p>
            <a:pPr>
              <a:defRPr sz="1100" b="1"/>
            </a:pPr>
            <a:endParaRPr lang="en-US"/>
          </a:p>
        </c:txPr>
        <c:crossAx val="177833088"/>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a:t>Claims</a:t>
            </a:r>
            <a:r>
              <a:rPr lang="en-GB" baseline="0"/>
              <a:t> by Tenure, October 2015</a:t>
            </a:r>
            <a:endParaRPr lang="en-GB"/>
          </a:p>
        </c:rich>
      </c:tx>
      <c:layout>
        <c:manualLayout>
          <c:xMode val="edge"/>
          <c:yMode val="edge"/>
          <c:x val="2.5236001749781266E-2"/>
          <c:y val="2.7777777777777776E-2"/>
        </c:manualLayout>
      </c:layout>
      <c:overlay val="0"/>
    </c:title>
    <c:autoTitleDeleted val="0"/>
    <c:plotArea>
      <c:layout>
        <c:manualLayout>
          <c:layoutTarget val="inner"/>
          <c:xMode val="edge"/>
          <c:yMode val="edge"/>
          <c:x val="0.15975281935911856"/>
          <c:y val="0.15252542927083609"/>
          <c:w val="0.66950535029275182"/>
          <c:h val="0.82053854379313695"/>
        </c:manualLayout>
      </c:layout>
      <c:pieChart>
        <c:varyColors val="1"/>
        <c:ser>
          <c:idx val="0"/>
          <c:order val="0"/>
          <c:dLbls>
            <c:dLbl>
              <c:idx val="0"/>
              <c:layout>
                <c:manualLayout>
                  <c:x val="-0.21501395990839792"/>
                  <c:y val="-8.3094479410809441E-2"/>
                </c:manualLayout>
              </c:layout>
              <c:dLblPos val="bestFit"/>
              <c:showLegendKey val="0"/>
              <c:showVal val="0"/>
              <c:showCatName val="1"/>
              <c:showSerName val="0"/>
              <c:showPercent val="1"/>
              <c:showBubbleSize val="0"/>
            </c:dLbl>
            <c:dLbl>
              <c:idx val="1"/>
              <c:layout>
                <c:manualLayout>
                  <c:x val="0.16803024123976534"/>
                  <c:y val="-8.857521572345263E-2"/>
                </c:manualLayout>
              </c:layout>
              <c:dLblPos val="bestFit"/>
              <c:showLegendKey val="0"/>
              <c:showVal val="0"/>
              <c:showCatName val="1"/>
              <c:showSerName val="0"/>
              <c:showPercent val="1"/>
              <c:showBubbleSize val="0"/>
            </c:dLbl>
            <c:dLbl>
              <c:idx val="2"/>
              <c:layout>
                <c:manualLayout>
                  <c:x val="0.11110706779182487"/>
                  <c:y val="0.25676735224150493"/>
                </c:manualLayout>
              </c:layout>
              <c:dLblPos val="bestFit"/>
              <c:showLegendKey val="0"/>
              <c:showVal val="0"/>
              <c:showCatName val="1"/>
              <c:showSerName val="0"/>
              <c:showPercent val="1"/>
              <c:showBubbleSize val="0"/>
            </c:dLbl>
            <c:txPr>
              <a:bodyPr/>
              <a:lstStyle/>
              <a:p>
                <a:pPr>
                  <a:defRPr sz="1100" b="1">
                    <a:solidFill>
                      <a:schemeClr val="bg1"/>
                    </a:solidFill>
                  </a:defRPr>
                </a:pPr>
                <a:endParaRPr lang="en-US"/>
              </a:p>
            </c:txPr>
            <c:dLblPos val="inEnd"/>
            <c:showLegendKey val="0"/>
            <c:showVal val="0"/>
            <c:showCatName val="1"/>
            <c:showSerName val="0"/>
            <c:showPercent val="1"/>
            <c:showBubbleSize val="0"/>
            <c:showLeaderLines val="0"/>
          </c:dLbls>
          <c:cat>
            <c:strRef>
              <c:f>'HB Tenure'!$A$5:$A$7</c:f>
              <c:strCache>
                <c:ptCount val="3"/>
                <c:pt idx="0">
                  <c:v>Council </c:v>
                </c:pt>
                <c:pt idx="1">
                  <c:v>RSL </c:v>
                </c:pt>
                <c:pt idx="2">
                  <c:v>Private </c:v>
                </c:pt>
              </c:strCache>
            </c:strRef>
          </c:cat>
          <c:val>
            <c:numRef>
              <c:f>'HB Tenure'!$E$5:$E$7</c:f>
              <c:numCache>
                <c:formatCode>_-* #,##0_-;\-* #,##0_-;_-* "-"??_-;_-@_-</c:formatCode>
                <c:ptCount val="3"/>
                <c:pt idx="0">
                  <c:v>15707</c:v>
                </c:pt>
                <c:pt idx="1">
                  <c:v>6810</c:v>
                </c:pt>
                <c:pt idx="2">
                  <c:v>3979</c:v>
                </c:pt>
              </c:numCache>
            </c:numRef>
          </c:val>
        </c:ser>
        <c:dLbls>
          <c:showLegendKey val="0"/>
          <c:showVal val="0"/>
          <c:showCatName val="0"/>
          <c:showSerName val="0"/>
          <c:showPercent val="0"/>
          <c:showBubbleSize val="0"/>
          <c:showLeaderLines val="0"/>
        </c:dLbls>
        <c:firstSliceAng val="0"/>
      </c:pieChart>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l">
              <a:defRPr/>
            </a:pPr>
            <a:r>
              <a:rPr lang="en-US" sz="1800"/>
              <a:t>Change</a:t>
            </a:r>
            <a:r>
              <a:rPr lang="en-US" sz="1800" baseline="0"/>
              <a:t> in the number of HB claimants by tenure March 2010 to October 2015</a:t>
            </a:r>
            <a:endParaRPr lang="en-US" sz="1800"/>
          </a:p>
        </c:rich>
      </c:tx>
      <c:layout>
        <c:manualLayout>
          <c:xMode val="edge"/>
          <c:yMode val="edge"/>
          <c:x val="1.8861111111111127E-2"/>
          <c:y val="2.3148148148148147E-2"/>
        </c:manualLayout>
      </c:layout>
      <c:overlay val="0"/>
    </c:title>
    <c:autoTitleDeleted val="0"/>
    <c:plotArea>
      <c:layout>
        <c:manualLayout>
          <c:layoutTarget val="inner"/>
          <c:xMode val="edge"/>
          <c:yMode val="edge"/>
          <c:x val="0.12518879037758077"/>
          <c:y val="0.26696777486147566"/>
          <c:w val="0.84593981854630373"/>
          <c:h val="0.67879593175853015"/>
        </c:manualLayout>
      </c:layout>
      <c:barChart>
        <c:barDir val="col"/>
        <c:grouping val="clustered"/>
        <c:varyColors val="0"/>
        <c:ser>
          <c:idx val="0"/>
          <c:order val="0"/>
          <c:tx>
            <c:strRef>
              <c:f>'HB Tenure'!$G$4</c:f>
              <c:strCache>
                <c:ptCount val="1"/>
                <c:pt idx="0">
                  <c:v>Change Mar10 to Oct-15</c:v>
                </c:pt>
              </c:strCache>
            </c:strRef>
          </c:tx>
          <c:invertIfNegative val="0"/>
          <c:dLbls>
            <c:dLbl>
              <c:idx val="0"/>
              <c:layout/>
              <c:tx>
                <c:rich>
                  <a:bodyPr/>
                  <a:lstStyle/>
                  <a:p>
                    <a:r>
                      <a:rPr lang="en-US" b="1"/>
                      <a:t>Council </a:t>
                    </a:r>
                  </a:p>
                  <a:p>
                    <a:r>
                      <a:rPr lang="en-US" b="1"/>
                      <a:t> -1,053 </a:t>
                    </a:r>
                    <a:endParaRPr lang="en-US"/>
                  </a:p>
                </c:rich>
              </c:tx>
              <c:showLegendKey val="0"/>
              <c:showVal val="1"/>
              <c:showCatName val="1"/>
              <c:showSerName val="0"/>
              <c:showPercent val="0"/>
              <c:showBubbleSize val="0"/>
            </c:dLbl>
            <c:dLbl>
              <c:idx val="1"/>
              <c:layout/>
              <c:tx>
                <c:rich>
                  <a:bodyPr/>
                  <a:lstStyle/>
                  <a:p>
                    <a:r>
                      <a:rPr lang="en-US" b="1"/>
                      <a:t>RSL </a:t>
                    </a:r>
                  </a:p>
                  <a:p>
                    <a:r>
                      <a:rPr lang="en-US" b="1"/>
                      <a:t>+290 </a:t>
                    </a:r>
                    <a:endParaRPr lang="en-US"/>
                  </a:p>
                </c:rich>
              </c:tx>
              <c:showLegendKey val="0"/>
              <c:showVal val="1"/>
              <c:showCatName val="1"/>
              <c:showSerName val="0"/>
              <c:showPercent val="0"/>
              <c:showBubbleSize val="0"/>
            </c:dLbl>
            <c:dLbl>
              <c:idx val="2"/>
              <c:layout/>
              <c:tx>
                <c:rich>
                  <a:bodyPr/>
                  <a:lstStyle/>
                  <a:p>
                    <a:r>
                      <a:rPr lang="en-US" b="1"/>
                      <a:t>Private </a:t>
                    </a:r>
                  </a:p>
                  <a:p>
                    <a:r>
                      <a:rPr lang="en-US" b="1"/>
                      <a:t>-1,054 </a:t>
                    </a:r>
                    <a:endParaRPr lang="en-US"/>
                  </a:p>
                </c:rich>
              </c:tx>
              <c:showLegendKey val="0"/>
              <c:showVal val="1"/>
              <c:showCatName val="1"/>
              <c:showSerName val="0"/>
              <c:showPercent val="0"/>
              <c:showBubbleSize val="0"/>
            </c:dLbl>
            <c:dLbl>
              <c:idx val="3"/>
              <c:layout/>
              <c:tx>
                <c:rich>
                  <a:bodyPr/>
                  <a:lstStyle/>
                  <a:p>
                    <a:r>
                      <a:rPr lang="en-US" b="1"/>
                      <a:t>HB Total </a:t>
                    </a:r>
                  </a:p>
                  <a:p>
                    <a:r>
                      <a:rPr lang="en-US" b="1"/>
                      <a:t>-1,817 </a:t>
                    </a:r>
                    <a:endParaRPr lang="en-US"/>
                  </a:p>
                </c:rich>
              </c:tx>
              <c:showLegendKey val="0"/>
              <c:showVal val="1"/>
              <c:showCatName val="1"/>
              <c:showSerName val="0"/>
              <c:showPercent val="0"/>
              <c:showBubbleSize val="0"/>
            </c:dLbl>
            <c:spPr>
              <a:solidFill>
                <a:schemeClr val="bg1"/>
              </a:solidFill>
            </c:spPr>
            <c:txPr>
              <a:bodyPr/>
              <a:lstStyle/>
              <a:p>
                <a:pPr>
                  <a:defRPr b="1"/>
                </a:pPr>
                <a:endParaRPr lang="en-US"/>
              </a:p>
            </c:txPr>
            <c:showLegendKey val="0"/>
            <c:showVal val="1"/>
            <c:showCatName val="1"/>
            <c:showSerName val="0"/>
            <c:showPercent val="0"/>
            <c:showBubbleSize val="0"/>
            <c:showLeaderLines val="0"/>
          </c:dLbls>
          <c:cat>
            <c:strRef>
              <c:f>'HB Tenure'!$A$5:$A$8</c:f>
              <c:strCache>
                <c:ptCount val="4"/>
                <c:pt idx="0">
                  <c:v>Council </c:v>
                </c:pt>
                <c:pt idx="1">
                  <c:v>RSL </c:v>
                </c:pt>
                <c:pt idx="2">
                  <c:v>Private </c:v>
                </c:pt>
                <c:pt idx="3">
                  <c:v>HB Total </c:v>
                </c:pt>
              </c:strCache>
            </c:strRef>
          </c:cat>
          <c:val>
            <c:numRef>
              <c:f>'HB Tenure'!$G$5:$G$8</c:f>
              <c:numCache>
                <c:formatCode>\+#,##0_ ;\-#,##0\ </c:formatCode>
                <c:ptCount val="4"/>
                <c:pt idx="0">
                  <c:v>-1053</c:v>
                </c:pt>
                <c:pt idx="1">
                  <c:v>290</c:v>
                </c:pt>
                <c:pt idx="2">
                  <c:v>-1054</c:v>
                </c:pt>
                <c:pt idx="3">
                  <c:v>-1817</c:v>
                </c:pt>
              </c:numCache>
            </c:numRef>
          </c:val>
        </c:ser>
        <c:dLbls>
          <c:showLegendKey val="0"/>
          <c:showVal val="0"/>
          <c:showCatName val="0"/>
          <c:showSerName val="0"/>
          <c:showPercent val="0"/>
          <c:showBubbleSize val="0"/>
        </c:dLbls>
        <c:gapWidth val="150"/>
        <c:axId val="119666560"/>
        <c:axId val="191804544"/>
      </c:barChart>
      <c:catAx>
        <c:axId val="119666560"/>
        <c:scaling>
          <c:orientation val="minMax"/>
        </c:scaling>
        <c:delete val="0"/>
        <c:axPos val="b"/>
        <c:majorTickMark val="none"/>
        <c:minorTickMark val="none"/>
        <c:tickLblPos val="none"/>
        <c:crossAx val="191804544"/>
        <c:crosses val="autoZero"/>
        <c:auto val="0"/>
        <c:lblAlgn val="ctr"/>
        <c:lblOffset val="100"/>
        <c:noMultiLvlLbl val="0"/>
      </c:catAx>
      <c:valAx>
        <c:axId val="191804544"/>
        <c:scaling>
          <c:orientation val="minMax"/>
          <c:max val="1000"/>
          <c:min val="-2500"/>
        </c:scaling>
        <c:delete val="0"/>
        <c:axPos val="l"/>
        <c:majorGridlines/>
        <c:numFmt formatCode="\+#,##0_ ;\-#,##0\ " sourceLinked="1"/>
        <c:majorTickMark val="out"/>
        <c:minorTickMark val="none"/>
        <c:tickLblPos val="nextTo"/>
        <c:txPr>
          <a:bodyPr/>
          <a:lstStyle/>
          <a:p>
            <a:pPr>
              <a:defRPr sz="1100" b="1"/>
            </a:pPr>
            <a:endParaRPr lang="en-US"/>
          </a:p>
        </c:txPr>
        <c:crossAx val="119666560"/>
        <c:crosses val="autoZero"/>
        <c:crossBetween val="between"/>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latin typeface="+mj-lt"/>
              </a:defRPr>
            </a:pPr>
            <a:r>
              <a:rPr lang="en-US" sz="1800" dirty="0">
                <a:latin typeface="+mj-lt"/>
                <a:cs typeface="Arial" panose="020B0604020202020204" pitchFamily="34" charset="0"/>
              </a:rPr>
              <a:t>Tenancies at risk</a:t>
            </a:r>
          </a:p>
        </c:rich>
      </c:tx>
      <c:layout>
        <c:manualLayout>
          <c:xMode val="edge"/>
          <c:yMode val="edge"/>
          <c:x val="8.26664684316121E-3"/>
          <c:y val="1.4927489323185942E-2"/>
        </c:manualLayout>
      </c:layout>
      <c:overlay val="0"/>
    </c:title>
    <c:autoTitleDeleted val="0"/>
    <c:plotArea>
      <c:layout/>
      <c:pieChart>
        <c:varyColors val="1"/>
        <c:ser>
          <c:idx val="0"/>
          <c:order val="0"/>
          <c:tx>
            <c:strRef>
              <c:f>Sheet1!$B$1</c:f>
              <c:strCache>
                <c:ptCount val="1"/>
                <c:pt idx="0">
                  <c:v>Tenancies at risk</c:v>
                </c:pt>
              </c:strCache>
            </c:strRef>
          </c:tx>
          <c:dPt>
            <c:idx val="0"/>
            <c:bubble3D val="0"/>
            <c:spPr>
              <a:solidFill>
                <a:schemeClr val="accent2"/>
              </a:solidFill>
            </c:spPr>
          </c:dPt>
          <c:dPt>
            <c:idx val="1"/>
            <c:bubble3D val="0"/>
            <c:spPr>
              <a:solidFill>
                <a:schemeClr val="accent6">
                  <a:lumMod val="75000"/>
                </a:schemeClr>
              </a:solidFill>
            </c:spPr>
          </c:dPt>
          <c:dLbls>
            <c:dLbl>
              <c:idx val="0"/>
              <c:layout>
                <c:manualLayout>
                  <c:x val="-0.22007222884228816"/>
                  <c:y val="0.13188552970248191"/>
                </c:manualLayout>
              </c:layout>
              <c:showLegendKey val="0"/>
              <c:showVal val="0"/>
              <c:showCatName val="1"/>
              <c:showSerName val="0"/>
              <c:showPercent val="1"/>
              <c:showBubbleSize val="0"/>
            </c:dLbl>
            <c:dLbl>
              <c:idx val="1"/>
              <c:layout>
                <c:manualLayout>
                  <c:x val="-8.2292531612120634E-2"/>
                  <c:y val="-0.1433795041778638"/>
                </c:manualLayout>
              </c:layout>
              <c:showLegendKey val="0"/>
              <c:showVal val="0"/>
              <c:showCatName val="1"/>
              <c:showSerName val="0"/>
              <c:showPercent val="1"/>
              <c:showBubbleSize val="0"/>
            </c:dLbl>
            <c:dLbl>
              <c:idx val="2"/>
              <c:layout>
                <c:manualLayout>
                  <c:x val="0.21532868544027128"/>
                  <c:y val="5.825399103993787E-2"/>
                </c:manualLayout>
              </c:layout>
              <c:showLegendKey val="0"/>
              <c:showVal val="0"/>
              <c:showCatName val="1"/>
              <c:showSerName val="0"/>
              <c:showPercent val="1"/>
              <c:showBubbleSize val="0"/>
            </c:dLbl>
            <c:dLbl>
              <c:idx val="3"/>
              <c:layout/>
              <c:tx>
                <c:rich>
                  <a:bodyPr/>
                  <a:lstStyle/>
                  <a:p>
                    <a:pPr>
                      <a:defRPr b="1">
                        <a:solidFill>
                          <a:schemeClr val="bg1"/>
                        </a:solidFill>
                      </a:defRPr>
                    </a:pPr>
                    <a:r>
                      <a:rPr lang="en-US" dirty="0">
                        <a:solidFill>
                          <a:schemeClr val="tx1"/>
                        </a:solidFill>
                      </a:rPr>
                      <a:t>Down-sized
3%</a:t>
                    </a:r>
                  </a:p>
                </c:rich>
              </c:tx>
              <c:spPr/>
              <c:showLegendKey val="0"/>
              <c:showVal val="0"/>
              <c:showCatName val="1"/>
              <c:showSerName val="0"/>
              <c:showPercent val="1"/>
              <c:showBubbleSize val="0"/>
            </c:dLbl>
            <c:txPr>
              <a:bodyPr/>
              <a:lstStyle/>
              <a:p>
                <a:pPr>
                  <a:defRPr b="1"/>
                </a:pPr>
                <a:endParaRPr lang="en-US"/>
              </a:p>
            </c:txPr>
            <c:showLegendKey val="0"/>
            <c:showVal val="0"/>
            <c:showCatName val="1"/>
            <c:showSerName val="0"/>
            <c:showPercent val="1"/>
            <c:showBubbleSize val="0"/>
            <c:showLeaderLines val="1"/>
          </c:dLbls>
          <c:cat>
            <c:strRef>
              <c:f>Sheet1!$A$2:$A$5</c:f>
              <c:strCache>
                <c:ptCount val="4"/>
                <c:pt idx="0">
                  <c:v>At high risk</c:v>
                </c:pt>
                <c:pt idx="1">
                  <c:v>At less risk</c:v>
                </c:pt>
                <c:pt idx="2">
                  <c:v>Arrears reducing</c:v>
                </c:pt>
                <c:pt idx="3">
                  <c:v>Down-sized</c:v>
                </c:pt>
              </c:strCache>
            </c:strRef>
          </c:cat>
          <c:val>
            <c:numRef>
              <c:f>Sheet1!$B$2:$B$5</c:f>
              <c:numCache>
                <c:formatCode>General</c:formatCode>
                <c:ptCount val="4"/>
                <c:pt idx="0">
                  <c:v>30</c:v>
                </c:pt>
                <c:pt idx="1">
                  <c:v>29</c:v>
                </c:pt>
                <c:pt idx="2">
                  <c:v>32</c:v>
                </c:pt>
                <c:pt idx="3">
                  <c:v>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l">
              <a:defRPr/>
            </a:pPr>
            <a:r>
              <a:rPr lang="en-GB" sz="1600" b="1" i="0" u="none" strike="noStrike" baseline="0">
                <a:effectLst/>
              </a:rPr>
              <a:t>Households affected by Total Benefits Cap:</a:t>
            </a:r>
            <a:r>
              <a:rPr lang="en-GB" sz="1600"/>
              <a:t>  Households by no. </a:t>
            </a:r>
            <a:r>
              <a:rPr lang="en-GB" sz="1600" baseline="0"/>
              <a:t>children in household</a:t>
            </a:r>
            <a:endParaRPr lang="en-GB" sz="1600"/>
          </a:p>
        </c:rich>
      </c:tx>
      <c:layout>
        <c:manualLayout>
          <c:xMode val="edge"/>
          <c:yMode val="edge"/>
          <c:x val="9.0314062854819199E-3"/>
          <c:y val="2.9083345713861236E-3"/>
        </c:manualLayout>
      </c:layout>
      <c:overlay val="0"/>
    </c:title>
    <c:autoTitleDeleted val="0"/>
    <c:plotArea>
      <c:layout>
        <c:manualLayout>
          <c:layoutTarget val="inner"/>
          <c:xMode val="edge"/>
          <c:yMode val="edge"/>
          <c:x val="0.12376996397717492"/>
          <c:y val="0.22421330779598497"/>
          <c:w val="0.846540427385848"/>
          <c:h val="0.60871639355891327"/>
        </c:manualLayout>
      </c:layout>
      <c:barChart>
        <c:barDir val="col"/>
        <c:grouping val="clustered"/>
        <c:varyColors val="0"/>
        <c:ser>
          <c:idx val="0"/>
          <c:order val="0"/>
          <c:invertIfNegative val="0"/>
          <c:dLbls>
            <c:spPr>
              <a:solidFill>
                <a:schemeClr val="bg1"/>
              </a:solidFill>
            </c:spPr>
            <c:txPr>
              <a:bodyPr/>
              <a:lstStyle/>
              <a:p>
                <a:pPr>
                  <a:defRPr b="1"/>
                </a:pPr>
                <a:endParaRPr lang="en-US"/>
              </a:p>
            </c:txPr>
            <c:showLegendKey val="0"/>
            <c:showVal val="1"/>
            <c:showCatName val="0"/>
            <c:showSerName val="0"/>
            <c:showPercent val="0"/>
            <c:showBubbleSize val="0"/>
            <c:showLeaderLines val="0"/>
          </c:dLbls>
          <c:cat>
            <c:strRef>
              <c:f>'TBC2'!$A$17:$A$24</c:f>
              <c:strCache>
                <c:ptCount val="8"/>
                <c:pt idx="0">
                  <c:v>0</c:v>
                </c:pt>
                <c:pt idx="1">
                  <c:v>1</c:v>
                </c:pt>
                <c:pt idx="2">
                  <c:v>2</c:v>
                </c:pt>
                <c:pt idx="3">
                  <c:v>3</c:v>
                </c:pt>
                <c:pt idx="4">
                  <c:v>4</c:v>
                </c:pt>
                <c:pt idx="5">
                  <c:v>5</c:v>
                </c:pt>
                <c:pt idx="6">
                  <c:v>6</c:v>
                </c:pt>
                <c:pt idx="7">
                  <c:v>7</c:v>
                </c:pt>
              </c:strCache>
            </c:strRef>
          </c:cat>
          <c:val>
            <c:numRef>
              <c:f>'TBC2'!$B$17:$B$24</c:f>
              <c:numCache>
                <c:formatCode>General</c:formatCode>
                <c:ptCount val="8"/>
                <c:pt idx="0" formatCode="#,##0">
                  <c:v>79</c:v>
                </c:pt>
                <c:pt idx="1">
                  <c:v>6</c:v>
                </c:pt>
                <c:pt idx="2">
                  <c:v>57</c:v>
                </c:pt>
                <c:pt idx="3">
                  <c:v>29</c:v>
                </c:pt>
                <c:pt idx="4">
                  <c:v>53</c:v>
                </c:pt>
                <c:pt idx="5">
                  <c:v>29</c:v>
                </c:pt>
                <c:pt idx="6">
                  <c:v>6</c:v>
                </c:pt>
                <c:pt idx="7">
                  <c:v>2</c:v>
                </c:pt>
              </c:numCache>
            </c:numRef>
          </c:val>
        </c:ser>
        <c:dLbls>
          <c:showLegendKey val="0"/>
          <c:showVal val="0"/>
          <c:showCatName val="0"/>
          <c:showSerName val="0"/>
          <c:showPercent val="0"/>
          <c:showBubbleSize val="0"/>
        </c:dLbls>
        <c:gapWidth val="60"/>
        <c:axId val="194762240"/>
        <c:axId val="194764160"/>
      </c:barChart>
      <c:catAx>
        <c:axId val="194762240"/>
        <c:scaling>
          <c:orientation val="minMax"/>
        </c:scaling>
        <c:delete val="0"/>
        <c:axPos val="b"/>
        <c:title>
          <c:tx>
            <c:rich>
              <a:bodyPr/>
              <a:lstStyle/>
              <a:p>
                <a:pPr>
                  <a:defRPr b="0"/>
                </a:pPr>
                <a:r>
                  <a:rPr lang="en-US" b="0"/>
                  <a:t>Number of Children in Household</a:t>
                </a:r>
              </a:p>
            </c:rich>
          </c:tx>
          <c:layout>
            <c:manualLayout>
              <c:xMode val="edge"/>
              <c:yMode val="edge"/>
              <c:x val="0.32711445482270179"/>
              <c:y val="0.90710326726400581"/>
            </c:manualLayout>
          </c:layout>
          <c:overlay val="0"/>
        </c:title>
        <c:majorTickMark val="none"/>
        <c:minorTickMark val="none"/>
        <c:tickLblPos val="nextTo"/>
        <c:crossAx val="194764160"/>
        <c:crosses val="autoZero"/>
        <c:auto val="1"/>
        <c:lblAlgn val="ctr"/>
        <c:lblOffset val="100"/>
        <c:noMultiLvlLbl val="0"/>
      </c:catAx>
      <c:valAx>
        <c:axId val="194764160"/>
        <c:scaling>
          <c:orientation val="minMax"/>
        </c:scaling>
        <c:delete val="0"/>
        <c:axPos val="l"/>
        <c:majorGridlines/>
        <c:title>
          <c:tx>
            <c:rich>
              <a:bodyPr rot="-5400000" vert="horz"/>
              <a:lstStyle/>
              <a:p>
                <a:pPr>
                  <a:defRPr b="0"/>
                </a:pPr>
                <a:r>
                  <a:rPr lang="en-GB" b="0"/>
                  <a:t>Households affected by TBC</a:t>
                </a:r>
              </a:p>
            </c:rich>
          </c:tx>
          <c:layout/>
          <c:overlay val="0"/>
        </c:title>
        <c:numFmt formatCode="#,##0" sourceLinked="1"/>
        <c:majorTickMark val="out"/>
        <c:minorTickMark val="none"/>
        <c:tickLblPos val="nextTo"/>
        <c:txPr>
          <a:bodyPr/>
          <a:lstStyle/>
          <a:p>
            <a:pPr>
              <a:defRPr sz="1100" b="1"/>
            </a:pPr>
            <a:endParaRPr lang="en-US"/>
          </a:p>
        </c:txPr>
        <c:crossAx val="194762240"/>
        <c:crosses val="autoZero"/>
        <c:crossBetween val="between"/>
      </c:valAx>
    </c:plotArea>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en-GB" sz="1600" dirty="0"/>
              <a:t>DHP</a:t>
            </a:r>
            <a:r>
              <a:rPr lang="en-GB" sz="1600" baseline="0" dirty="0"/>
              <a:t> Monthly Spend </a:t>
            </a:r>
            <a:r>
              <a:rPr lang="en-GB" sz="1600" baseline="0" dirty="0" smtClean="0"/>
              <a:t>Type:  Sep-15</a:t>
            </a:r>
            <a:endParaRPr lang="en-GB" sz="1600" dirty="0"/>
          </a:p>
        </c:rich>
      </c:tx>
      <c:layout>
        <c:manualLayout>
          <c:xMode val="edge"/>
          <c:yMode val="edge"/>
          <c:x val="2.4421645458196955E-2"/>
          <c:y val="6.2295234345381756E-2"/>
        </c:manualLayout>
      </c:layout>
      <c:overlay val="0"/>
    </c:title>
    <c:autoTitleDeleted val="0"/>
    <c:plotArea>
      <c:layout>
        <c:manualLayout>
          <c:layoutTarget val="inner"/>
          <c:xMode val="edge"/>
          <c:yMode val="edge"/>
          <c:x val="5.7318373898255129E-2"/>
          <c:y val="0.16541882721976825"/>
          <c:w val="0.74484317684872092"/>
          <c:h val="0.7482494718647974"/>
        </c:manualLayout>
      </c:layout>
      <c:pieChart>
        <c:varyColors val="1"/>
        <c:ser>
          <c:idx val="0"/>
          <c:order val="0"/>
          <c:dLbls>
            <c:dLbl>
              <c:idx val="0"/>
              <c:layout>
                <c:manualLayout>
                  <c:x val="-0.12641101308715136"/>
                  <c:y val="0.16640913677092589"/>
                </c:manualLayout>
              </c:layout>
              <c:tx>
                <c:rich>
                  <a:bodyPr/>
                  <a:lstStyle/>
                  <a:p>
                    <a:pPr>
                      <a:defRPr sz="1100" b="1">
                        <a:solidFill>
                          <a:schemeClr val="bg1"/>
                        </a:solidFill>
                      </a:defRPr>
                    </a:pPr>
                    <a:r>
                      <a:rPr lang="en-US" b="1" dirty="0">
                        <a:solidFill>
                          <a:schemeClr val="bg1"/>
                        </a:solidFill>
                      </a:rPr>
                      <a:t>LHA Cap </a:t>
                    </a:r>
                    <a:br>
                      <a:rPr lang="en-US" b="1" dirty="0">
                        <a:solidFill>
                          <a:schemeClr val="bg1"/>
                        </a:solidFill>
                      </a:rPr>
                    </a:br>
                    <a:r>
                      <a:rPr lang="en-US" b="1" dirty="0" err="1">
                        <a:solidFill>
                          <a:schemeClr val="bg1"/>
                        </a:solidFill>
                      </a:rPr>
                      <a:t>inc.</a:t>
                    </a:r>
                    <a:r>
                      <a:rPr lang="en-US" b="1" dirty="0">
                        <a:solidFill>
                          <a:schemeClr val="bg1"/>
                        </a:solidFill>
                      </a:rPr>
                      <a:t> under 35s
6%</a:t>
                    </a:r>
                  </a:p>
                </c:rich>
              </c:tx>
              <c:spPr/>
              <c:showLegendKey val="0"/>
              <c:showVal val="0"/>
              <c:showCatName val="1"/>
              <c:showSerName val="0"/>
              <c:showPercent val="1"/>
              <c:showBubbleSize val="0"/>
            </c:dLbl>
            <c:dLbl>
              <c:idx val="1"/>
              <c:layout>
                <c:manualLayout>
                  <c:x val="1.6969479725504721E-2"/>
                  <c:y val="1.2047724217399655E-2"/>
                </c:manualLayout>
              </c:layout>
              <c:tx>
                <c:rich>
                  <a:bodyPr/>
                  <a:lstStyle/>
                  <a:p>
                    <a:pPr>
                      <a:defRPr sz="1100" b="1"/>
                    </a:pPr>
                    <a:r>
                      <a:rPr lang="en-US" b="1"/>
                      <a:t>TBC: Council
10%</a:t>
                    </a:r>
                  </a:p>
                </c:rich>
              </c:tx>
              <c:spPr/>
              <c:showLegendKey val="0"/>
              <c:showVal val="0"/>
              <c:showCatName val="1"/>
              <c:showSerName val="0"/>
              <c:showPercent val="1"/>
              <c:showBubbleSize val="0"/>
            </c:dLbl>
            <c:dLbl>
              <c:idx val="2"/>
              <c:layout>
                <c:manualLayout>
                  <c:x val="-0.21581589858172129"/>
                  <c:y val="4.404727610268229E-2"/>
                </c:manualLayout>
              </c:layout>
              <c:tx>
                <c:rich>
                  <a:bodyPr/>
                  <a:lstStyle/>
                  <a:p>
                    <a:pPr>
                      <a:defRPr sz="1100" b="1">
                        <a:solidFill>
                          <a:schemeClr val="bg1"/>
                        </a:solidFill>
                      </a:defRPr>
                    </a:pPr>
                    <a:r>
                      <a:rPr lang="en-US" b="1">
                        <a:solidFill>
                          <a:schemeClr val="bg1"/>
                        </a:solidFill>
                      </a:rPr>
                      <a:t>TBC: Temp Accom
21%</a:t>
                    </a:r>
                  </a:p>
                </c:rich>
              </c:tx>
              <c:spPr/>
              <c:showLegendKey val="0"/>
              <c:showVal val="0"/>
              <c:showCatName val="1"/>
              <c:showSerName val="0"/>
              <c:showPercent val="1"/>
              <c:showBubbleSize val="0"/>
            </c:dLbl>
            <c:dLbl>
              <c:idx val="3"/>
              <c:layout>
                <c:manualLayout>
                  <c:x val="4.5556498153967478E-2"/>
                  <c:y val="-2.9753376864477231E-2"/>
                </c:manualLayout>
              </c:layout>
              <c:tx>
                <c:rich>
                  <a:bodyPr/>
                  <a:lstStyle/>
                  <a:p>
                    <a:pPr>
                      <a:defRPr sz="1100" b="1"/>
                    </a:pPr>
                    <a:r>
                      <a:rPr lang="en-US" b="1"/>
                      <a:t>TBC: RSL
1%</a:t>
                    </a:r>
                  </a:p>
                </c:rich>
              </c:tx>
              <c:spPr/>
              <c:showLegendKey val="0"/>
              <c:showVal val="0"/>
              <c:showCatName val="1"/>
              <c:showSerName val="0"/>
              <c:showPercent val="1"/>
              <c:showBubbleSize val="0"/>
            </c:dLbl>
            <c:dLbl>
              <c:idx val="4"/>
              <c:layout>
                <c:manualLayout>
                  <c:x val="9.65935615407334E-3"/>
                  <c:y val="5.5431013169939758E-2"/>
                </c:manualLayout>
              </c:layout>
              <c:tx>
                <c:rich>
                  <a:bodyPr/>
                  <a:lstStyle/>
                  <a:p>
                    <a:pPr>
                      <a:defRPr sz="1100" b="1">
                        <a:solidFill>
                          <a:schemeClr val="tx1"/>
                        </a:solidFill>
                      </a:defRPr>
                    </a:pPr>
                    <a:r>
                      <a:rPr lang="en-US" b="1">
                        <a:solidFill>
                          <a:schemeClr val="tx1"/>
                        </a:solidFill>
                      </a:rPr>
                      <a:t>TBC: Private
2%</a:t>
                    </a:r>
                  </a:p>
                </c:rich>
              </c:tx>
              <c:spPr/>
              <c:showLegendKey val="0"/>
              <c:showVal val="0"/>
              <c:showCatName val="1"/>
              <c:showSerName val="0"/>
              <c:showPercent val="1"/>
              <c:showBubbleSize val="0"/>
            </c:dLbl>
            <c:dLbl>
              <c:idx val="5"/>
              <c:layout>
                <c:manualLayout>
                  <c:x val="-3.1742837911573646E-2"/>
                  <c:y val="-0.13806814544523399"/>
                </c:manualLayout>
              </c:layout>
              <c:tx>
                <c:rich>
                  <a:bodyPr/>
                  <a:lstStyle/>
                  <a:p>
                    <a:pPr>
                      <a:defRPr sz="1100" b="1">
                        <a:solidFill>
                          <a:schemeClr val="bg1"/>
                        </a:solidFill>
                      </a:defRPr>
                    </a:pPr>
                    <a:r>
                      <a:rPr lang="en-US" b="1">
                        <a:solidFill>
                          <a:schemeClr val="bg1"/>
                        </a:solidFill>
                      </a:rPr>
                      <a:t>SSSC: Council
33%</a:t>
                    </a:r>
                  </a:p>
                </c:rich>
              </c:tx>
              <c:spPr/>
              <c:showLegendKey val="0"/>
              <c:showVal val="0"/>
              <c:showCatName val="1"/>
              <c:showSerName val="0"/>
              <c:showPercent val="1"/>
              <c:showBubbleSize val="0"/>
            </c:dLbl>
            <c:dLbl>
              <c:idx val="6"/>
              <c:layout>
                <c:manualLayout>
                  <c:x val="0.10784733091975036"/>
                  <c:y val="-0.10403975417706933"/>
                </c:manualLayout>
              </c:layout>
              <c:tx>
                <c:rich>
                  <a:bodyPr/>
                  <a:lstStyle/>
                  <a:p>
                    <a:pPr>
                      <a:defRPr sz="1100" b="1">
                        <a:solidFill>
                          <a:schemeClr val="bg1"/>
                        </a:solidFill>
                      </a:defRPr>
                    </a:pPr>
                    <a:r>
                      <a:rPr lang="en-US" b="1">
                        <a:solidFill>
                          <a:schemeClr val="bg1"/>
                        </a:solidFill>
                      </a:rPr>
                      <a:t>SSSC: </a:t>
                    </a:r>
                    <a:br>
                      <a:rPr lang="en-US" b="1">
                        <a:solidFill>
                          <a:schemeClr val="bg1"/>
                        </a:solidFill>
                      </a:rPr>
                    </a:br>
                    <a:r>
                      <a:rPr lang="en-US" b="1">
                        <a:solidFill>
                          <a:schemeClr val="bg1"/>
                        </a:solidFill>
                      </a:rPr>
                      <a:t>RSL 8%</a:t>
                    </a:r>
                  </a:p>
                </c:rich>
              </c:tx>
              <c:spPr/>
              <c:showLegendKey val="0"/>
              <c:showVal val="0"/>
              <c:showCatName val="1"/>
              <c:showSerName val="0"/>
              <c:showPercent val="1"/>
              <c:showBubbleSize val="0"/>
            </c:dLbl>
            <c:dLbl>
              <c:idx val="7"/>
              <c:layout>
                <c:manualLayout>
                  <c:x val="0.18802878775206211"/>
                  <c:y val="4.6040586390115124E-3"/>
                </c:manualLayout>
              </c:layout>
              <c:tx>
                <c:rich>
                  <a:bodyPr/>
                  <a:lstStyle/>
                  <a:p>
                    <a:pPr>
                      <a:defRPr sz="1100" b="1">
                        <a:solidFill>
                          <a:schemeClr val="bg1"/>
                        </a:solidFill>
                      </a:defRPr>
                    </a:pPr>
                    <a:r>
                      <a:rPr lang="en-US" b="1">
                        <a:solidFill>
                          <a:schemeClr val="bg1"/>
                        </a:solidFill>
                      </a:rPr>
                      <a:t>Hardship: Council
15%</a:t>
                    </a:r>
                  </a:p>
                </c:rich>
              </c:tx>
              <c:spPr/>
              <c:showLegendKey val="0"/>
              <c:showVal val="0"/>
              <c:showCatName val="1"/>
              <c:showSerName val="0"/>
              <c:showPercent val="1"/>
              <c:showBubbleSize val="0"/>
            </c:dLbl>
            <c:dLbl>
              <c:idx val="8"/>
              <c:layout>
                <c:manualLayout>
                  <c:x val="0.13062279202960025"/>
                  <c:y val="0.1556619294539402"/>
                </c:manualLayout>
              </c:layout>
              <c:tx>
                <c:rich>
                  <a:bodyPr/>
                  <a:lstStyle/>
                  <a:p>
                    <a:pPr>
                      <a:defRPr sz="1100" b="1">
                        <a:solidFill>
                          <a:schemeClr val="bg1"/>
                        </a:solidFill>
                      </a:defRPr>
                    </a:pPr>
                    <a:r>
                      <a:rPr lang="en-US" b="1">
                        <a:solidFill>
                          <a:schemeClr val="bg1"/>
                        </a:solidFill>
                      </a:rPr>
                      <a:t>Hardship: Private/RSL
4%</a:t>
                    </a:r>
                  </a:p>
                </c:rich>
              </c:tx>
              <c:spPr/>
              <c:showLegendKey val="0"/>
              <c:showVal val="0"/>
              <c:showCatName val="1"/>
              <c:showSerName val="0"/>
              <c:showPercent val="1"/>
              <c:showBubbleSize val="0"/>
            </c:dLbl>
            <c:txPr>
              <a:bodyPr/>
              <a:lstStyle/>
              <a:p>
                <a:pPr>
                  <a:defRPr sz="1100" b="0"/>
                </a:pPr>
                <a:endParaRPr lang="en-US"/>
              </a:p>
            </c:txPr>
            <c:showLegendKey val="0"/>
            <c:showVal val="0"/>
            <c:showCatName val="1"/>
            <c:showSerName val="0"/>
            <c:showPercent val="1"/>
            <c:showBubbleSize val="0"/>
            <c:showLeaderLines val="1"/>
          </c:dLbls>
          <c:cat>
            <c:multiLvlStrRef>
              <c:f>Graphics!$J$10:$K$18</c:f>
              <c:multiLvlStrCache>
                <c:ptCount val="9"/>
                <c:lvl>
                  <c:pt idx="1">
                    <c:v>Council</c:v>
                  </c:pt>
                  <c:pt idx="2">
                    <c:v>Temp Accom</c:v>
                  </c:pt>
                  <c:pt idx="3">
                    <c:v> RSL</c:v>
                  </c:pt>
                  <c:pt idx="4">
                    <c:v>Private</c:v>
                  </c:pt>
                  <c:pt idx="5">
                    <c:v>Council</c:v>
                  </c:pt>
                  <c:pt idx="6">
                    <c:v>RSL</c:v>
                  </c:pt>
                  <c:pt idx="7">
                    <c:v>Council</c:v>
                  </c:pt>
                  <c:pt idx="8">
                    <c:v>Private/RSL</c:v>
                  </c:pt>
                </c:lvl>
                <c:lvl>
                  <c:pt idx="0">
                    <c:v>LHA Cap inc. under 35s</c:v>
                  </c:pt>
                  <c:pt idx="1">
                    <c:v>Total benefits Cap</c:v>
                  </c:pt>
                  <c:pt idx="5">
                    <c:v>Social Sector Size Criteria</c:v>
                  </c:pt>
                  <c:pt idx="7">
                    <c:v>Hardship</c:v>
                  </c:pt>
                </c:lvl>
              </c:multiLvlStrCache>
            </c:multiLvlStrRef>
          </c:cat>
          <c:val>
            <c:numRef>
              <c:f>Graphics!$B$35:$B$43</c:f>
              <c:numCache>
                <c:formatCode>"£"#,##0</c:formatCode>
                <c:ptCount val="9"/>
                <c:pt idx="0">
                  <c:v>9453</c:v>
                </c:pt>
                <c:pt idx="1">
                  <c:v>2791</c:v>
                </c:pt>
                <c:pt idx="2">
                  <c:v>9728</c:v>
                </c:pt>
                <c:pt idx="3">
                  <c:v>2506</c:v>
                </c:pt>
                <c:pt idx="4">
                  <c:v>4160</c:v>
                </c:pt>
                <c:pt idx="5">
                  <c:v>17126</c:v>
                </c:pt>
                <c:pt idx="6">
                  <c:v>5763</c:v>
                </c:pt>
                <c:pt idx="7">
                  <c:v>12908</c:v>
                </c:pt>
                <c:pt idx="8">
                  <c:v>13484</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l">
              <a:defRPr sz="1600"/>
            </a:pPr>
            <a:r>
              <a:rPr lang="en-GB" sz="1600"/>
              <a:t>DHP Applications: </a:t>
            </a:r>
          </a:p>
          <a:p>
            <a:pPr algn="l">
              <a:defRPr sz="1600"/>
            </a:pPr>
            <a:r>
              <a:rPr lang="en-GB" sz="1600"/>
              <a:t>Acceptances</a:t>
            </a:r>
            <a:r>
              <a:rPr lang="en-GB" sz="1600" baseline="0"/>
              <a:t>/Refusals</a:t>
            </a:r>
            <a:endParaRPr lang="en-GB" sz="1600"/>
          </a:p>
        </c:rich>
      </c:tx>
      <c:layout>
        <c:manualLayout>
          <c:xMode val="edge"/>
          <c:yMode val="edge"/>
          <c:x val="0.19590775861188559"/>
          <c:y val="2.7777777777777776E-2"/>
        </c:manualLayout>
      </c:layout>
      <c:overlay val="0"/>
    </c:title>
    <c:autoTitleDeleted val="0"/>
    <c:plotArea>
      <c:layout>
        <c:manualLayout>
          <c:layoutTarget val="inner"/>
          <c:xMode val="edge"/>
          <c:yMode val="edge"/>
          <c:x val="0.33240254501261274"/>
          <c:y val="0.24991287547389907"/>
          <c:w val="0.36372928092159684"/>
          <c:h val="0.64915573053368325"/>
        </c:manualLayout>
      </c:layout>
      <c:pieChart>
        <c:varyColors val="1"/>
        <c:ser>
          <c:idx val="0"/>
          <c:order val="0"/>
          <c:dPt>
            <c:idx val="0"/>
            <c:bubble3D val="0"/>
            <c:spPr>
              <a:solidFill>
                <a:srgbClr val="339966"/>
              </a:solidFill>
            </c:spPr>
          </c:dPt>
          <c:dPt>
            <c:idx val="1"/>
            <c:bubble3D val="0"/>
            <c:spPr>
              <a:solidFill>
                <a:schemeClr val="accent3"/>
              </a:solidFill>
            </c:spPr>
          </c:dPt>
          <c:dLbls>
            <c:dLbl>
              <c:idx val="0"/>
              <c:layout>
                <c:manualLayout>
                  <c:x val="-0.10344403933944055"/>
                  <c:y val="-0.19614902303878681"/>
                </c:manualLayout>
              </c:layout>
              <c:showLegendKey val="0"/>
              <c:showVal val="0"/>
              <c:showCatName val="1"/>
              <c:showSerName val="0"/>
              <c:showPercent val="1"/>
              <c:showBubbleSize val="0"/>
            </c:dLbl>
            <c:txPr>
              <a:bodyPr/>
              <a:lstStyle/>
              <a:p>
                <a:pPr>
                  <a:defRPr b="1">
                    <a:solidFill>
                      <a:schemeClr val="bg1"/>
                    </a:solidFill>
                  </a:defRPr>
                </a:pPr>
                <a:endParaRPr lang="en-US"/>
              </a:p>
            </c:txPr>
            <c:showLegendKey val="0"/>
            <c:showVal val="0"/>
            <c:showCatName val="1"/>
            <c:showSerName val="0"/>
            <c:showPercent val="1"/>
            <c:showBubbleSize val="0"/>
            <c:showLeaderLines val="1"/>
          </c:dLbls>
          <c:cat>
            <c:strRef>
              <c:f>Graphics!$A$28:$A$29</c:f>
              <c:strCache>
                <c:ptCount val="2"/>
                <c:pt idx="0">
                  <c:v>Agreed</c:v>
                </c:pt>
                <c:pt idx="1">
                  <c:v>Refused</c:v>
                </c:pt>
              </c:strCache>
            </c:strRef>
          </c:cat>
          <c:val>
            <c:numRef>
              <c:f>Graphics!$H$28:$H$29</c:f>
              <c:numCache>
                <c:formatCode>0</c:formatCode>
                <c:ptCount val="2"/>
                <c:pt idx="0">
                  <c:v>474</c:v>
                </c:pt>
                <c:pt idx="1">
                  <c:v>91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694444444444443"/>
          <c:y val="2.3148148148148147E-3"/>
          <c:w val="0.57777777777777772"/>
          <c:h val="0.96296296296296291"/>
        </c:manualLayout>
      </c:layout>
      <c:pieChart>
        <c:varyColors val="1"/>
        <c:ser>
          <c:idx val="0"/>
          <c:order val="0"/>
          <c:dPt>
            <c:idx val="2"/>
            <c:bubble3D val="0"/>
            <c:spPr>
              <a:solidFill>
                <a:schemeClr val="accent2">
                  <a:lumMod val="60000"/>
                  <a:lumOff val="40000"/>
                </a:schemeClr>
              </a:solidFill>
              <a:ln>
                <a:solidFill>
                  <a:schemeClr val="accent2"/>
                </a:solidFill>
              </a:ln>
            </c:spPr>
          </c:dPt>
          <c:dLbls>
            <c:dLbl>
              <c:idx val="0"/>
              <c:layout>
                <c:manualLayout>
                  <c:x val="-0.24731321084864391"/>
                  <c:y val="4.4889545056867937E-2"/>
                </c:manualLayout>
              </c:layout>
              <c:tx>
                <c:rich>
                  <a:bodyPr/>
                  <a:lstStyle/>
                  <a:p>
                    <a:r>
                      <a:rPr lang="en-US" sz="1100" b="1">
                        <a:solidFill>
                          <a:schemeClr val="bg1"/>
                        </a:solidFill>
                      </a:rPr>
                      <a:t>Non-Working 10,950</a:t>
                    </a:r>
                  </a:p>
                  <a:p>
                    <a:r>
                      <a:rPr lang="en-US" sz="1100" b="1">
                        <a:solidFill>
                          <a:schemeClr val="bg1"/>
                        </a:solidFill>
                      </a:rPr>
                      <a:t>45%</a:t>
                    </a:r>
                    <a:endParaRPr lang="en-US"/>
                  </a:p>
                </c:rich>
              </c:tx>
              <c:dLblPos val="bestFit"/>
              <c:showLegendKey val="0"/>
              <c:showVal val="1"/>
              <c:showCatName val="1"/>
              <c:showSerName val="0"/>
              <c:showPercent val="1"/>
              <c:showBubbleSize val="0"/>
            </c:dLbl>
            <c:dLbl>
              <c:idx val="1"/>
              <c:layout>
                <c:manualLayout>
                  <c:x val="0.10305380577427821"/>
                  <c:y val="-8.1483304170312049E-2"/>
                </c:manualLayout>
              </c:layout>
              <c:tx>
                <c:rich>
                  <a:bodyPr/>
                  <a:lstStyle/>
                  <a:p>
                    <a:pPr>
                      <a:defRPr>
                        <a:solidFill>
                          <a:schemeClr val="tx1"/>
                        </a:solidFill>
                      </a:defRPr>
                    </a:pPr>
                    <a:r>
                      <a:rPr lang="en-US" sz="1100" b="1">
                        <a:solidFill>
                          <a:schemeClr val="tx1"/>
                        </a:solidFill>
                      </a:rPr>
                      <a:t>Working</a:t>
                    </a:r>
                  </a:p>
                  <a:p>
                    <a:pPr>
                      <a:defRPr>
                        <a:solidFill>
                          <a:schemeClr val="tx1"/>
                        </a:solidFill>
                      </a:defRPr>
                    </a:pPr>
                    <a:r>
                      <a:rPr lang="en-US" sz="1100" b="1">
                        <a:solidFill>
                          <a:schemeClr val="tx1"/>
                        </a:solidFill>
                      </a:rPr>
                      <a:t> 5,090</a:t>
                    </a:r>
                  </a:p>
                  <a:p>
                    <a:pPr>
                      <a:defRPr>
                        <a:solidFill>
                          <a:schemeClr val="tx1"/>
                        </a:solidFill>
                      </a:defRPr>
                    </a:pPr>
                    <a:r>
                      <a:rPr lang="en-US" sz="1100" b="1">
                        <a:solidFill>
                          <a:schemeClr val="tx1"/>
                        </a:solidFill>
                      </a:rPr>
                      <a:t>21%</a:t>
                    </a:r>
                    <a:endParaRPr lang="en-US">
                      <a:solidFill>
                        <a:schemeClr val="tx1"/>
                      </a:solidFill>
                    </a:endParaRPr>
                  </a:p>
                </c:rich>
              </c:tx>
              <c:spPr/>
              <c:dLblPos val="bestFit"/>
              <c:showLegendKey val="0"/>
              <c:showVal val="1"/>
              <c:showCatName val="1"/>
              <c:showSerName val="0"/>
              <c:showPercent val="1"/>
              <c:showBubbleSize val="0"/>
            </c:dLbl>
            <c:dLbl>
              <c:idx val="2"/>
              <c:layout>
                <c:manualLayout>
                  <c:x val="0.16812314085739283"/>
                  <c:y val="7.1630212890055459E-2"/>
                </c:manualLayout>
              </c:layout>
              <c:tx>
                <c:rich>
                  <a:bodyPr/>
                  <a:lstStyle/>
                  <a:p>
                    <a:pPr>
                      <a:defRPr>
                        <a:solidFill>
                          <a:schemeClr val="tx1"/>
                        </a:solidFill>
                      </a:defRPr>
                    </a:pPr>
                    <a:r>
                      <a:rPr lang="en-US" sz="1100" b="1">
                        <a:solidFill>
                          <a:schemeClr val="tx1"/>
                        </a:solidFill>
                      </a:rPr>
                      <a:t>Pension Credit</a:t>
                    </a:r>
                  </a:p>
                  <a:p>
                    <a:pPr>
                      <a:defRPr>
                        <a:solidFill>
                          <a:schemeClr val="tx1"/>
                        </a:solidFill>
                      </a:defRPr>
                    </a:pPr>
                    <a:r>
                      <a:rPr lang="en-US" sz="1100" b="1">
                        <a:solidFill>
                          <a:schemeClr val="tx1"/>
                        </a:solidFill>
                      </a:rPr>
                      <a:t>6,077</a:t>
                    </a:r>
                  </a:p>
                  <a:p>
                    <a:pPr>
                      <a:defRPr>
                        <a:solidFill>
                          <a:schemeClr val="tx1"/>
                        </a:solidFill>
                      </a:defRPr>
                    </a:pPr>
                    <a:r>
                      <a:rPr lang="en-US" sz="1100" b="1">
                        <a:solidFill>
                          <a:schemeClr val="tx1"/>
                        </a:solidFill>
                      </a:rPr>
                      <a:t>25%</a:t>
                    </a:r>
                    <a:endParaRPr lang="en-US">
                      <a:solidFill>
                        <a:schemeClr val="tx1"/>
                      </a:solidFill>
                    </a:endParaRPr>
                  </a:p>
                </c:rich>
              </c:tx>
              <c:spPr/>
              <c:dLblPos val="bestFit"/>
              <c:showLegendKey val="0"/>
              <c:showVal val="1"/>
              <c:showCatName val="1"/>
              <c:showSerName val="0"/>
              <c:showPercent val="1"/>
              <c:showBubbleSize val="0"/>
            </c:dLbl>
            <c:dLbl>
              <c:idx val="3"/>
              <c:layout>
                <c:manualLayout>
                  <c:x val="0.12099912510936132"/>
                  <c:y val="1.579833770778653E-2"/>
                </c:manualLayout>
              </c:layout>
              <c:tx>
                <c:rich>
                  <a:bodyPr/>
                  <a:lstStyle/>
                  <a:p>
                    <a:r>
                      <a:rPr lang="en-US" sz="1100" b="1">
                        <a:solidFill>
                          <a:schemeClr val="bg1"/>
                        </a:solidFill>
                      </a:rPr>
                      <a:t>Other Pensioners 2,132</a:t>
                    </a:r>
                  </a:p>
                  <a:p>
                    <a:r>
                      <a:rPr lang="en-US" sz="1100" b="1">
                        <a:solidFill>
                          <a:schemeClr val="bg1"/>
                        </a:solidFill>
                      </a:rPr>
                      <a:t>9%</a:t>
                    </a:r>
                    <a:endParaRPr lang="en-US"/>
                  </a:p>
                </c:rich>
              </c:tx>
              <c:dLblPos val="bestFit"/>
              <c:showLegendKey val="0"/>
              <c:showVal val="1"/>
              <c:showCatName val="1"/>
              <c:showSerName val="0"/>
              <c:showPercent val="1"/>
              <c:showBubbleSize val="0"/>
            </c:dLbl>
            <c:dLblPos val="inEnd"/>
            <c:showLegendKey val="0"/>
            <c:showVal val="1"/>
            <c:showCatName val="1"/>
            <c:showSerName val="0"/>
            <c:showPercent val="1"/>
            <c:showBubbleSize val="0"/>
            <c:showLeaderLines val="1"/>
          </c:dLbls>
          <c:cat>
            <c:strRef>
              <c:f>'2014 - '!$AQ$75:$AQ$78</c:f>
              <c:strCache>
                <c:ptCount val="4"/>
                <c:pt idx="0">
                  <c:v>Non-Working</c:v>
                </c:pt>
                <c:pt idx="1">
                  <c:v>Working</c:v>
                </c:pt>
                <c:pt idx="2">
                  <c:v>Pension Credit</c:v>
                </c:pt>
                <c:pt idx="3">
                  <c:v>Other Pensioners </c:v>
                </c:pt>
              </c:strCache>
            </c:strRef>
          </c:cat>
          <c:val>
            <c:numRef>
              <c:f>'2014 - '!$AS$75:$AS$78</c:f>
              <c:numCache>
                <c:formatCode>#,##0</c:formatCode>
                <c:ptCount val="4"/>
                <c:pt idx="0">
                  <c:v>10617</c:v>
                </c:pt>
                <c:pt idx="1">
                  <c:v>4977</c:v>
                </c:pt>
                <c:pt idx="2">
                  <c:v>6045</c:v>
                </c:pt>
                <c:pt idx="3">
                  <c:v>2143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PtVII Homeless Acceptances since January 2013</a:t>
            </a:r>
          </a:p>
        </c:rich>
      </c:tx>
      <c:layout>
        <c:manualLayout>
          <c:xMode val="edge"/>
          <c:yMode val="edge"/>
          <c:x val="9.3045512168121666E-3"/>
          <c:y val="7.5471698113207548E-3"/>
        </c:manualLayout>
      </c:layout>
      <c:overlay val="0"/>
    </c:title>
    <c:autoTitleDeleted val="0"/>
    <c:plotArea>
      <c:layout>
        <c:manualLayout>
          <c:layoutTarget val="inner"/>
          <c:xMode val="edge"/>
          <c:yMode val="edge"/>
          <c:x val="5.0228007213384045E-2"/>
          <c:y val="0.10238993710691824"/>
          <c:w val="0.93305241606703926"/>
          <c:h val="0.68008379141286579"/>
        </c:manualLayout>
      </c:layout>
      <c:barChart>
        <c:barDir val="col"/>
        <c:grouping val="clustered"/>
        <c:varyColors val="0"/>
        <c:ser>
          <c:idx val="0"/>
          <c:order val="0"/>
          <c:tx>
            <c:strRef>
              <c:f>Data!$B$1</c:f>
              <c:strCache>
                <c:ptCount val="1"/>
                <c:pt idx="0">
                  <c:v>Acceptances</c:v>
                </c:pt>
              </c:strCache>
            </c:strRef>
          </c:tx>
          <c:invertIfNegative val="0"/>
          <c:dLbls>
            <c:showLegendKey val="0"/>
            <c:showVal val="1"/>
            <c:showCatName val="0"/>
            <c:showSerName val="0"/>
            <c:showPercent val="0"/>
            <c:showBubbleSize val="0"/>
            <c:showLeaderLines val="0"/>
          </c:dLbls>
          <c:trendline>
            <c:spPr>
              <a:ln w="38100">
                <a:solidFill>
                  <a:schemeClr val="accent1">
                    <a:lumMod val="60000"/>
                    <a:lumOff val="40000"/>
                  </a:schemeClr>
                </a:solidFill>
              </a:ln>
            </c:spPr>
            <c:trendlineType val="movingAvg"/>
            <c:period val="12"/>
            <c:dispRSqr val="0"/>
            <c:dispEq val="0"/>
          </c:trendline>
          <c:cat>
            <c:numRef>
              <c:f>Data!$A$2:$A$32</c:f>
              <c:numCache>
                <c:formatCode>mmm\-yy</c:formatCode>
                <c:ptCount val="31"/>
                <c:pt idx="0">
                  <c:v>41275</c:v>
                </c:pt>
                <c:pt idx="1">
                  <c:v>41306</c:v>
                </c:pt>
                <c:pt idx="2">
                  <c:v>41334</c:v>
                </c:pt>
                <c:pt idx="3">
                  <c:v>41365</c:v>
                </c:pt>
                <c:pt idx="4">
                  <c:v>41395</c:v>
                </c:pt>
                <c:pt idx="5">
                  <c:v>41426</c:v>
                </c:pt>
                <c:pt idx="6">
                  <c:v>41456</c:v>
                </c:pt>
                <c:pt idx="7">
                  <c:v>41487</c:v>
                </c:pt>
                <c:pt idx="8">
                  <c:v>41518</c:v>
                </c:pt>
                <c:pt idx="9">
                  <c:v>41548</c:v>
                </c:pt>
                <c:pt idx="10">
                  <c:v>41579</c:v>
                </c:pt>
                <c:pt idx="11">
                  <c:v>41609</c:v>
                </c:pt>
                <c:pt idx="12">
                  <c:v>41640</c:v>
                </c:pt>
                <c:pt idx="13">
                  <c:v>41671</c:v>
                </c:pt>
                <c:pt idx="14">
                  <c:v>41699</c:v>
                </c:pt>
                <c:pt idx="15">
                  <c:v>41730</c:v>
                </c:pt>
                <c:pt idx="16">
                  <c:v>41760</c:v>
                </c:pt>
                <c:pt idx="17">
                  <c:v>41791</c:v>
                </c:pt>
                <c:pt idx="18">
                  <c:v>41821</c:v>
                </c:pt>
                <c:pt idx="19">
                  <c:v>41883</c:v>
                </c:pt>
                <c:pt idx="20">
                  <c:v>41913</c:v>
                </c:pt>
                <c:pt idx="21">
                  <c:v>41944</c:v>
                </c:pt>
                <c:pt idx="22">
                  <c:v>41974</c:v>
                </c:pt>
                <c:pt idx="23">
                  <c:v>42005</c:v>
                </c:pt>
                <c:pt idx="24">
                  <c:v>42036</c:v>
                </c:pt>
                <c:pt idx="25">
                  <c:v>42064</c:v>
                </c:pt>
                <c:pt idx="26">
                  <c:v>42095</c:v>
                </c:pt>
                <c:pt idx="27">
                  <c:v>42125</c:v>
                </c:pt>
                <c:pt idx="28">
                  <c:v>42156</c:v>
                </c:pt>
                <c:pt idx="29">
                  <c:v>42186</c:v>
                </c:pt>
                <c:pt idx="30">
                  <c:v>42217</c:v>
                </c:pt>
              </c:numCache>
            </c:numRef>
          </c:cat>
          <c:val>
            <c:numRef>
              <c:f>Data!$B$2:$B$32</c:f>
              <c:numCache>
                <c:formatCode>#,##0</c:formatCode>
                <c:ptCount val="31"/>
                <c:pt idx="0">
                  <c:v>8</c:v>
                </c:pt>
                <c:pt idx="1">
                  <c:v>9</c:v>
                </c:pt>
                <c:pt idx="2">
                  <c:v>9</c:v>
                </c:pt>
                <c:pt idx="3">
                  <c:v>11</c:v>
                </c:pt>
                <c:pt idx="4">
                  <c:v>13</c:v>
                </c:pt>
                <c:pt idx="5">
                  <c:v>9</c:v>
                </c:pt>
                <c:pt idx="6">
                  <c:v>7</c:v>
                </c:pt>
                <c:pt idx="7">
                  <c:v>7</c:v>
                </c:pt>
                <c:pt idx="8">
                  <c:v>5</c:v>
                </c:pt>
                <c:pt idx="9">
                  <c:v>1</c:v>
                </c:pt>
                <c:pt idx="10">
                  <c:v>3</c:v>
                </c:pt>
                <c:pt idx="11">
                  <c:v>6</c:v>
                </c:pt>
                <c:pt idx="12">
                  <c:v>5</c:v>
                </c:pt>
                <c:pt idx="13">
                  <c:v>2</c:v>
                </c:pt>
                <c:pt idx="14">
                  <c:v>4</c:v>
                </c:pt>
                <c:pt idx="15">
                  <c:v>7</c:v>
                </c:pt>
                <c:pt idx="16">
                  <c:v>3</c:v>
                </c:pt>
                <c:pt idx="17">
                  <c:v>7</c:v>
                </c:pt>
                <c:pt idx="18">
                  <c:v>3</c:v>
                </c:pt>
                <c:pt idx="19">
                  <c:v>15</c:v>
                </c:pt>
                <c:pt idx="20">
                  <c:v>3</c:v>
                </c:pt>
                <c:pt idx="21">
                  <c:v>4</c:v>
                </c:pt>
                <c:pt idx="22">
                  <c:v>4</c:v>
                </c:pt>
                <c:pt idx="23">
                  <c:v>4</c:v>
                </c:pt>
                <c:pt idx="24">
                  <c:v>3</c:v>
                </c:pt>
                <c:pt idx="25">
                  <c:v>6</c:v>
                </c:pt>
                <c:pt idx="26">
                  <c:v>7</c:v>
                </c:pt>
                <c:pt idx="27">
                  <c:v>5</c:v>
                </c:pt>
                <c:pt idx="28" formatCode="General">
                  <c:v>3</c:v>
                </c:pt>
                <c:pt idx="29" formatCode="General">
                  <c:v>4</c:v>
                </c:pt>
                <c:pt idx="30" formatCode="General">
                  <c:v>4</c:v>
                </c:pt>
              </c:numCache>
            </c:numRef>
          </c:val>
        </c:ser>
        <c:dLbls>
          <c:showLegendKey val="0"/>
          <c:showVal val="0"/>
          <c:showCatName val="0"/>
          <c:showSerName val="0"/>
          <c:showPercent val="0"/>
          <c:showBubbleSize val="0"/>
        </c:dLbls>
        <c:gapWidth val="30"/>
        <c:axId val="208016896"/>
        <c:axId val="208018432"/>
      </c:barChart>
      <c:dateAx>
        <c:axId val="208016896"/>
        <c:scaling>
          <c:orientation val="minMax"/>
        </c:scaling>
        <c:delete val="0"/>
        <c:axPos val="b"/>
        <c:numFmt formatCode="mmmm\ yyyy" sourceLinked="0"/>
        <c:majorTickMark val="none"/>
        <c:minorTickMark val="none"/>
        <c:tickLblPos val="nextTo"/>
        <c:txPr>
          <a:bodyPr rot="5400000" vert="horz"/>
          <a:lstStyle/>
          <a:p>
            <a:pPr>
              <a:defRPr b="0"/>
            </a:pPr>
            <a:endParaRPr lang="en-US"/>
          </a:p>
        </c:txPr>
        <c:crossAx val="208018432"/>
        <c:crosses val="autoZero"/>
        <c:auto val="1"/>
        <c:lblOffset val="100"/>
        <c:baseTimeUnit val="months"/>
      </c:dateAx>
      <c:valAx>
        <c:axId val="208018432"/>
        <c:scaling>
          <c:orientation val="minMax"/>
        </c:scaling>
        <c:delete val="0"/>
        <c:axPos val="l"/>
        <c:majorGridlines/>
        <c:numFmt formatCode="#,##0" sourceLinked="1"/>
        <c:majorTickMark val="out"/>
        <c:minorTickMark val="none"/>
        <c:tickLblPos val="nextTo"/>
        <c:txPr>
          <a:bodyPr/>
          <a:lstStyle/>
          <a:p>
            <a:pPr>
              <a:defRPr sz="1200"/>
            </a:pPr>
            <a:endParaRPr lang="en-US"/>
          </a:p>
        </c:txPr>
        <c:crossAx val="208016896"/>
        <c:crosses val="autoZero"/>
        <c:crossBetween val="between"/>
      </c:valAx>
    </c:plotArea>
    <c:legend>
      <c:legendPos val="r"/>
      <c:layout>
        <c:manualLayout>
          <c:xMode val="edge"/>
          <c:yMode val="edge"/>
          <c:x val="0.71721844801008416"/>
          <c:y val="6.8149173660984599E-3"/>
          <c:w val="0.26464096749811034"/>
          <c:h val="8.585272124003368E-2"/>
        </c:manualLayout>
      </c:layout>
      <c:overlay val="0"/>
    </c:legend>
    <c:plotVisOnly val="1"/>
    <c:dispBlanksAs val="gap"/>
    <c:showDLblsOverMax val="0"/>
  </c:chart>
  <c:txPr>
    <a:bodyPr/>
    <a:lstStyle/>
    <a:p>
      <a:pPr>
        <a:defRPr b="1">
          <a:latin typeface="+mn-lt"/>
          <a:cs typeface="Arial" panose="020B0604020202020204" pitchFamily="34" charset="0"/>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31" tIns="45715" rIns="91431" bIns="45715" rtlCol="0"/>
          <a:lstStyle>
            <a:lvl1pPr algn="l">
              <a:defRPr sz="1200" dirty="0">
                <a:latin typeface="Calibri" pitchFamily="34" charset="0"/>
                <a:cs typeface="Calibri" pitchFamily="34" charset="0"/>
              </a:defRPr>
            </a:lvl1pPr>
          </a:lstStyle>
          <a:p>
            <a:pPr>
              <a:defRPr/>
            </a:pPr>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31" tIns="45715" rIns="91431" bIns="45715" rtlCol="0"/>
          <a:lstStyle>
            <a:lvl1pPr algn="r">
              <a:defRPr sz="1200" smtClean="0">
                <a:latin typeface="Calibri" pitchFamily="34" charset="0"/>
                <a:cs typeface="Calibri" pitchFamily="34" charset="0"/>
              </a:defRPr>
            </a:lvl1pPr>
          </a:lstStyle>
          <a:p>
            <a:pPr>
              <a:defRPr/>
            </a:pPr>
            <a:fld id="{01A19AD0-7D54-43AE-BDF6-A030922A17CF}" type="datetimeFigureOut">
              <a:rPr lang="en-GB"/>
              <a:pPr>
                <a:defRPr/>
              </a:pPr>
              <a:t>16/10/2015</a:t>
            </a:fld>
            <a:endParaRPr lang="en-GB"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31" tIns="45715" rIns="91431" bIns="45715" rtlCol="0" anchor="b"/>
          <a:lstStyle>
            <a:lvl1pPr algn="l">
              <a:defRPr sz="1200" dirty="0">
                <a:latin typeface="Calibri" pitchFamily="34" charset="0"/>
                <a:cs typeface="Calibri" pitchFamily="34" charset="0"/>
              </a:defRPr>
            </a:lvl1pPr>
          </a:lstStyle>
          <a:p>
            <a:pPr>
              <a:defRPr/>
            </a:pPr>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31" tIns="45715" rIns="91431" bIns="45715" rtlCol="0" anchor="b"/>
          <a:lstStyle>
            <a:lvl1pPr algn="r">
              <a:defRPr sz="1200" smtClean="0">
                <a:latin typeface="Calibri" pitchFamily="34" charset="0"/>
                <a:cs typeface="Calibri" pitchFamily="34" charset="0"/>
              </a:defRPr>
            </a:lvl1pPr>
          </a:lstStyle>
          <a:p>
            <a:pPr>
              <a:defRPr/>
            </a:pPr>
            <a:fld id="{CAE204D1-44E4-41DD-A4EB-DBE7D75A51CF}" type="slidenum">
              <a:rPr lang="en-GB"/>
              <a:pPr>
                <a:defRPr/>
              </a:pPr>
              <a:t>‹#›</a:t>
            </a:fld>
            <a:endParaRPr lang="en-GB" dirty="0"/>
          </a:p>
        </p:txBody>
      </p:sp>
    </p:spTree>
    <p:extLst>
      <p:ext uri="{BB962C8B-B14F-4D97-AF65-F5344CB8AC3E}">
        <p14:creationId xmlns:p14="http://schemas.microsoft.com/office/powerpoint/2010/main" val="162579658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31" tIns="45715" rIns="91431" bIns="45715" rtlCol="0"/>
          <a:lstStyle>
            <a:lvl1pPr algn="l">
              <a:defRPr sz="1200" dirty="0">
                <a:latin typeface="Calibri" pitchFamily="34" charset="0"/>
                <a:cs typeface="Calibri" pitchFamily="34" charset="0"/>
              </a:defRPr>
            </a:lvl1pPr>
          </a:lstStyle>
          <a:p>
            <a:pPr>
              <a:defRPr/>
            </a:pPr>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31" tIns="45715" rIns="91431" bIns="45715" rtlCol="0"/>
          <a:lstStyle>
            <a:lvl1pPr algn="r">
              <a:defRPr sz="1200" smtClean="0">
                <a:latin typeface="Calibri" pitchFamily="34" charset="0"/>
                <a:cs typeface="Calibri" pitchFamily="34" charset="0"/>
              </a:defRPr>
            </a:lvl1pPr>
          </a:lstStyle>
          <a:p>
            <a:pPr>
              <a:defRPr/>
            </a:pPr>
            <a:fld id="{B9D9DD27-1E94-4B82-AACF-4460BC3B8B61}" type="datetimeFigureOut">
              <a:rPr lang="en-GB"/>
              <a:pPr>
                <a:defRPr/>
              </a:pPr>
              <a:t>16/10/2015</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1" tIns="45715" rIns="91431" bIns="45715" rtlCol="0" anchor="ctr"/>
          <a:lstStyle/>
          <a:p>
            <a:pPr lvl="0"/>
            <a:endParaRPr lang="en-GB" noProof="0" dirty="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31" tIns="45715" rIns="91431" bIns="45715" rtlCol="0"/>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GB" noProof="0" dirty="0"/>
          </a:p>
        </p:txBody>
      </p:sp>
      <p:sp>
        <p:nvSpPr>
          <p:cNvPr id="6" name="Footer Placeholder 5"/>
          <p:cNvSpPr>
            <a:spLocks noGrp="1"/>
          </p:cNvSpPr>
          <p:nvPr>
            <p:ph type="ftr" sz="quarter" idx="4"/>
          </p:nvPr>
        </p:nvSpPr>
        <p:spPr>
          <a:xfrm>
            <a:off x="0" y="9429750"/>
            <a:ext cx="2946400" cy="496888"/>
          </a:xfrm>
          <a:prstGeom prst="rect">
            <a:avLst/>
          </a:prstGeom>
        </p:spPr>
        <p:txBody>
          <a:bodyPr vert="horz" lIns="91431" tIns="45715" rIns="91431" bIns="45715" rtlCol="0" anchor="b"/>
          <a:lstStyle>
            <a:lvl1pPr algn="l">
              <a:defRPr sz="1200" dirty="0">
                <a:latin typeface="Calibri" pitchFamily="34" charset="0"/>
                <a:cs typeface="Calibri" pitchFamily="34" charset="0"/>
              </a:defRPr>
            </a:lvl1pPr>
          </a:lstStyle>
          <a:p>
            <a:pPr>
              <a:defRPr/>
            </a:pPr>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31" tIns="45715" rIns="91431" bIns="45715" rtlCol="0" anchor="b"/>
          <a:lstStyle>
            <a:lvl1pPr algn="r">
              <a:defRPr sz="1200" smtClean="0">
                <a:latin typeface="Calibri" pitchFamily="34" charset="0"/>
                <a:cs typeface="Calibri" pitchFamily="34" charset="0"/>
              </a:defRPr>
            </a:lvl1pPr>
          </a:lstStyle>
          <a:p>
            <a:pPr>
              <a:defRPr/>
            </a:pPr>
            <a:fld id="{D8D74192-1F9E-45B8-94E4-58B42770A10B}" type="slidenum">
              <a:rPr lang="en-GB"/>
              <a:pPr>
                <a:defRPr/>
              </a:pPr>
              <a:t>‹#›</a:t>
            </a:fld>
            <a:endParaRPr lang="en-GB" dirty="0"/>
          </a:p>
        </p:txBody>
      </p:sp>
    </p:spTree>
    <p:extLst>
      <p:ext uri="{BB962C8B-B14F-4D97-AF65-F5344CB8AC3E}">
        <p14:creationId xmlns:p14="http://schemas.microsoft.com/office/powerpoint/2010/main" val="2553868657"/>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p:spPr>
      </p:sp>
      <p:sp>
        <p:nvSpPr>
          <p:cNvPr id="1013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Total Claims (monthly average in year): Based on QV dashboard (ref. date 1.10.15)</a:t>
            </a:r>
            <a:endParaRPr lang="en-GB" b="1" dirty="0" smtClean="0"/>
          </a:p>
          <a:p>
            <a:r>
              <a:rPr lang="en-GB" dirty="0" smtClean="0"/>
              <a:t>New Claims: Provided by Alan</a:t>
            </a:r>
            <a:r>
              <a:rPr lang="en-GB" baseline="0" dirty="0" smtClean="0"/>
              <a:t> Porter (Oct-15)</a:t>
            </a:r>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Claims</a:t>
            </a:r>
            <a:r>
              <a:rPr lang="en-GB" baseline="0" dirty="0" smtClean="0"/>
              <a:t> by tenure: </a:t>
            </a:r>
            <a:r>
              <a:rPr lang="en-GB" dirty="0" smtClean="0"/>
              <a:t>Provided by Alan Porter </a:t>
            </a:r>
            <a:r>
              <a:rPr lang="en-GB" baseline="0" dirty="0" smtClean="0"/>
              <a:t>(Oct-15)</a:t>
            </a:r>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Change in the number of HB claimants:  Provided by Alan Porter </a:t>
            </a:r>
            <a:r>
              <a:rPr lang="en-GB" baseline="0" dirty="0" smtClean="0"/>
              <a:t>(Oct-15)</a:t>
            </a:r>
            <a:endParaRPr lang="en-GB" dirty="0" smtClean="0"/>
          </a:p>
        </p:txBody>
      </p:sp>
    </p:spTree>
    <p:extLst>
      <p:ext uri="{BB962C8B-B14F-4D97-AF65-F5344CB8AC3E}">
        <p14:creationId xmlns:p14="http://schemas.microsoft.com/office/powerpoint/2010/main" val="4007940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Based on QV dashboard (ref. date 1.10.15)</a:t>
            </a:r>
            <a:endParaRPr lang="en-GB" b="1" dirty="0"/>
          </a:p>
        </p:txBody>
      </p:sp>
    </p:spTree>
    <p:extLst>
      <p:ext uri="{BB962C8B-B14F-4D97-AF65-F5344CB8AC3E}">
        <p14:creationId xmlns:p14="http://schemas.microsoft.com/office/powerpoint/2010/main" val="3749855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Based on QV dashboard (ref. date 1.10.15)</a:t>
            </a:r>
            <a:endParaRPr lang="en-GB" b="1" dirty="0"/>
          </a:p>
        </p:txBody>
      </p:sp>
    </p:spTree>
    <p:extLst>
      <p:ext uri="{BB962C8B-B14F-4D97-AF65-F5344CB8AC3E}">
        <p14:creationId xmlns:p14="http://schemas.microsoft.com/office/powerpoint/2010/main" val="1252154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Based on QV dashboard (ref. date 1.10.15)</a:t>
            </a:r>
            <a:endParaRPr lang="en-GB" b="1" dirty="0" smtClean="0"/>
          </a:p>
        </p:txBody>
      </p:sp>
    </p:spTree>
    <p:extLst>
      <p:ext uri="{BB962C8B-B14F-4D97-AF65-F5344CB8AC3E}">
        <p14:creationId xmlns:p14="http://schemas.microsoft.com/office/powerpoint/2010/main" val="4061647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Based on QV dashboard (ref. date 1.10.15)</a:t>
            </a:r>
            <a:endParaRPr lang="en-GB" b="1" dirty="0"/>
          </a:p>
        </p:txBody>
      </p:sp>
    </p:spTree>
    <p:extLst>
      <p:ext uri="{BB962C8B-B14F-4D97-AF65-F5344CB8AC3E}">
        <p14:creationId xmlns:p14="http://schemas.microsoft.com/office/powerpoint/2010/main" val="2656262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HASC</a:t>
            </a:r>
            <a:r>
              <a:rPr lang="en-GB" baseline="0" dirty="0" smtClean="0"/>
              <a:t> In-depth analysis (provided 5 Oct-15).</a:t>
            </a:r>
            <a:endParaRPr lang="en-GB" dirty="0"/>
          </a:p>
        </p:txBody>
      </p:sp>
    </p:spTree>
    <p:extLst>
      <p:ext uri="{BB962C8B-B14F-4D97-AF65-F5344CB8AC3E}">
        <p14:creationId xmlns:p14="http://schemas.microsoft.com/office/powerpoint/2010/main" val="1582239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Based on QV dashboard (ref. date 1.10.15)</a:t>
            </a:r>
            <a:endParaRPr lang="en-GB" b="1" dirty="0" smtClean="0"/>
          </a:p>
        </p:txBody>
      </p:sp>
    </p:spTree>
    <p:extLst>
      <p:ext uri="{BB962C8B-B14F-4D97-AF65-F5344CB8AC3E}">
        <p14:creationId xmlns:p14="http://schemas.microsoft.com/office/powerpoint/2010/main" val="4180395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TBC Households by number of children and TBC Profile: Based on QV dashboard (ref. date 1.10.15)</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TBC Oct-13 cohort</a:t>
            </a:r>
            <a:r>
              <a:rPr lang="en-GB" baseline="0" dirty="0" smtClean="0"/>
              <a:t> update: Alan Porter (Oct-15).</a:t>
            </a:r>
          </a:p>
          <a:p>
            <a:pPr marL="0" marR="0" indent="0" algn="l" defTabSz="914400" rtl="0" eaLnBrk="1" fontAlgn="base" latinLnBrk="0" hangingPunct="1">
              <a:lnSpc>
                <a:spcPct val="100000"/>
              </a:lnSpc>
              <a:spcBef>
                <a:spcPct val="30000"/>
              </a:spcBef>
              <a:spcAft>
                <a:spcPct val="0"/>
              </a:spcAft>
              <a:buClrTx/>
              <a:buSzTx/>
              <a:buFontTx/>
              <a:buNone/>
              <a:tabLst/>
              <a:defRPr/>
            </a:pPr>
            <a:r>
              <a:rPr lang="en-GB" baseline="0" dirty="0" smtClean="0"/>
              <a:t>TBC arrears: Cornelia </a:t>
            </a:r>
            <a:r>
              <a:rPr lang="en-GB" baseline="0" dirty="0" err="1" smtClean="0"/>
              <a:t>Bickersteth</a:t>
            </a:r>
            <a:r>
              <a:rPr lang="en-GB" baseline="0" dirty="0" smtClean="0"/>
              <a:t>, Housing Management (Sep-15).</a:t>
            </a:r>
            <a:endParaRPr lang="en-GB" dirty="0" smtClean="0"/>
          </a:p>
          <a:p>
            <a:endParaRPr lang="en-GB" dirty="0"/>
          </a:p>
        </p:txBody>
      </p:sp>
    </p:spTree>
    <p:extLst>
      <p:ext uri="{BB962C8B-B14F-4D97-AF65-F5344CB8AC3E}">
        <p14:creationId xmlns:p14="http://schemas.microsoft.com/office/powerpoint/2010/main" val="1582239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Based on QV dashboard (ref. date 1.10.15)</a:t>
            </a:r>
            <a:endParaRPr lang="en-GB" b="1" dirty="0" smtClean="0"/>
          </a:p>
        </p:txBody>
      </p:sp>
    </p:spTree>
    <p:extLst>
      <p:ext uri="{BB962C8B-B14F-4D97-AF65-F5344CB8AC3E}">
        <p14:creationId xmlns:p14="http://schemas.microsoft.com/office/powerpoint/2010/main" val="3669771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Updated with figures from Alan Porter</a:t>
            </a:r>
            <a:r>
              <a:rPr lang="en-GB" baseline="0" dirty="0" smtClean="0"/>
              <a:t> (Oct-15).</a:t>
            </a:r>
            <a:endParaRPr lang="en-GB" dirty="0"/>
          </a:p>
        </p:txBody>
      </p:sp>
    </p:spTree>
    <p:extLst>
      <p:ext uri="{BB962C8B-B14F-4D97-AF65-F5344CB8AC3E}">
        <p14:creationId xmlns:p14="http://schemas.microsoft.com/office/powerpoint/2010/main" val="3735676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Updated with figures from Alan Porter</a:t>
            </a:r>
            <a:r>
              <a:rPr lang="en-GB" baseline="0" dirty="0" smtClean="0"/>
              <a:t> (Oct-15).</a:t>
            </a:r>
            <a:endParaRPr lang="en-GB" b="1" dirty="0" smtClean="0"/>
          </a:p>
        </p:txBody>
      </p:sp>
    </p:spTree>
    <p:extLst>
      <p:ext uri="{BB962C8B-B14F-4D97-AF65-F5344CB8AC3E}">
        <p14:creationId xmlns:p14="http://schemas.microsoft.com/office/powerpoint/2010/main" val="77524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Update provided by Minaxi Patel</a:t>
            </a:r>
            <a:r>
              <a:rPr lang="en-GB" baseline="0" dirty="0" smtClean="0"/>
              <a:t> on 13 Oct-15.</a:t>
            </a:r>
            <a:endParaRPr lang="en-GB" dirty="0" smtClean="0"/>
          </a:p>
          <a:p>
            <a:endParaRPr lang="en-GB" dirty="0"/>
          </a:p>
        </p:txBody>
      </p:sp>
    </p:spTree>
    <p:extLst>
      <p:ext uri="{BB962C8B-B14F-4D97-AF65-F5344CB8AC3E}">
        <p14:creationId xmlns:p14="http://schemas.microsoft.com/office/powerpoint/2010/main" val="1684514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Data provided by Minaxi</a:t>
            </a:r>
            <a:r>
              <a:rPr lang="en-GB" baseline="0" dirty="0" smtClean="0"/>
              <a:t> Patel. </a:t>
            </a:r>
            <a:r>
              <a:rPr lang="en-GB" baseline="0" dirty="0" err="1" smtClean="0"/>
              <a:t>PtVII</a:t>
            </a:r>
            <a:r>
              <a:rPr lang="en-GB" baseline="0" dirty="0" smtClean="0"/>
              <a:t> homeless acceptances figures for Aug-15. </a:t>
            </a:r>
            <a:endParaRPr lang="en-GB" b="1" baseline="0" dirty="0" smtClean="0">
              <a:solidFill>
                <a:srgbClr val="FF0000"/>
              </a:solidFill>
            </a:endParaRPr>
          </a:p>
        </p:txBody>
      </p:sp>
    </p:spTree>
    <p:extLst>
      <p:ext uri="{BB962C8B-B14F-4D97-AF65-F5344CB8AC3E}">
        <p14:creationId xmlns:p14="http://schemas.microsoft.com/office/powerpoint/2010/main" val="1969266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78890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414338" y="298450"/>
            <a:ext cx="7772400" cy="1152525"/>
          </a:xfrm>
        </p:spPr>
        <p:txBody>
          <a:bodyPr/>
          <a:lstStyle>
            <a:lvl1pPr>
              <a:defRPr b="1">
                <a:solidFill>
                  <a:srgbClr val="008357"/>
                </a:solidFill>
                <a:latin typeface="Calibri" pitchFamily="34" charset="0"/>
              </a:defRPr>
            </a:lvl1pPr>
          </a:lstStyle>
          <a:p>
            <a:pPr lvl="0"/>
            <a:r>
              <a:rPr lang="en-GB" noProof="0" dirty="0" smtClean="0"/>
              <a:t>Click to edit Master title style</a:t>
            </a:r>
          </a:p>
        </p:txBody>
      </p:sp>
      <p:sp>
        <p:nvSpPr>
          <p:cNvPr id="4099" name="Rectangle 3"/>
          <p:cNvSpPr>
            <a:spLocks noGrp="1" noChangeArrowheads="1"/>
          </p:cNvSpPr>
          <p:nvPr>
            <p:ph type="subTitle" idx="1"/>
          </p:nvPr>
        </p:nvSpPr>
        <p:spPr>
          <a:xfrm>
            <a:off x="449263" y="1173163"/>
            <a:ext cx="6400800" cy="792162"/>
          </a:xfrm>
        </p:spPr>
        <p:txBody>
          <a:bodyPr/>
          <a:lstStyle>
            <a:lvl1pPr marL="0" indent="0">
              <a:buFontTx/>
              <a:buNone/>
              <a:defRPr sz="2600" b="1">
                <a:solidFill>
                  <a:srgbClr val="008357"/>
                </a:solidFill>
                <a:latin typeface="Calibri" pitchFamily="34" charset="0"/>
              </a:defRPr>
            </a:lvl1pPr>
          </a:lstStyle>
          <a:p>
            <a:pPr lvl="0"/>
            <a:r>
              <a:rPr lang="en-GB" noProof="0" dirty="0" smtClean="0"/>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419100" y="1844675"/>
            <a:ext cx="4032250"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atin typeface="Calibri" pitchFamily="34" charset="0"/>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19100" y="274638"/>
            <a:ext cx="6019800" cy="5227637"/>
          </a:xfrm>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libri"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libri"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419100" y="1844675"/>
            <a:ext cx="4032250"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atin typeface="Calibri" pitchFamily="34" charset="0"/>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19100" y="274638"/>
            <a:ext cx="6019800" cy="5227637"/>
          </a:xfrm>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able Placeholder 2"/>
          <p:cNvSpPr>
            <a:spLocks noGrp="1"/>
          </p:cNvSpPr>
          <p:nvPr>
            <p:ph type="tbl" idx="1"/>
          </p:nvPr>
        </p:nvSpPr>
        <p:spPr>
          <a:xfrm>
            <a:off x="419100" y="1844675"/>
            <a:ext cx="8218488" cy="3657600"/>
          </a:xfrm>
        </p:spPr>
        <p:txBody>
          <a:bodyPr/>
          <a:lstStyle>
            <a:lvl1pPr>
              <a:defRPr>
                <a:latin typeface="Calibri" pitchFamily="34" charset="0"/>
              </a:defRPr>
            </a:lvl1pPr>
          </a:lstStyle>
          <a:p>
            <a:pPr lvl="0"/>
            <a:endParaRPr lang="en-GB" noProof="0" dirty="0" smtClean="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419100" y="1844675"/>
            <a:ext cx="4032250"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libri"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419100" y="1844675"/>
            <a:ext cx="4032250"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atin typeface="Calibri" pitchFamily="34" charset="0"/>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19100" y="274638"/>
            <a:ext cx="6019800" cy="5227637"/>
          </a:xfrm>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able Placeholder 2"/>
          <p:cNvSpPr>
            <a:spLocks noGrp="1"/>
          </p:cNvSpPr>
          <p:nvPr>
            <p:ph type="tbl" idx="1"/>
          </p:nvPr>
        </p:nvSpPr>
        <p:spPr>
          <a:xfrm>
            <a:off x="419100" y="1844675"/>
            <a:ext cx="8218488" cy="3657600"/>
          </a:xfrm>
        </p:spPr>
        <p:txBody>
          <a:bodyPr/>
          <a:lstStyle>
            <a:lvl1pPr>
              <a:defRPr>
                <a:latin typeface="Calibri" pitchFamily="34" charset="0"/>
              </a:defRPr>
            </a:lvl1pPr>
          </a:lstStyle>
          <a:p>
            <a:pPr lvl="0"/>
            <a:endParaRPr lang="en-GB" noProof="0" dirty="0" smtClean="0"/>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419100" y="1844675"/>
            <a:ext cx="4032250"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19100" y="1844675"/>
            <a:ext cx="403225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19100" y="274638"/>
            <a:ext cx="6019800" cy="52276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19100" y="1844675"/>
            <a:ext cx="8218488" cy="3657600"/>
          </a:xfrm>
        </p:spPr>
        <p:txBody>
          <a:bodyPr/>
          <a:lstStyle/>
          <a:p>
            <a:pPr lvl="0"/>
            <a:endParaRPr lang="en-GB" noProof="0" smtClean="0"/>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19100" y="1844675"/>
            <a:ext cx="403225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19100" y="1844675"/>
            <a:ext cx="403225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19100" y="274638"/>
            <a:ext cx="6019800" cy="52276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19100" y="1844675"/>
            <a:ext cx="8218488" cy="3657600"/>
          </a:xfrm>
        </p:spPr>
        <p:txBody>
          <a:bodyPr/>
          <a:lstStyle/>
          <a:p>
            <a:pPr lvl="0"/>
            <a:endParaRPr lang="en-GB" noProof="0" smtClean="0"/>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19100" y="1844675"/>
            <a:ext cx="403225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19100" y="1844675"/>
            <a:ext cx="403225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19100" y="274638"/>
            <a:ext cx="6019800" cy="52276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19100" y="1844675"/>
            <a:ext cx="8218488" cy="3657600"/>
          </a:xfrm>
        </p:spPr>
        <p:txBody>
          <a:bodyPr/>
          <a:lstStyle/>
          <a:p>
            <a:pPr lvl="0"/>
            <a:endParaRPr lang="en-GB" noProof="0" smtClean="0"/>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19100" y="1844675"/>
            <a:ext cx="403225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libri"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313781564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353223462"/>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1465548333"/>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419100" y="1844675"/>
            <a:ext cx="4032250"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480233297"/>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23809278"/>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Tree>
    <p:extLst>
      <p:ext uri="{BB962C8B-B14F-4D97-AF65-F5344CB8AC3E}">
        <p14:creationId xmlns:p14="http://schemas.microsoft.com/office/powerpoint/2010/main" val="115929758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593990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atin typeface="Calibri" pitchFamily="34" charset="0"/>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2694897560"/>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4026877619"/>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98589111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19100" y="274638"/>
            <a:ext cx="6019800" cy="5227637"/>
          </a:xfrm>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33730330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able Placeholder 2"/>
          <p:cNvSpPr>
            <a:spLocks noGrp="1"/>
          </p:cNvSpPr>
          <p:nvPr>
            <p:ph type="tbl" idx="1"/>
          </p:nvPr>
        </p:nvSpPr>
        <p:spPr>
          <a:xfrm>
            <a:off x="419100" y="1844675"/>
            <a:ext cx="8218488" cy="3657600"/>
          </a:xfrm>
        </p:spPr>
        <p:txBody>
          <a:bodyPr/>
          <a:lstStyle>
            <a:lvl1pPr>
              <a:defRPr>
                <a:latin typeface="Calibri" pitchFamily="34" charset="0"/>
              </a:defRPr>
            </a:lvl1pPr>
          </a:lstStyle>
          <a:p>
            <a:pPr lvl="0"/>
            <a:endParaRPr lang="en-GB" noProof="0" dirty="0" smtClean="0"/>
          </a:p>
        </p:txBody>
      </p:sp>
    </p:spTree>
    <p:extLst>
      <p:ext uri="{BB962C8B-B14F-4D97-AF65-F5344CB8AC3E}">
        <p14:creationId xmlns:p14="http://schemas.microsoft.com/office/powerpoint/2010/main" val="337926145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419100" y="1844675"/>
            <a:ext cx="4032250"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54568404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libri"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3934909574"/>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820859328"/>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182576110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419100" y="1844675"/>
            <a:ext cx="4032250"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29064967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632175898"/>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Tree>
    <p:extLst>
      <p:ext uri="{BB962C8B-B14F-4D97-AF65-F5344CB8AC3E}">
        <p14:creationId xmlns:p14="http://schemas.microsoft.com/office/powerpoint/2010/main" val="3335315698"/>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3485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atin typeface="Calibri" pitchFamily="34" charset="0"/>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2082390968"/>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309370952"/>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889138355"/>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19100" y="274638"/>
            <a:ext cx="6019800" cy="5227637"/>
          </a:xfrm>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484313671"/>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able Placeholder 2"/>
          <p:cNvSpPr>
            <a:spLocks noGrp="1"/>
          </p:cNvSpPr>
          <p:nvPr>
            <p:ph type="tbl" idx="1"/>
          </p:nvPr>
        </p:nvSpPr>
        <p:spPr>
          <a:xfrm>
            <a:off x="419100" y="1844675"/>
            <a:ext cx="8218488" cy="3657600"/>
          </a:xfrm>
        </p:spPr>
        <p:txBody>
          <a:bodyPr/>
          <a:lstStyle>
            <a:lvl1pPr>
              <a:defRPr>
                <a:latin typeface="Calibri" pitchFamily="34" charset="0"/>
              </a:defRPr>
            </a:lvl1pPr>
          </a:lstStyle>
          <a:p>
            <a:pPr lvl="0"/>
            <a:endParaRPr lang="en-GB" noProof="0" dirty="0" smtClean="0"/>
          </a:p>
        </p:txBody>
      </p:sp>
    </p:spTree>
    <p:extLst>
      <p:ext uri="{BB962C8B-B14F-4D97-AF65-F5344CB8AC3E}">
        <p14:creationId xmlns:p14="http://schemas.microsoft.com/office/powerpoint/2010/main" val="217961731"/>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419100" y="1844675"/>
            <a:ext cx="4032250"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06700052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6021388"/>
            <a:ext cx="9144000" cy="758825"/>
            <a:chOff x="0" y="3793"/>
            <a:chExt cx="5760" cy="478"/>
          </a:xfrm>
        </p:grpSpPr>
        <p:pic>
          <p:nvPicPr>
            <p:cNvPr id="1031" name="Picture 3" descr="camden strip for white copy"/>
            <p:cNvPicPr>
              <a:picLocks noChangeAspect="1" noChangeArrowheads="1"/>
            </p:cNvPicPr>
            <p:nvPr userDrawn="1"/>
          </p:nvPicPr>
          <p:blipFill>
            <a:blip r:embed="rId14"/>
            <a:srcRect/>
            <a:stretch>
              <a:fillRect/>
            </a:stretch>
          </p:blipFill>
          <p:spPr bwMode="auto">
            <a:xfrm>
              <a:off x="0" y="3793"/>
              <a:ext cx="5760" cy="478"/>
            </a:xfrm>
            <a:prstGeom prst="rect">
              <a:avLst/>
            </a:prstGeom>
            <a:noFill/>
            <a:ln w="9525">
              <a:noFill/>
              <a:miter lim="800000"/>
              <a:headEnd/>
              <a:tailEnd/>
            </a:ln>
          </p:spPr>
        </p:pic>
        <p:pic>
          <p:nvPicPr>
            <p:cNvPr id="1032" name="Picture 4" descr="camden copy small"/>
            <p:cNvPicPr>
              <a:picLocks noChangeAspect="1" noChangeArrowheads="1"/>
            </p:cNvPicPr>
            <p:nvPr userDrawn="1"/>
          </p:nvPicPr>
          <p:blipFill>
            <a:blip r:embed="rId15"/>
            <a:srcRect/>
            <a:stretch>
              <a:fillRect/>
            </a:stretch>
          </p:blipFill>
          <p:spPr bwMode="auto">
            <a:xfrm>
              <a:off x="4532" y="3893"/>
              <a:ext cx="1044" cy="317"/>
            </a:xfrm>
            <a:prstGeom prst="rect">
              <a:avLst/>
            </a:prstGeom>
            <a:noFill/>
            <a:ln w="9525">
              <a:noFill/>
              <a:miter lim="800000"/>
              <a:headEnd/>
              <a:tailEnd/>
            </a:ln>
          </p:spPr>
        </p:pic>
      </p:grpSp>
      <p:sp>
        <p:nvSpPr>
          <p:cNvPr id="1027" name="Rectangle 5"/>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6"/>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7" name="TextBox 6"/>
          <p:cNvSpPr txBox="1"/>
          <p:nvPr/>
        </p:nvSpPr>
        <p:spPr>
          <a:xfrm>
            <a:off x="8442325" y="0"/>
            <a:ext cx="720725" cy="276225"/>
          </a:xfrm>
          <a:prstGeom prst="rect">
            <a:avLst/>
          </a:prstGeom>
          <a:noFill/>
        </p:spPr>
        <p:txBody>
          <a:bodyPr>
            <a:spAutoFit/>
          </a:bodyPr>
          <a:lstStyle/>
          <a:p>
            <a:pPr algn="r">
              <a:defRPr/>
            </a:pPr>
            <a:fld id="{7B9600B0-9350-4742-B1D2-491631F1A22C}" type="slidenum">
              <a:rPr lang="en-GB" sz="1200">
                <a:latin typeface="Calibri" pitchFamily="34" charset="0"/>
                <a:cs typeface="Calibri" pitchFamily="34" charset="0"/>
              </a:rPr>
              <a:pPr algn="r">
                <a:defRPr/>
              </a:pPr>
              <a:t>‹#›</a:t>
            </a:fld>
            <a:endParaRPr lang="en-GB" sz="1200" dirty="0">
              <a:latin typeface="Calibri" pitchFamily="34" charset="0"/>
              <a:cs typeface="Calibri" pitchFamily="34" charset="0"/>
            </a:endParaRPr>
          </a:p>
        </p:txBody>
      </p:sp>
      <p:sp>
        <p:nvSpPr>
          <p:cNvPr id="2" name="TextBox 1"/>
          <p:cNvSpPr txBox="1"/>
          <p:nvPr/>
        </p:nvSpPr>
        <p:spPr>
          <a:xfrm>
            <a:off x="2555875" y="6577013"/>
            <a:ext cx="3816350" cy="307975"/>
          </a:xfrm>
          <a:prstGeom prst="rect">
            <a:avLst/>
          </a:prstGeom>
          <a:noFill/>
        </p:spPr>
        <p:txBody>
          <a:bodyPr>
            <a:spAutoFit/>
          </a:bodyPr>
          <a:lstStyle/>
          <a:p>
            <a:pPr algn="ctr">
              <a:defRPr/>
            </a:pPr>
            <a:r>
              <a:rPr lang="en-GB" sz="1400" dirty="0">
                <a:latin typeface="Calibri" pitchFamily="34" charset="0"/>
                <a:cs typeface="Calibri" pitchFamily="34" charset="0"/>
              </a:rPr>
              <a:t>NOT COUNCIL POLICY</a:t>
            </a:r>
          </a:p>
        </p:txBody>
      </p:sp>
    </p:spTree>
  </p:cSld>
  <p:clrMap bg1="lt1" tx1="dk1" bg2="lt2" tx2="dk2" accent1="accent1" accent2="accent2" accent3="accent3" accent4="accent4" accent5="accent5" accent6="accent6" hlink="hlink" folHlink="folHlink"/>
  <p:sldLayoutIdLst>
    <p:sldLayoutId id="2147483939" r:id="rId1"/>
    <p:sldLayoutId id="2147483873" r:id="rId2"/>
    <p:sldLayoutId id="2147483872" r:id="rId3"/>
    <p:sldLayoutId id="2147483871" r:id="rId4"/>
    <p:sldLayoutId id="2147483870" r:id="rId5"/>
    <p:sldLayoutId id="2147483869" r:id="rId6"/>
    <p:sldLayoutId id="2147483868" r:id="rId7"/>
    <p:sldLayoutId id="2147483867" r:id="rId8"/>
    <p:sldLayoutId id="2147483866" r:id="rId9"/>
    <p:sldLayoutId id="2147483865" r:id="rId10"/>
    <p:sldLayoutId id="2147483864" r:id="rId11"/>
    <p:sldLayoutId id="2147483863" r:id="rId12"/>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39"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8442325" y="0"/>
            <a:ext cx="720725" cy="276225"/>
          </a:xfrm>
          <a:prstGeom prst="rect">
            <a:avLst/>
          </a:prstGeom>
          <a:noFill/>
        </p:spPr>
        <p:txBody>
          <a:bodyPr>
            <a:spAutoFit/>
          </a:bodyPr>
          <a:lstStyle/>
          <a:p>
            <a:pPr algn="r">
              <a:defRPr/>
            </a:pPr>
            <a:fld id="{F91D8B62-50AC-4C04-B7E4-171CE01D35CB}" type="slidenum">
              <a:rPr lang="en-GB" sz="1200">
                <a:latin typeface="Calibri" pitchFamily="34" charset="0"/>
                <a:cs typeface="Calibri" pitchFamily="34" charset="0"/>
              </a:rPr>
              <a:pPr algn="r">
                <a:defRPr/>
              </a:pPr>
              <a:t>‹#›</a:t>
            </a:fld>
            <a:endParaRPr lang="en-GB" sz="1200" dirty="0">
              <a:latin typeface="Calibri" pitchFamily="34" charset="0"/>
              <a:cs typeface="Calibri" pitchFamily="34" charset="0"/>
            </a:endParaRPr>
          </a:p>
        </p:txBody>
      </p:sp>
      <p:sp>
        <p:nvSpPr>
          <p:cNvPr id="6" name="TextBox 5"/>
          <p:cNvSpPr txBox="1"/>
          <p:nvPr/>
        </p:nvSpPr>
        <p:spPr>
          <a:xfrm>
            <a:off x="2555875" y="6577013"/>
            <a:ext cx="3816350" cy="307975"/>
          </a:xfrm>
          <a:prstGeom prst="rect">
            <a:avLst/>
          </a:prstGeom>
          <a:noFill/>
        </p:spPr>
        <p:txBody>
          <a:bodyPr>
            <a:spAutoFit/>
          </a:bodyPr>
          <a:lstStyle/>
          <a:p>
            <a:pPr algn="ctr">
              <a:defRPr/>
            </a:pPr>
            <a:r>
              <a:rPr lang="en-GB" sz="1400" dirty="0">
                <a:latin typeface="Calibri" pitchFamily="34" charset="0"/>
                <a:cs typeface="Calibri" pitchFamily="34" charset="0"/>
              </a:rPr>
              <a:t>NOT COUNCIL POLICY</a:t>
            </a:r>
          </a:p>
        </p:txBody>
      </p:sp>
    </p:spTree>
  </p:cSld>
  <p:clrMap bg1="lt1" tx1="dk1" bg2="lt2" tx2="dk2" accent1="accent1" accent2="accent2" accent3="accent3" accent4="accent4" accent5="accent5" accent6="accent6" hlink="hlink" folHlink="folHlink"/>
  <p:sldLayoutIdLst>
    <p:sldLayoutId id="2147483886" r:id="rId1"/>
    <p:sldLayoutId id="2147483885" r:id="rId2"/>
    <p:sldLayoutId id="2147483884" r:id="rId3"/>
    <p:sldLayoutId id="2147483883" r:id="rId4"/>
    <p:sldLayoutId id="2147483882" r:id="rId5"/>
    <p:sldLayoutId id="2147483881" r:id="rId6"/>
    <p:sldLayoutId id="2147483880" r:id="rId7"/>
    <p:sldLayoutId id="2147483879" r:id="rId8"/>
    <p:sldLayoutId id="2147483878" r:id="rId9"/>
    <p:sldLayoutId id="2147483877" r:id="rId10"/>
    <p:sldLayoutId id="2147483876" r:id="rId11"/>
    <p:sldLayoutId id="2147483875" r:id="rId12"/>
    <p:sldLayoutId id="2147483874"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675"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2555875" y="6577013"/>
            <a:ext cx="3816350" cy="307975"/>
          </a:xfrm>
          <a:prstGeom prst="rect">
            <a:avLst/>
          </a:prstGeom>
          <a:noFill/>
        </p:spPr>
        <p:txBody>
          <a:bodyPr>
            <a:spAutoFit/>
          </a:bodyPr>
          <a:lstStyle/>
          <a:p>
            <a:pPr algn="ctr">
              <a:defRPr/>
            </a:pPr>
            <a:r>
              <a:rPr lang="en-GB" sz="1400" dirty="0">
                <a:latin typeface="Calibri" pitchFamily="34" charset="0"/>
                <a:cs typeface="Calibri" pitchFamily="34" charset="0"/>
              </a:rPr>
              <a:t>NOT COUNCIL POLICY</a:t>
            </a:r>
          </a:p>
        </p:txBody>
      </p:sp>
      <p:sp>
        <p:nvSpPr>
          <p:cNvPr id="5" name="TextBox 4"/>
          <p:cNvSpPr txBox="1"/>
          <p:nvPr/>
        </p:nvSpPr>
        <p:spPr>
          <a:xfrm>
            <a:off x="8442325" y="0"/>
            <a:ext cx="720725" cy="276225"/>
          </a:xfrm>
          <a:prstGeom prst="rect">
            <a:avLst/>
          </a:prstGeom>
          <a:noFill/>
        </p:spPr>
        <p:txBody>
          <a:bodyPr>
            <a:spAutoFit/>
          </a:bodyPr>
          <a:lstStyle/>
          <a:p>
            <a:pPr algn="r">
              <a:defRPr/>
            </a:pPr>
            <a:fld id="{77449A5C-2DE0-4335-A3D8-31B4174355A5}" type="slidenum">
              <a:rPr lang="en-GB" sz="1200">
                <a:latin typeface="Calibri" pitchFamily="34" charset="0"/>
                <a:cs typeface="Calibri" pitchFamily="34" charset="0"/>
              </a:rPr>
              <a:pPr algn="r">
                <a:defRPr/>
              </a:pPr>
              <a:t>‹#›</a:t>
            </a:fld>
            <a:endParaRPr lang="en-GB" sz="1200" dirty="0">
              <a:latin typeface="Calibri" pitchFamily="34" charset="0"/>
              <a:cs typeface="Calibri" pitchFamily="34" charset="0"/>
            </a:endParaRPr>
          </a:p>
        </p:txBody>
      </p:sp>
    </p:spTree>
  </p:cSld>
  <p:clrMap bg1="lt1" tx1="dk1" bg2="lt2" tx2="dk2" accent1="accent1" accent2="accent2" accent3="accent3" accent4="accent4" accent5="accent5" accent6="accent6" hlink="hlink" folHlink="folHlink"/>
  <p:sldLayoutIdLst>
    <p:sldLayoutId id="2147483899" r:id="rId1"/>
    <p:sldLayoutId id="2147483898" r:id="rId2"/>
    <p:sldLayoutId id="2147483897" r:id="rId3"/>
    <p:sldLayoutId id="2147483896" r:id="rId4"/>
    <p:sldLayoutId id="2147483895" r:id="rId5"/>
    <p:sldLayoutId id="2147483894" r:id="rId6"/>
    <p:sldLayoutId id="2147483893" r:id="rId7"/>
    <p:sldLayoutId id="2147483892" r:id="rId8"/>
    <p:sldLayoutId id="2147483891" r:id="rId9"/>
    <p:sldLayoutId id="2147483890" r:id="rId10"/>
    <p:sldLayoutId id="2147483889" r:id="rId11"/>
    <p:sldLayoutId id="2147483888" r:id="rId12"/>
    <p:sldLayoutId id="2147483887"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3011"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8442325" y="0"/>
            <a:ext cx="720725" cy="276225"/>
          </a:xfrm>
          <a:prstGeom prst="rect">
            <a:avLst/>
          </a:prstGeom>
          <a:noFill/>
        </p:spPr>
        <p:txBody>
          <a:bodyPr>
            <a:spAutoFit/>
          </a:bodyPr>
          <a:lstStyle/>
          <a:p>
            <a:pPr algn="r">
              <a:defRPr/>
            </a:pPr>
            <a:fld id="{5ECA9284-3A1B-48F4-B9DE-1BD0CEDDABE0}" type="slidenum">
              <a:rPr lang="en-GB" sz="1200">
                <a:solidFill>
                  <a:srgbClr val="000000"/>
                </a:solidFill>
                <a:latin typeface="Calibri" pitchFamily="34" charset="0"/>
                <a:cs typeface="Calibri" pitchFamily="34" charset="0"/>
              </a:rPr>
              <a:pPr algn="r">
                <a:defRPr/>
              </a:pPr>
              <a:t>‹#›</a:t>
            </a:fld>
            <a:endParaRPr lang="en-GB" sz="1200" dirty="0">
              <a:solidFill>
                <a:srgbClr val="000000"/>
              </a:solidFill>
              <a:latin typeface="Calibri" pitchFamily="34" charset="0"/>
              <a:cs typeface="Calibri" pitchFamily="34" charset="0"/>
            </a:endParaRPr>
          </a:p>
        </p:txBody>
      </p:sp>
      <p:sp>
        <p:nvSpPr>
          <p:cNvPr id="6" name="TextBox 5"/>
          <p:cNvSpPr txBox="1"/>
          <p:nvPr/>
        </p:nvSpPr>
        <p:spPr>
          <a:xfrm>
            <a:off x="2555875" y="6577013"/>
            <a:ext cx="3816350" cy="307975"/>
          </a:xfrm>
          <a:prstGeom prst="rect">
            <a:avLst/>
          </a:prstGeom>
          <a:noFill/>
        </p:spPr>
        <p:txBody>
          <a:bodyPr>
            <a:spAutoFit/>
          </a:bodyPr>
          <a:lstStyle/>
          <a:p>
            <a:pPr algn="ctr">
              <a:defRPr/>
            </a:pPr>
            <a:r>
              <a:rPr lang="en-GB" sz="1400" dirty="0">
                <a:latin typeface="Calibri" pitchFamily="34" charset="0"/>
                <a:cs typeface="Calibri" pitchFamily="34" charset="0"/>
              </a:rPr>
              <a:t>NOT COUNCIL POLICY</a:t>
            </a:r>
          </a:p>
        </p:txBody>
      </p:sp>
    </p:spTree>
  </p:cSld>
  <p:clrMap bg1="lt1" tx1="dk1" bg2="lt2" tx2="dk2" accent1="accent1" accent2="accent2" accent3="accent3" accent4="accent4" accent5="accent5" accent6="accent6" hlink="hlink" folHlink="folHlink"/>
  <p:sldLayoutIdLst>
    <p:sldLayoutId id="2147483912" r:id="rId1"/>
    <p:sldLayoutId id="2147483911" r:id="rId2"/>
    <p:sldLayoutId id="2147483910" r:id="rId3"/>
    <p:sldLayoutId id="2147483909" r:id="rId4"/>
    <p:sldLayoutId id="2147483908" r:id="rId5"/>
    <p:sldLayoutId id="2147483907" r:id="rId6"/>
    <p:sldLayoutId id="2147483906" r:id="rId7"/>
    <p:sldLayoutId id="2147483905" r:id="rId8"/>
    <p:sldLayoutId id="2147483904" r:id="rId9"/>
    <p:sldLayoutId id="2147483903" r:id="rId10"/>
    <p:sldLayoutId id="2147483902" r:id="rId11"/>
    <p:sldLayoutId id="2147483901" r:id="rId12"/>
    <p:sldLayoutId id="2147483900"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7347"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8442325" y="0"/>
            <a:ext cx="720725" cy="276225"/>
          </a:xfrm>
          <a:prstGeom prst="rect">
            <a:avLst/>
          </a:prstGeom>
          <a:noFill/>
        </p:spPr>
        <p:txBody>
          <a:bodyPr>
            <a:spAutoFit/>
          </a:bodyPr>
          <a:lstStyle/>
          <a:p>
            <a:pPr algn="r">
              <a:defRPr/>
            </a:pPr>
            <a:fld id="{F02FF3E6-9AE9-4313-97F9-B1B7C583DEEB}" type="slidenum">
              <a:rPr lang="en-GB" sz="1200">
                <a:solidFill>
                  <a:srgbClr val="000000"/>
                </a:solidFill>
                <a:latin typeface="Calibri" pitchFamily="34" charset="0"/>
                <a:cs typeface="Calibri" pitchFamily="34" charset="0"/>
              </a:rPr>
              <a:pPr algn="r">
                <a:defRPr/>
              </a:pPr>
              <a:t>‹#›</a:t>
            </a:fld>
            <a:endParaRPr lang="en-GB" sz="1200" dirty="0">
              <a:solidFill>
                <a:srgbClr val="000000"/>
              </a:solidFill>
              <a:latin typeface="Calibri" pitchFamily="34" charset="0"/>
              <a:cs typeface="Calibri" pitchFamily="34" charset="0"/>
            </a:endParaRPr>
          </a:p>
        </p:txBody>
      </p:sp>
      <p:sp>
        <p:nvSpPr>
          <p:cNvPr id="6" name="TextBox 5"/>
          <p:cNvSpPr txBox="1"/>
          <p:nvPr/>
        </p:nvSpPr>
        <p:spPr>
          <a:xfrm>
            <a:off x="2555875" y="6577013"/>
            <a:ext cx="3816350" cy="307975"/>
          </a:xfrm>
          <a:prstGeom prst="rect">
            <a:avLst/>
          </a:prstGeom>
          <a:noFill/>
        </p:spPr>
        <p:txBody>
          <a:bodyPr>
            <a:spAutoFit/>
          </a:bodyPr>
          <a:lstStyle/>
          <a:p>
            <a:pPr algn="ctr">
              <a:defRPr/>
            </a:pPr>
            <a:r>
              <a:rPr lang="en-GB" sz="1400" dirty="0">
                <a:latin typeface="Calibri" pitchFamily="34" charset="0"/>
                <a:cs typeface="Calibri" pitchFamily="34" charset="0"/>
              </a:rPr>
              <a:t>NOT COUNCIL POLICY</a:t>
            </a:r>
          </a:p>
        </p:txBody>
      </p:sp>
    </p:spTree>
  </p:cSld>
  <p:clrMap bg1="lt1" tx1="dk1" bg2="lt2" tx2="dk2" accent1="accent1" accent2="accent2" accent3="accent3" accent4="accent4" accent5="accent5" accent6="accent6" hlink="hlink" folHlink="folHlink"/>
  <p:sldLayoutIdLst>
    <p:sldLayoutId id="2147483925" r:id="rId1"/>
    <p:sldLayoutId id="2147483924" r:id="rId2"/>
    <p:sldLayoutId id="2147483923" r:id="rId3"/>
    <p:sldLayoutId id="2147483922" r:id="rId4"/>
    <p:sldLayoutId id="2147483921" r:id="rId5"/>
    <p:sldLayoutId id="2147483920" r:id="rId6"/>
    <p:sldLayoutId id="2147483919" r:id="rId7"/>
    <p:sldLayoutId id="2147483918" r:id="rId8"/>
    <p:sldLayoutId id="2147483917" r:id="rId9"/>
    <p:sldLayoutId id="2147483916" r:id="rId10"/>
    <p:sldLayoutId id="2147483915" r:id="rId11"/>
    <p:sldLayoutId id="2147483914" r:id="rId12"/>
    <p:sldLayoutId id="2147483913"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3"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8442325" y="0"/>
            <a:ext cx="720725" cy="276225"/>
          </a:xfrm>
          <a:prstGeom prst="rect">
            <a:avLst/>
          </a:prstGeom>
          <a:noFill/>
        </p:spPr>
        <p:txBody>
          <a:bodyPr>
            <a:spAutoFit/>
          </a:bodyPr>
          <a:lstStyle/>
          <a:p>
            <a:pPr algn="r">
              <a:defRPr/>
            </a:pPr>
            <a:fld id="{C45DF539-6BD9-494F-9CE9-86DB78255AAB}" type="slidenum">
              <a:rPr lang="en-GB" sz="1200">
                <a:latin typeface="Calibri" pitchFamily="34" charset="0"/>
                <a:cs typeface="Calibri" pitchFamily="34" charset="0"/>
              </a:rPr>
              <a:pPr algn="r">
                <a:defRPr/>
              </a:pPr>
              <a:t>‹#›</a:t>
            </a:fld>
            <a:endParaRPr lang="en-GB" sz="1200" dirty="0">
              <a:latin typeface="Calibri" pitchFamily="34" charset="0"/>
              <a:cs typeface="Calibri" pitchFamily="34" charset="0"/>
            </a:endParaRPr>
          </a:p>
        </p:txBody>
      </p:sp>
    </p:spTree>
  </p:cSld>
  <p:clrMap bg1="lt1" tx1="dk1" bg2="lt2" tx2="dk2" accent1="accent1" accent2="accent2" accent3="accent3" accent4="accent4" accent5="accent5" accent6="accent6" hlink="hlink" folHlink="folHlink"/>
  <p:sldLayoutIdLst>
    <p:sldLayoutId id="2147483938" r:id="rId1"/>
    <p:sldLayoutId id="2147483937" r:id="rId2"/>
    <p:sldLayoutId id="2147483936" r:id="rId3"/>
    <p:sldLayoutId id="2147483935" r:id="rId4"/>
    <p:sldLayoutId id="2147483934" r:id="rId5"/>
    <p:sldLayoutId id="2147483933" r:id="rId6"/>
    <p:sldLayoutId id="2147483932" r:id="rId7"/>
    <p:sldLayoutId id="2147483931" r:id="rId8"/>
    <p:sldLayoutId id="2147483930" r:id="rId9"/>
    <p:sldLayoutId id="2147483929" r:id="rId10"/>
    <p:sldLayoutId id="2147483928" r:id="rId11"/>
    <p:sldLayoutId id="2147483927" r:id="rId12"/>
    <p:sldLayoutId id="2147483926"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39"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8442325" y="0"/>
            <a:ext cx="720725" cy="276225"/>
          </a:xfrm>
          <a:prstGeom prst="rect">
            <a:avLst/>
          </a:prstGeom>
          <a:noFill/>
        </p:spPr>
        <p:txBody>
          <a:bodyPr>
            <a:spAutoFit/>
          </a:bodyPr>
          <a:lstStyle/>
          <a:p>
            <a:pPr algn="r">
              <a:defRPr/>
            </a:pPr>
            <a:fld id="{F91D8B62-50AC-4C04-B7E4-171CE01D35CB}" type="slidenum">
              <a:rPr lang="en-GB" sz="1200">
                <a:solidFill>
                  <a:srgbClr val="000000"/>
                </a:solidFill>
                <a:latin typeface="Calibri" pitchFamily="34" charset="0"/>
                <a:cs typeface="Calibri" pitchFamily="34" charset="0"/>
              </a:rPr>
              <a:pPr algn="r">
                <a:defRPr/>
              </a:pPr>
              <a:t>‹#›</a:t>
            </a:fld>
            <a:endParaRPr lang="en-GB" sz="1200" dirty="0">
              <a:solidFill>
                <a:srgbClr val="000000"/>
              </a:solidFill>
              <a:latin typeface="Calibri" pitchFamily="34" charset="0"/>
              <a:cs typeface="Calibri" pitchFamily="34" charset="0"/>
            </a:endParaRPr>
          </a:p>
        </p:txBody>
      </p:sp>
      <p:sp>
        <p:nvSpPr>
          <p:cNvPr id="6" name="TextBox 5"/>
          <p:cNvSpPr txBox="1"/>
          <p:nvPr/>
        </p:nvSpPr>
        <p:spPr>
          <a:xfrm>
            <a:off x="2555875" y="6577013"/>
            <a:ext cx="3816350" cy="307975"/>
          </a:xfrm>
          <a:prstGeom prst="rect">
            <a:avLst/>
          </a:prstGeom>
          <a:noFill/>
        </p:spPr>
        <p:txBody>
          <a:bodyPr>
            <a:spAutoFit/>
          </a:bodyPr>
          <a:lstStyle/>
          <a:p>
            <a:pPr algn="ctr">
              <a:defRPr/>
            </a:pPr>
            <a:r>
              <a:rPr lang="en-GB" sz="1400" dirty="0">
                <a:solidFill>
                  <a:srgbClr val="000000"/>
                </a:solidFill>
                <a:latin typeface="Calibri" pitchFamily="34" charset="0"/>
                <a:cs typeface="Calibri" pitchFamily="34" charset="0"/>
              </a:rPr>
              <a:t>NOT COUNCIL POLICY</a:t>
            </a:r>
          </a:p>
        </p:txBody>
      </p:sp>
    </p:spTree>
    <p:extLst>
      <p:ext uri="{BB962C8B-B14F-4D97-AF65-F5344CB8AC3E}">
        <p14:creationId xmlns:p14="http://schemas.microsoft.com/office/powerpoint/2010/main" val="2013081690"/>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39"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8442325" y="0"/>
            <a:ext cx="720725" cy="276225"/>
          </a:xfrm>
          <a:prstGeom prst="rect">
            <a:avLst/>
          </a:prstGeom>
          <a:noFill/>
        </p:spPr>
        <p:txBody>
          <a:bodyPr>
            <a:spAutoFit/>
          </a:bodyPr>
          <a:lstStyle/>
          <a:p>
            <a:pPr algn="r">
              <a:defRPr/>
            </a:pPr>
            <a:fld id="{F91D8B62-50AC-4C04-B7E4-171CE01D35CB}" type="slidenum">
              <a:rPr lang="en-GB" sz="1200">
                <a:solidFill>
                  <a:srgbClr val="000000"/>
                </a:solidFill>
                <a:latin typeface="Calibri" pitchFamily="34" charset="0"/>
                <a:cs typeface="Calibri" pitchFamily="34" charset="0"/>
              </a:rPr>
              <a:pPr algn="r">
                <a:defRPr/>
              </a:pPr>
              <a:t>‹#›</a:t>
            </a:fld>
            <a:endParaRPr lang="en-GB" sz="1200" dirty="0">
              <a:solidFill>
                <a:srgbClr val="000000"/>
              </a:solidFill>
              <a:latin typeface="Calibri" pitchFamily="34" charset="0"/>
              <a:cs typeface="Calibri" pitchFamily="34" charset="0"/>
            </a:endParaRPr>
          </a:p>
        </p:txBody>
      </p:sp>
      <p:sp>
        <p:nvSpPr>
          <p:cNvPr id="6" name="TextBox 5"/>
          <p:cNvSpPr txBox="1"/>
          <p:nvPr/>
        </p:nvSpPr>
        <p:spPr>
          <a:xfrm>
            <a:off x="2555875" y="6577013"/>
            <a:ext cx="3816350" cy="307975"/>
          </a:xfrm>
          <a:prstGeom prst="rect">
            <a:avLst/>
          </a:prstGeom>
          <a:noFill/>
        </p:spPr>
        <p:txBody>
          <a:bodyPr>
            <a:spAutoFit/>
          </a:bodyPr>
          <a:lstStyle/>
          <a:p>
            <a:pPr algn="ctr">
              <a:defRPr/>
            </a:pPr>
            <a:r>
              <a:rPr lang="en-GB" sz="1400" dirty="0">
                <a:solidFill>
                  <a:srgbClr val="000000"/>
                </a:solidFill>
                <a:latin typeface="Calibri" pitchFamily="34" charset="0"/>
                <a:cs typeface="Calibri" pitchFamily="34" charset="0"/>
              </a:rPr>
              <a:t>NOT COUNCIL POLICY</a:t>
            </a:r>
          </a:p>
        </p:txBody>
      </p:sp>
    </p:spTree>
    <p:extLst>
      <p:ext uri="{BB962C8B-B14F-4D97-AF65-F5344CB8AC3E}">
        <p14:creationId xmlns:p14="http://schemas.microsoft.com/office/powerpoint/2010/main" val="2705067334"/>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6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92.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66.xml"/><Relationship Id="rId5" Type="http://schemas.openxmlformats.org/officeDocument/2006/relationships/image" Target="../media/image12.emf"/><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6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3" name="Rectangle 2"/>
          <p:cNvSpPr>
            <a:spLocks noGrp="1" noChangeArrowheads="1"/>
          </p:cNvSpPr>
          <p:nvPr>
            <p:ph type="ctrTitle"/>
          </p:nvPr>
        </p:nvSpPr>
        <p:spPr>
          <a:xfrm>
            <a:off x="179388" y="188913"/>
            <a:ext cx="8785225" cy="1152525"/>
          </a:xfrm>
        </p:spPr>
        <p:txBody>
          <a:bodyPr/>
          <a:lstStyle/>
          <a:p>
            <a:pPr eaLnBrk="1" hangingPunct="1"/>
            <a:r>
              <a:rPr lang="en-GB" b="0" dirty="0" smtClean="0"/>
              <a:t>Impacts of welfare changes in Camden</a:t>
            </a:r>
          </a:p>
        </p:txBody>
      </p:sp>
      <p:sp>
        <p:nvSpPr>
          <p:cNvPr id="100354" name="Rectangle 3"/>
          <p:cNvSpPr>
            <a:spLocks noGrp="1" noChangeArrowheads="1"/>
          </p:cNvSpPr>
          <p:nvPr>
            <p:ph type="subTitle" idx="1"/>
          </p:nvPr>
        </p:nvSpPr>
        <p:spPr>
          <a:xfrm>
            <a:off x="468313" y="2205038"/>
            <a:ext cx="6400800" cy="1439862"/>
          </a:xfrm>
        </p:spPr>
        <p:txBody>
          <a:bodyPr/>
          <a:lstStyle/>
          <a:p>
            <a:pPr eaLnBrk="1" hangingPunct="1"/>
            <a:endParaRPr lang="en-GB" sz="3000" b="0" dirty="0"/>
          </a:p>
          <a:p>
            <a:pPr eaLnBrk="1" hangingPunct="1"/>
            <a:r>
              <a:rPr lang="en-GB" sz="3000" dirty="0" smtClean="0"/>
              <a:t>October 2015</a:t>
            </a:r>
          </a:p>
          <a:p>
            <a:pPr eaLnBrk="1" hangingPunct="1"/>
            <a:r>
              <a:rPr lang="en-GB" sz="1600" b="0" dirty="0" smtClean="0"/>
              <a:t>(HB ref date 1 Oct-15)</a:t>
            </a:r>
            <a:endParaRPr lang="en-GB" sz="3000" b="0"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0" y="24116"/>
            <a:ext cx="8229600" cy="779462"/>
          </a:xfrm>
        </p:spPr>
        <p:txBody>
          <a:bodyPr/>
          <a:lstStyle/>
          <a:p>
            <a:r>
              <a:rPr lang="en-GB" dirty="0" smtClean="0"/>
              <a:t>Housing Benefit Overview</a:t>
            </a:r>
          </a:p>
        </p:txBody>
      </p:sp>
      <p:sp>
        <p:nvSpPr>
          <p:cNvPr id="7" name="Title 1"/>
          <p:cNvSpPr txBox="1">
            <a:spLocks/>
          </p:cNvSpPr>
          <p:nvPr/>
        </p:nvSpPr>
        <p:spPr bwMode="auto">
          <a:xfrm>
            <a:off x="0" y="691108"/>
            <a:ext cx="9144000" cy="793675"/>
          </a:xfrm>
          <a:prstGeom prst="rect">
            <a:avLst/>
          </a:prstGeom>
          <a:solidFill>
            <a:srgbClr val="FFFFCC"/>
          </a:solidFill>
          <a:ln/>
          <a:extLst/>
        </p:spPr>
        <p:style>
          <a:lnRef idx="2">
            <a:schemeClr val="accent1"/>
          </a:lnRef>
          <a:fillRef idx="1">
            <a:schemeClr val="lt1"/>
          </a:fillRef>
          <a:effectRef idx="0">
            <a:schemeClr val="accent1"/>
          </a:effectRef>
          <a:fontRef idx="minor">
            <a:schemeClr val="dk1"/>
          </a:fontRef>
        </p:style>
        <p:txBody>
          <a:bodyPr anchor="ctr"/>
          <a:lstStyle>
            <a:lvl1pPr algn="l" rtl="0" eaLnBrk="0" fontAlgn="base" hangingPunct="0">
              <a:spcBef>
                <a:spcPct val="0"/>
              </a:spcBef>
              <a:spcAft>
                <a:spcPct val="0"/>
              </a:spcAft>
              <a:defRPr sz="3600">
                <a:solidFill>
                  <a:srgbClr val="008957"/>
                </a:solidFill>
                <a:latin typeface="+mj-lt"/>
                <a:ea typeface="+mj-ea"/>
                <a:cs typeface="+mj-cs"/>
              </a:defRPr>
            </a:lvl1pPr>
            <a:lvl2pPr algn="l" rtl="0" eaLnBrk="0" fontAlgn="base" hangingPunct="0">
              <a:spcBef>
                <a:spcPct val="0"/>
              </a:spcBef>
              <a:spcAft>
                <a:spcPct val="0"/>
              </a:spcAft>
              <a:defRPr sz="3600">
                <a:solidFill>
                  <a:srgbClr val="008957"/>
                </a:solidFill>
                <a:latin typeface="Helvetica 55 Roman" pitchFamily="34" charset="0"/>
              </a:defRPr>
            </a:lvl2pPr>
            <a:lvl3pPr algn="l" rtl="0" eaLnBrk="0" fontAlgn="base" hangingPunct="0">
              <a:spcBef>
                <a:spcPct val="0"/>
              </a:spcBef>
              <a:spcAft>
                <a:spcPct val="0"/>
              </a:spcAft>
              <a:defRPr sz="3600">
                <a:solidFill>
                  <a:srgbClr val="008957"/>
                </a:solidFill>
                <a:latin typeface="Helvetica 55 Roman" pitchFamily="34" charset="0"/>
              </a:defRPr>
            </a:lvl3pPr>
            <a:lvl4pPr algn="l" rtl="0" eaLnBrk="0" fontAlgn="base" hangingPunct="0">
              <a:spcBef>
                <a:spcPct val="0"/>
              </a:spcBef>
              <a:spcAft>
                <a:spcPct val="0"/>
              </a:spcAft>
              <a:defRPr sz="3600">
                <a:solidFill>
                  <a:srgbClr val="008957"/>
                </a:solidFill>
                <a:latin typeface="Helvetica 55 Roman" pitchFamily="34" charset="0"/>
              </a:defRPr>
            </a:lvl4pPr>
            <a:lvl5pPr algn="l" rtl="0" eaLnBrk="0" fontAlgn="base" hangingPunct="0">
              <a:spcBef>
                <a:spcPct val="0"/>
              </a:spcBef>
              <a:spcAft>
                <a:spcPct val="0"/>
              </a:spcAft>
              <a:defRPr sz="3600">
                <a:solidFill>
                  <a:srgbClr val="008957"/>
                </a:solidFill>
                <a:latin typeface="Helvetica 55 Roman"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a:lstStyle>
          <a:p>
            <a:pPr marL="285750" indent="-285750">
              <a:buFont typeface="Arial" panose="020B0604020202020204" pitchFamily="34" charset="0"/>
              <a:buChar char="•"/>
              <a:defRPr/>
            </a:pPr>
            <a:r>
              <a:rPr lang="en-GB" sz="1600" dirty="0" smtClean="0">
                <a:solidFill>
                  <a:schemeClr val="tx1"/>
                </a:solidFill>
                <a:latin typeface="Arial" panose="020B0604020202020204" pitchFamily="34" charset="0"/>
                <a:cs typeface="Arial" panose="020B0604020202020204" pitchFamily="34" charset="0"/>
              </a:rPr>
              <a:t>There has been a 20% decrease in the number of new claims received since 2011/12. </a:t>
            </a:r>
          </a:p>
          <a:p>
            <a:pPr marL="285750" indent="-285750">
              <a:buFont typeface="Arial" panose="020B0604020202020204" pitchFamily="34" charset="0"/>
              <a:buChar char="•"/>
              <a:defRPr/>
            </a:pPr>
            <a:r>
              <a:rPr lang="en-GB" sz="1600" dirty="0" smtClean="0">
                <a:solidFill>
                  <a:schemeClr val="tx1"/>
                </a:solidFill>
                <a:latin typeface="Arial" panose="020B0604020202020204" pitchFamily="34" charset="0"/>
                <a:cs typeface="Arial" panose="020B0604020202020204" pitchFamily="34" charset="0"/>
              </a:rPr>
              <a:t>Housing Benefit (HB) claimants constitute around a quarter of Camden households. </a:t>
            </a:r>
          </a:p>
          <a:p>
            <a:pPr marL="285750" indent="-285750">
              <a:buFont typeface="Arial" panose="020B0604020202020204" pitchFamily="34" charset="0"/>
              <a:buChar char="•"/>
              <a:defRPr/>
            </a:pPr>
            <a:r>
              <a:rPr lang="en-GB" sz="1600" dirty="0" smtClean="0">
                <a:solidFill>
                  <a:schemeClr val="tx1"/>
                </a:solidFill>
                <a:latin typeface="Arial" panose="020B0604020202020204" pitchFamily="34" charset="0"/>
                <a:cs typeface="Arial" panose="020B0604020202020204" pitchFamily="34" charset="0"/>
              </a:rPr>
              <a:t>69% of claimants are working aged, and most of these will </a:t>
            </a:r>
            <a:r>
              <a:rPr lang="en-GB" sz="1600" dirty="0">
                <a:solidFill>
                  <a:schemeClr val="tx1"/>
                </a:solidFill>
                <a:latin typeface="Arial" panose="020B0604020202020204" pitchFamily="34" charset="0"/>
                <a:cs typeface="Arial" panose="020B0604020202020204" pitchFamily="34" charset="0"/>
              </a:rPr>
              <a:t>be affected by Universal Credit. </a:t>
            </a:r>
          </a:p>
        </p:txBody>
      </p:sp>
      <p:graphicFrame>
        <p:nvGraphicFramePr>
          <p:cNvPr id="11" name="Chart 10"/>
          <p:cNvGraphicFramePr>
            <a:graphicFrameLocks/>
          </p:cNvGraphicFramePr>
          <p:nvPr>
            <p:extLst>
              <p:ext uri="{D42A27DB-BD31-4B8C-83A1-F6EECF244321}">
                <p14:modId xmlns:p14="http://schemas.microsoft.com/office/powerpoint/2010/main" val="2916353085"/>
              </p:ext>
            </p:extLst>
          </p:nvPr>
        </p:nvGraphicFramePr>
        <p:xfrm>
          <a:off x="4211960" y="1484784"/>
          <a:ext cx="4680520" cy="22955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a:graphicFrameLocks/>
          </p:cNvGraphicFramePr>
          <p:nvPr>
            <p:extLst>
              <p:ext uri="{D42A27DB-BD31-4B8C-83A1-F6EECF244321}">
                <p14:modId xmlns:p14="http://schemas.microsoft.com/office/powerpoint/2010/main" val="2936223193"/>
              </p:ext>
            </p:extLst>
          </p:nvPr>
        </p:nvGraphicFramePr>
        <p:xfrm>
          <a:off x="12097" y="1484784"/>
          <a:ext cx="4191000" cy="22955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6"/>
          <p:cNvGraphicFramePr>
            <a:graphicFrameLocks/>
          </p:cNvGraphicFramePr>
          <p:nvPr>
            <p:extLst>
              <p:ext uri="{D42A27DB-BD31-4B8C-83A1-F6EECF244321}">
                <p14:modId xmlns:p14="http://schemas.microsoft.com/office/powerpoint/2010/main" val="3750458184"/>
              </p:ext>
            </p:extLst>
          </p:nvPr>
        </p:nvGraphicFramePr>
        <p:xfrm>
          <a:off x="-108520" y="3862911"/>
          <a:ext cx="4781550" cy="284797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a:graphicFrameLocks/>
          </p:cNvGraphicFramePr>
          <p:nvPr>
            <p:extLst>
              <p:ext uri="{D42A27DB-BD31-4B8C-83A1-F6EECF244321}">
                <p14:modId xmlns:p14="http://schemas.microsoft.com/office/powerpoint/2010/main" val="1840736523"/>
              </p:ext>
            </p:extLst>
          </p:nvPr>
        </p:nvGraphicFramePr>
        <p:xfrm>
          <a:off x="4067944" y="3933056"/>
          <a:ext cx="4910023" cy="2743200"/>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t="721"/>
          <a:stretch/>
        </p:blipFill>
        <p:spPr bwMode="auto">
          <a:xfrm>
            <a:off x="-20157" y="815880"/>
            <a:ext cx="9164157" cy="6042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 y="-373323"/>
            <a:ext cx="8968535" cy="1143000"/>
          </a:xfrm>
        </p:spPr>
        <p:txBody>
          <a:bodyPr/>
          <a:lstStyle/>
          <a:p>
            <a:r>
              <a:rPr lang="en-GB" sz="3200" dirty="0" smtClean="0"/>
              <a:t>Local Housing Allowance (LHA) Overview – Oct-15</a:t>
            </a:r>
            <a:endParaRPr lang="en-GB" sz="3200" dirty="0"/>
          </a:p>
        </p:txBody>
      </p:sp>
      <p:sp>
        <p:nvSpPr>
          <p:cNvPr id="4" name="TextBox 3"/>
          <p:cNvSpPr txBox="1"/>
          <p:nvPr/>
        </p:nvSpPr>
        <p:spPr>
          <a:xfrm>
            <a:off x="3779912" y="4293775"/>
            <a:ext cx="1156444" cy="2192908"/>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b="1" dirty="0" smtClean="0">
                <a:latin typeface="Arial" panose="020B0604020202020204" pitchFamily="34" charset="0"/>
                <a:cs typeface="Arial" panose="020B0604020202020204" pitchFamily="34" charset="0"/>
              </a:rPr>
              <a:t>Kilburn</a:t>
            </a:r>
            <a:r>
              <a:rPr lang="en-GB" sz="1050" dirty="0" smtClean="0">
                <a:latin typeface="Arial" panose="020B0604020202020204" pitchFamily="34" charset="0"/>
                <a:cs typeface="Arial" panose="020B0604020202020204" pitchFamily="34" charset="0"/>
              </a:rPr>
              <a:t> </a:t>
            </a:r>
            <a:r>
              <a:rPr lang="en-GB" sz="1050" dirty="0">
                <a:latin typeface="Arial" panose="020B0604020202020204" pitchFamily="34" charset="0"/>
                <a:cs typeface="Arial" panose="020B0604020202020204" pitchFamily="34" charset="0"/>
              </a:rPr>
              <a:t>has the highest number of households on LHA in </a:t>
            </a:r>
            <a:r>
              <a:rPr lang="en-GB" sz="1050" dirty="0" smtClean="0">
                <a:latin typeface="Arial" panose="020B0604020202020204" pitchFamily="34" charset="0"/>
                <a:cs typeface="Arial" panose="020B0604020202020204" pitchFamily="34" charset="0"/>
              </a:rPr>
              <a:t>Camden with </a:t>
            </a:r>
            <a:r>
              <a:rPr lang="en-GB" sz="1050" b="1" dirty="0" smtClean="0">
                <a:latin typeface="Arial" panose="020B0604020202020204" pitchFamily="34" charset="0"/>
                <a:cs typeface="Arial" panose="020B0604020202020204" pitchFamily="34" charset="0"/>
              </a:rPr>
              <a:t>643</a:t>
            </a:r>
            <a:r>
              <a:rPr lang="en-GB" sz="1050" dirty="0" smtClean="0">
                <a:latin typeface="Arial" panose="020B0604020202020204" pitchFamily="34" charset="0"/>
                <a:cs typeface="Arial" panose="020B0604020202020204" pitchFamily="34" charset="0"/>
              </a:rPr>
              <a:t>, compared to </a:t>
            </a:r>
            <a:r>
              <a:rPr lang="en-GB" sz="1050" b="1" dirty="0" smtClean="0">
                <a:latin typeface="Arial" panose="020B0604020202020204" pitchFamily="34" charset="0"/>
                <a:cs typeface="Arial" panose="020B0604020202020204" pitchFamily="34" charset="0"/>
              </a:rPr>
              <a:t>53</a:t>
            </a:r>
            <a:r>
              <a:rPr lang="en-GB" sz="1050" dirty="0" smtClean="0">
                <a:latin typeface="Arial" panose="020B0604020202020204" pitchFamily="34" charset="0"/>
                <a:cs typeface="Arial" panose="020B0604020202020204" pitchFamily="34" charset="0"/>
              </a:rPr>
              <a:t> households in </a:t>
            </a:r>
            <a:r>
              <a:rPr lang="en-GB" sz="1050" b="1" dirty="0" smtClean="0">
                <a:latin typeface="Arial" panose="020B0604020202020204" pitchFamily="34" charset="0"/>
                <a:cs typeface="Arial" panose="020B0604020202020204" pitchFamily="34" charset="0"/>
              </a:rPr>
              <a:t>Holborn &amp; Covent Garden </a:t>
            </a:r>
            <a:r>
              <a:rPr lang="en-GB" sz="1050" dirty="0" smtClean="0">
                <a:latin typeface="Arial" panose="020B0604020202020204" pitchFamily="34" charset="0"/>
                <a:cs typeface="Arial" panose="020B0604020202020204" pitchFamily="34" charset="0"/>
              </a:rPr>
              <a:t>which has </a:t>
            </a:r>
            <a:r>
              <a:rPr lang="en-GB" sz="1050" dirty="0">
                <a:latin typeface="Arial" panose="020B0604020202020204" pitchFamily="34" charset="0"/>
                <a:cs typeface="Arial" panose="020B0604020202020204" pitchFamily="34" charset="0"/>
              </a:rPr>
              <a:t>the lowest number </a:t>
            </a:r>
            <a:r>
              <a:rPr lang="en-GB" sz="1050" dirty="0" smtClean="0">
                <a:latin typeface="Arial" panose="020B0604020202020204" pitchFamily="34" charset="0"/>
                <a:cs typeface="Arial" panose="020B0604020202020204" pitchFamily="34" charset="0"/>
              </a:rPr>
              <a:t>in </a:t>
            </a:r>
            <a:r>
              <a:rPr lang="en-GB" sz="1050" dirty="0">
                <a:latin typeface="Arial" panose="020B0604020202020204" pitchFamily="34" charset="0"/>
                <a:cs typeface="Arial" panose="020B0604020202020204" pitchFamily="34" charset="0"/>
              </a:rPr>
              <a:t>the borough</a:t>
            </a:r>
            <a:r>
              <a:rPr lang="en-GB" sz="1050" dirty="0" smtClean="0">
                <a:latin typeface="Arial" panose="020B0604020202020204" pitchFamily="34" charset="0"/>
                <a:cs typeface="Arial" panose="020B0604020202020204" pitchFamily="34" charset="0"/>
              </a:rPr>
              <a:t>.</a:t>
            </a:r>
            <a:endParaRPr lang="en-GB" dirty="0">
              <a:latin typeface="Arial" panose="020B0604020202020204" pitchFamily="34" charset="0"/>
              <a:cs typeface="Arial" panose="020B0604020202020204" pitchFamily="34" charset="0"/>
            </a:endParaRPr>
          </a:p>
        </p:txBody>
      </p:sp>
      <p:sp>
        <p:nvSpPr>
          <p:cNvPr id="8" name="TextBox 7"/>
          <p:cNvSpPr txBox="1"/>
          <p:nvPr/>
        </p:nvSpPr>
        <p:spPr>
          <a:xfrm>
            <a:off x="7538988" y="1772816"/>
            <a:ext cx="1605012" cy="861774"/>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a:latin typeface="Arial" panose="020B0604020202020204" pitchFamily="34" charset="0"/>
                <a:cs typeface="Arial" panose="020B0604020202020204" pitchFamily="34" charset="0"/>
              </a:rPr>
              <a:t>Kilburn</a:t>
            </a:r>
            <a:r>
              <a:rPr lang="en-GB" sz="1000" dirty="0">
                <a:latin typeface="Arial" panose="020B0604020202020204" pitchFamily="34" charset="0"/>
                <a:cs typeface="Arial" panose="020B0604020202020204" pitchFamily="34" charset="0"/>
              </a:rPr>
              <a:t> has seen </a:t>
            </a:r>
            <a:r>
              <a:rPr lang="en-GB" sz="1000" dirty="0" smtClean="0">
                <a:latin typeface="Arial" panose="020B0604020202020204" pitchFamily="34" charset="0"/>
                <a:cs typeface="Arial" panose="020B0604020202020204" pitchFamily="34" charset="0"/>
              </a:rPr>
              <a:t>the highest </a:t>
            </a:r>
            <a:r>
              <a:rPr lang="en-GB" sz="1000" dirty="0">
                <a:latin typeface="Arial" panose="020B0604020202020204" pitchFamily="34" charset="0"/>
                <a:cs typeface="Arial" panose="020B0604020202020204" pitchFamily="34" charset="0"/>
              </a:rPr>
              <a:t>increase </a:t>
            </a:r>
            <a:r>
              <a:rPr lang="en-GB" sz="1000" dirty="0" smtClean="0">
                <a:latin typeface="Arial" panose="020B0604020202020204" pitchFamily="34" charset="0"/>
                <a:cs typeface="Arial" panose="020B0604020202020204" pitchFamily="34" charset="0"/>
              </a:rPr>
              <a:t>(</a:t>
            </a:r>
            <a:r>
              <a:rPr lang="en-GB" sz="1000" b="1" dirty="0" smtClean="0">
                <a:latin typeface="Arial" panose="020B0604020202020204" pitchFamily="34" charset="0"/>
                <a:cs typeface="Arial" panose="020B0604020202020204" pitchFamily="34" charset="0"/>
              </a:rPr>
              <a:t>127</a:t>
            </a:r>
            <a:r>
              <a:rPr lang="en-GB" sz="1000" dirty="0" smtClean="0">
                <a:latin typeface="Arial" panose="020B0604020202020204" pitchFamily="34" charset="0"/>
                <a:cs typeface="Arial" panose="020B0604020202020204" pitchFamily="34" charset="0"/>
              </a:rPr>
              <a:t>) in households </a:t>
            </a:r>
            <a:r>
              <a:rPr lang="en-GB" sz="1000" dirty="0">
                <a:latin typeface="Arial" panose="020B0604020202020204" pitchFamily="34" charset="0"/>
                <a:cs typeface="Arial" panose="020B0604020202020204" pitchFamily="34" charset="0"/>
              </a:rPr>
              <a:t>on LHA, </a:t>
            </a:r>
            <a:r>
              <a:rPr lang="en-GB" sz="1000" dirty="0" smtClean="0">
                <a:latin typeface="Arial" panose="020B0604020202020204" pitchFamily="34" charset="0"/>
                <a:cs typeface="Arial" panose="020B0604020202020204" pitchFamily="34" charset="0"/>
              </a:rPr>
              <a:t>up from </a:t>
            </a:r>
            <a:r>
              <a:rPr lang="en-GB" sz="1000" b="1" dirty="0">
                <a:latin typeface="Arial" panose="020B0604020202020204" pitchFamily="34" charset="0"/>
                <a:cs typeface="Arial" panose="020B0604020202020204" pitchFamily="34" charset="0"/>
              </a:rPr>
              <a:t>516</a:t>
            </a:r>
            <a:r>
              <a:rPr lang="en-GB" sz="1000" dirty="0">
                <a:latin typeface="Arial" panose="020B0604020202020204" pitchFamily="34" charset="0"/>
                <a:cs typeface="Arial" panose="020B0604020202020204" pitchFamily="34" charset="0"/>
              </a:rPr>
              <a:t> in April 2011, to </a:t>
            </a:r>
            <a:r>
              <a:rPr lang="en-GB" sz="1000" b="1" dirty="0" smtClean="0">
                <a:latin typeface="Arial" panose="020B0604020202020204" pitchFamily="34" charset="0"/>
                <a:cs typeface="Arial" panose="020B0604020202020204" pitchFamily="34" charset="0"/>
              </a:rPr>
              <a:t>643</a:t>
            </a:r>
            <a:r>
              <a:rPr lang="en-GB" sz="1000" dirty="0" smtClean="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in </a:t>
            </a:r>
            <a:r>
              <a:rPr lang="en-GB" sz="1000" dirty="0" smtClean="0">
                <a:latin typeface="Arial" panose="020B0604020202020204" pitchFamily="34" charset="0"/>
                <a:cs typeface="Arial" panose="020B0604020202020204" pitchFamily="34" charset="0"/>
              </a:rPr>
              <a:t>October 2015.</a:t>
            </a:r>
            <a:endParaRPr lang="en-GB" dirty="0">
              <a:latin typeface="Arial" panose="020B0604020202020204" pitchFamily="34" charset="0"/>
              <a:cs typeface="Arial" panose="020B0604020202020204" pitchFamily="34" charset="0"/>
            </a:endParaRPr>
          </a:p>
        </p:txBody>
      </p:sp>
      <p:sp>
        <p:nvSpPr>
          <p:cNvPr id="11" name="TextBox 10"/>
          <p:cNvSpPr txBox="1"/>
          <p:nvPr/>
        </p:nvSpPr>
        <p:spPr>
          <a:xfrm>
            <a:off x="107504" y="1556792"/>
            <a:ext cx="988318" cy="1708160"/>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dirty="0" smtClean="0"/>
              <a:t>The </a:t>
            </a:r>
            <a:r>
              <a:rPr lang="en-GB" sz="1050" dirty="0"/>
              <a:t>highest concentration of single adult claimants (</a:t>
            </a:r>
            <a:r>
              <a:rPr lang="en-GB" sz="1050" b="1" dirty="0" smtClean="0"/>
              <a:t>515</a:t>
            </a:r>
            <a:r>
              <a:rPr lang="en-GB" sz="1050" dirty="0" smtClean="0"/>
              <a:t>), </a:t>
            </a:r>
            <a:r>
              <a:rPr lang="en-GB" sz="1050" dirty="0">
                <a:solidFill>
                  <a:schemeClr val="tx1"/>
                </a:solidFill>
              </a:rPr>
              <a:t>including </a:t>
            </a:r>
            <a:r>
              <a:rPr lang="en-GB" sz="1050" dirty="0" smtClean="0">
                <a:solidFill>
                  <a:schemeClr val="tx1"/>
                </a:solidFill>
              </a:rPr>
              <a:t>lone parents </a:t>
            </a:r>
            <a:r>
              <a:rPr lang="en-GB" sz="1050" dirty="0">
                <a:solidFill>
                  <a:schemeClr val="tx1"/>
                </a:solidFill>
              </a:rPr>
              <a:t>(</a:t>
            </a:r>
            <a:r>
              <a:rPr lang="en-GB" sz="1050" b="1" dirty="0" smtClean="0">
                <a:solidFill>
                  <a:schemeClr val="tx1"/>
                </a:solidFill>
              </a:rPr>
              <a:t>135</a:t>
            </a:r>
            <a:r>
              <a:rPr lang="en-GB" sz="1050" dirty="0" smtClean="0">
                <a:solidFill>
                  <a:schemeClr val="tx1"/>
                </a:solidFill>
              </a:rPr>
              <a:t>), is in </a:t>
            </a:r>
            <a:r>
              <a:rPr lang="en-GB" sz="1050" b="1" dirty="0">
                <a:solidFill>
                  <a:schemeClr val="tx1"/>
                </a:solidFill>
              </a:rPr>
              <a:t>Kilburn</a:t>
            </a:r>
            <a:r>
              <a:rPr lang="en-GB" sz="1050" dirty="0">
                <a:solidFill>
                  <a:schemeClr val="tx1"/>
                </a:solidFill>
              </a:rPr>
              <a:t>. </a:t>
            </a:r>
            <a:endParaRPr lang="en-GB" sz="1100" dirty="0" smtClean="0">
              <a:solidFill>
                <a:schemeClr val="tx1"/>
              </a:solidFill>
            </a:endParaRPr>
          </a:p>
        </p:txBody>
      </p:sp>
      <p:sp>
        <p:nvSpPr>
          <p:cNvPr id="9" name="TextBox 8"/>
          <p:cNvSpPr txBox="1"/>
          <p:nvPr/>
        </p:nvSpPr>
        <p:spPr>
          <a:xfrm>
            <a:off x="8172400" y="3551932"/>
            <a:ext cx="956940" cy="1323439"/>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smtClean="0">
                <a:latin typeface="Arial" panose="020B0604020202020204" pitchFamily="34" charset="0"/>
                <a:cs typeface="Arial" panose="020B0604020202020204" pitchFamily="34" charset="0"/>
              </a:rPr>
              <a:t>Regents </a:t>
            </a:r>
            <a:r>
              <a:rPr lang="en-GB" sz="1000" b="1" dirty="0">
                <a:latin typeface="Arial" panose="020B0604020202020204" pitchFamily="34" charset="0"/>
                <a:cs typeface="Arial" panose="020B0604020202020204" pitchFamily="34" charset="0"/>
              </a:rPr>
              <a:t>Park </a:t>
            </a:r>
            <a:r>
              <a:rPr lang="en-GB" sz="1000" dirty="0" smtClean="0">
                <a:latin typeface="Arial" panose="020B0604020202020204" pitchFamily="34" charset="0"/>
                <a:cs typeface="Arial" panose="020B0604020202020204" pitchFamily="34" charset="0"/>
              </a:rPr>
              <a:t>(</a:t>
            </a:r>
            <a:r>
              <a:rPr lang="en-GB" sz="1000" b="1" dirty="0" smtClean="0">
                <a:latin typeface="Arial" panose="020B0604020202020204" pitchFamily="34" charset="0"/>
                <a:cs typeface="Arial" panose="020B0604020202020204" pitchFamily="34" charset="0"/>
              </a:rPr>
              <a:t>-64</a:t>
            </a:r>
            <a:r>
              <a:rPr lang="en-GB" sz="1000" dirty="0" smtClean="0">
                <a:latin typeface="Arial" panose="020B0604020202020204" pitchFamily="34" charset="0"/>
                <a:cs typeface="Arial" panose="020B0604020202020204" pitchFamily="34" charset="0"/>
              </a:rPr>
              <a:t>)</a:t>
            </a:r>
            <a:r>
              <a:rPr lang="en-GB" sz="1000" b="1" dirty="0" smtClean="0">
                <a:latin typeface="Arial" panose="020B0604020202020204" pitchFamily="34" charset="0"/>
                <a:cs typeface="Arial" panose="020B0604020202020204" pitchFamily="34" charset="0"/>
              </a:rPr>
              <a:t> </a:t>
            </a:r>
            <a:r>
              <a:rPr lang="en-GB" sz="1000" dirty="0" smtClean="0">
                <a:latin typeface="Arial" panose="020B0604020202020204" pitchFamily="34" charset="0"/>
                <a:cs typeface="Arial" panose="020B0604020202020204" pitchFamily="34" charset="0"/>
              </a:rPr>
              <a:t>has </a:t>
            </a:r>
            <a:r>
              <a:rPr lang="en-GB" sz="1000" dirty="0">
                <a:latin typeface="Arial" panose="020B0604020202020204" pitchFamily="34" charset="0"/>
                <a:cs typeface="Arial" panose="020B0604020202020204" pitchFamily="34" charset="0"/>
              </a:rPr>
              <a:t>seen the </a:t>
            </a:r>
            <a:r>
              <a:rPr lang="en-GB" sz="1000" dirty="0" smtClean="0">
                <a:latin typeface="Arial" panose="020B0604020202020204" pitchFamily="34" charset="0"/>
                <a:cs typeface="Arial" panose="020B0604020202020204" pitchFamily="34" charset="0"/>
              </a:rPr>
              <a:t>largest fall in </a:t>
            </a:r>
            <a:r>
              <a:rPr lang="en-GB" sz="1000" dirty="0">
                <a:latin typeface="Arial" panose="020B0604020202020204" pitchFamily="34" charset="0"/>
                <a:cs typeface="Arial" panose="020B0604020202020204" pitchFamily="34" charset="0"/>
              </a:rPr>
              <a:t>households claiming LHA since April 2011</a:t>
            </a:r>
            <a:r>
              <a:rPr lang="en-GB" sz="1000" dirty="0" smtClean="0">
                <a:latin typeface="Arial" panose="020B0604020202020204" pitchFamily="34" charset="0"/>
                <a:cs typeface="Arial" panose="020B0604020202020204" pitchFamily="34" charset="0"/>
              </a:rPr>
              <a:t>.</a:t>
            </a:r>
            <a:endParaRPr lang="en-GB" dirty="0"/>
          </a:p>
        </p:txBody>
      </p:sp>
      <p:cxnSp>
        <p:nvCxnSpPr>
          <p:cNvPr id="12" name="Straight Arrow Connector 11"/>
          <p:cNvCxnSpPr/>
          <p:nvPr/>
        </p:nvCxnSpPr>
        <p:spPr>
          <a:xfrm flipH="1">
            <a:off x="7937525" y="3573016"/>
            <a:ext cx="234875"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7380312" y="1772816"/>
            <a:ext cx="158676"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2823530" y="4378464"/>
            <a:ext cx="956382" cy="490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2499589" y="5868919"/>
            <a:ext cx="1280323" cy="6094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823530" y="1952836"/>
            <a:ext cx="1637928" cy="1015663"/>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square">
            <a:spAutoFit/>
          </a:bodyPr>
          <a:lstStyle/>
          <a:p>
            <a:r>
              <a:rPr lang="en-GB" sz="1000" b="1" dirty="0" smtClean="0"/>
              <a:t>Kilburn</a:t>
            </a:r>
            <a:r>
              <a:rPr lang="en-GB" sz="1000" dirty="0" smtClean="0"/>
              <a:t> has </a:t>
            </a:r>
            <a:r>
              <a:rPr lang="en-GB" sz="1000" b="1" dirty="0" smtClean="0"/>
              <a:t>241 </a:t>
            </a:r>
            <a:r>
              <a:rPr lang="en-GB" sz="1000" dirty="0" smtClean="0"/>
              <a:t>households </a:t>
            </a:r>
            <a:r>
              <a:rPr lang="en-GB" sz="1000" dirty="0"/>
              <a:t>containing </a:t>
            </a:r>
            <a:r>
              <a:rPr lang="en-GB" sz="1000" b="1" dirty="0" smtClean="0"/>
              <a:t>463</a:t>
            </a:r>
            <a:r>
              <a:rPr lang="en-GB" sz="1000" dirty="0" smtClean="0"/>
              <a:t> children, meaning it is has the most children affected by LHA in Camden. </a:t>
            </a:r>
            <a:endParaRPr lang="en-GB" sz="1000" dirty="0"/>
          </a:p>
        </p:txBody>
      </p:sp>
      <p:sp>
        <p:nvSpPr>
          <p:cNvPr id="27" name="TextBox 26"/>
          <p:cNvSpPr txBox="1"/>
          <p:nvPr/>
        </p:nvSpPr>
        <p:spPr>
          <a:xfrm>
            <a:off x="6587265" y="415183"/>
            <a:ext cx="2542075" cy="400110"/>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smtClean="0">
                <a:latin typeface="Arial" panose="020B0604020202020204" pitchFamily="34" charset="0"/>
                <a:cs typeface="Arial" panose="020B0604020202020204" pitchFamily="34" charset="0"/>
              </a:rPr>
              <a:t>2,657 </a:t>
            </a:r>
            <a:r>
              <a:rPr lang="en-GB" sz="1000" dirty="0">
                <a:latin typeface="Arial" panose="020B0604020202020204" pitchFamily="34" charset="0"/>
                <a:cs typeface="Arial" panose="020B0604020202020204" pitchFamily="34" charset="0"/>
              </a:rPr>
              <a:t>single adult households in Camden claim LHA</a:t>
            </a:r>
            <a:r>
              <a:rPr lang="en-GB" sz="1000" dirty="0" smtClean="0">
                <a:latin typeface="Arial" panose="020B0604020202020204" pitchFamily="34" charset="0"/>
                <a:cs typeface="Arial" panose="020B0604020202020204" pitchFamily="34" charset="0"/>
              </a:rPr>
              <a:t>. This is </a:t>
            </a:r>
            <a:r>
              <a:rPr lang="en-GB" sz="1000" b="1" dirty="0" smtClean="0">
                <a:latin typeface="Arial" panose="020B0604020202020204" pitchFamily="34" charset="0"/>
                <a:cs typeface="Arial" panose="020B0604020202020204" pitchFamily="34" charset="0"/>
              </a:rPr>
              <a:t>84%</a:t>
            </a:r>
            <a:r>
              <a:rPr lang="en-GB" sz="1000" dirty="0" smtClean="0">
                <a:latin typeface="Arial" panose="020B0604020202020204" pitchFamily="34" charset="0"/>
                <a:cs typeface="Arial" panose="020B0604020202020204" pitchFamily="34" charset="0"/>
              </a:rPr>
              <a:t> of all households</a:t>
            </a:r>
            <a:endParaRPr lang="en-GB" sz="1000" dirty="0">
              <a:latin typeface="Arial" panose="020B0604020202020204" pitchFamily="34" charset="0"/>
              <a:cs typeface="Arial" panose="020B0604020202020204" pitchFamily="34" charset="0"/>
            </a:endParaRPr>
          </a:p>
        </p:txBody>
      </p:sp>
      <p:cxnSp>
        <p:nvCxnSpPr>
          <p:cNvPr id="31" name="Straight Arrow Connector 30"/>
          <p:cNvCxnSpPr/>
          <p:nvPr/>
        </p:nvCxnSpPr>
        <p:spPr>
          <a:xfrm flipH="1">
            <a:off x="7130256" y="792796"/>
            <a:ext cx="355091" cy="1333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48" name="TextBox 2047"/>
          <p:cNvSpPr txBox="1"/>
          <p:nvPr/>
        </p:nvSpPr>
        <p:spPr>
          <a:xfrm>
            <a:off x="4392520" y="415770"/>
            <a:ext cx="2123696" cy="400110"/>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smtClean="0"/>
              <a:t>1,569 </a:t>
            </a:r>
            <a:r>
              <a:rPr lang="en-GB" sz="1000" dirty="0"/>
              <a:t>children across Camden live in </a:t>
            </a:r>
            <a:r>
              <a:rPr lang="en-GB" sz="1000" dirty="0" smtClean="0"/>
              <a:t>households claiming LHA</a:t>
            </a:r>
            <a:endParaRPr lang="en-GB" sz="1000" dirty="0"/>
          </a:p>
        </p:txBody>
      </p:sp>
      <p:cxnSp>
        <p:nvCxnSpPr>
          <p:cNvPr id="2051" name="Straight Arrow Connector 2050"/>
          <p:cNvCxnSpPr/>
          <p:nvPr/>
        </p:nvCxnSpPr>
        <p:spPr>
          <a:xfrm>
            <a:off x="601663" y="670007"/>
            <a:ext cx="0" cy="4547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307801" y="5077703"/>
            <a:ext cx="1824324" cy="1061829"/>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b="1" dirty="0" smtClean="0"/>
              <a:t>484 </a:t>
            </a:r>
            <a:r>
              <a:rPr lang="en-GB" sz="1050" dirty="0" smtClean="0"/>
              <a:t>HHs with 1 child (484) </a:t>
            </a:r>
          </a:p>
          <a:p>
            <a:r>
              <a:rPr lang="en-GB" sz="1050" b="1" dirty="0" smtClean="0"/>
              <a:t>298 </a:t>
            </a:r>
            <a:r>
              <a:rPr lang="en-GB" sz="1050" dirty="0" smtClean="0"/>
              <a:t>HHs with 2 (596)</a:t>
            </a:r>
            <a:endParaRPr lang="en-GB" sz="1050" dirty="0"/>
          </a:p>
          <a:p>
            <a:r>
              <a:rPr lang="en-GB" sz="1050" dirty="0" smtClean="0"/>
              <a:t>  </a:t>
            </a:r>
            <a:r>
              <a:rPr lang="en-GB" sz="1050" b="1" dirty="0" smtClean="0"/>
              <a:t>88</a:t>
            </a:r>
            <a:r>
              <a:rPr lang="en-GB" sz="1050" dirty="0" smtClean="0"/>
              <a:t> HHs with 3 (264)</a:t>
            </a:r>
          </a:p>
          <a:p>
            <a:r>
              <a:rPr lang="en-GB" sz="1050" dirty="0"/>
              <a:t> </a:t>
            </a:r>
            <a:r>
              <a:rPr lang="en-GB" sz="1050" dirty="0" smtClean="0"/>
              <a:t> </a:t>
            </a:r>
            <a:r>
              <a:rPr lang="en-GB" sz="1050" b="1" dirty="0" smtClean="0"/>
              <a:t>36</a:t>
            </a:r>
            <a:r>
              <a:rPr lang="en-GB" sz="1050" dirty="0" smtClean="0"/>
              <a:t> HHs with 4 (144)</a:t>
            </a:r>
          </a:p>
          <a:p>
            <a:r>
              <a:rPr lang="en-GB" sz="1050" dirty="0" smtClean="0"/>
              <a:t>  </a:t>
            </a:r>
            <a:r>
              <a:rPr lang="en-GB" sz="1050" b="1" dirty="0" smtClean="0"/>
              <a:t>15</a:t>
            </a:r>
            <a:r>
              <a:rPr lang="en-GB" sz="1050" dirty="0" smtClean="0"/>
              <a:t> HHs with 5 (75)</a:t>
            </a:r>
          </a:p>
          <a:p>
            <a:r>
              <a:rPr lang="en-GB" sz="1050" dirty="0"/>
              <a:t> </a:t>
            </a:r>
            <a:r>
              <a:rPr lang="en-GB" sz="1050" dirty="0" smtClean="0"/>
              <a:t>   </a:t>
            </a:r>
            <a:r>
              <a:rPr lang="en-GB" sz="1050" b="1" dirty="0" smtClean="0"/>
              <a:t>1</a:t>
            </a:r>
            <a:r>
              <a:rPr lang="en-GB" sz="1050" dirty="0" smtClean="0"/>
              <a:t> HH with 6   (6)</a:t>
            </a:r>
            <a:endParaRPr lang="en-GB" sz="1050" dirty="0"/>
          </a:p>
        </p:txBody>
      </p:sp>
      <p:sp>
        <p:nvSpPr>
          <p:cNvPr id="6" name="TextBox 5"/>
          <p:cNvSpPr txBox="1"/>
          <p:nvPr/>
        </p:nvSpPr>
        <p:spPr>
          <a:xfrm>
            <a:off x="107504" y="423786"/>
            <a:ext cx="4144083" cy="246221"/>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1000" b="1" dirty="0" smtClean="0">
                <a:solidFill>
                  <a:schemeClr val="tx1"/>
                </a:solidFill>
              </a:rPr>
              <a:t>3,158</a:t>
            </a:r>
            <a:r>
              <a:rPr lang="en-GB" sz="1000" dirty="0" smtClean="0">
                <a:solidFill>
                  <a:schemeClr val="tx1"/>
                </a:solidFill>
              </a:rPr>
              <a:t> residents claiming LHA, on average receiving </a:t>
            </a:r>
            <a:r>
              <a:rPr lang="en-GB" sz="1000" b="1" dirty="0" smtClean="0">
                <a:solidFill>
                  <a:schemeClr val="tx1"/>
                </a:solidFill>
              </a:rPr>
              <a:t>£246.97</a:t>
            </a:r>
            <a:r>
              <a:rPr lang="en-GB" sz="1000" dirty="0" smtClean="0">
                <a:solidFill>
                  <a:schemeClr val="tx1"/>
                </a:solidFill>
              </a:rPr>
              <a:t> per week</a:t>
            </a:r>
            <a:endParaRPr lang="en-GB" sz="1000" dirty="0">
              <a:solidFill>
                <a:schemeClr val="tx1"/>
              </a:solidFill>
            </a:endParaRPr>
          </a:p>
        </p:txBody>
      </p:sp>
      <p:cxnSp>
        <p:nvCxnSpPr>
          <p:cNvPr id="20" name="Straight Arrow Connector 19"/>
          <p:cNvCxnSpPr/>
          <p:nvPr/>
        </p:nvCxnSpPr>
        <p:spPr>
          <a:xfrm flipH="1">
            <a:off x="3551983" y="807878"/>
            <a:ext cx="828632" cy="1564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65377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947" t="6174" r="1559" b="7918"/>
          <a:stretch/>
        </p:blipFill>
        <p:spPr>
          <a:xfrm>
            <a:off x="134189" y="593766"/>
            <a:ext cx="8823366" cy="5557652"/>
          </a:xfrm>
          <a:prstGeom prst="rect">
            <a:avLst/>
          </a:prstGeom>
        </p:spPr>
      </p:pic>
    </p:spTree>
    <p:extLst>
      <p:ext uri="{BB962C8B-B14F-4D97-AF65-F5344CB8AC3E}">
        <p14:creationId xmlns:p14="http://schemas.microsoft.com/office/powerpoint/2010/main" val="360252964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4280"/>
            <a:ext cx="9144000" cy="1143000"/>
          </a:xfrm>
        </p:spPr>
        <p:txBody>
          <a:bodyPr/>
          <a:lstStyle/>
          <a:p>
            <a:r>
              <a:rPr lang="en-GB" sz="3200" dirty="0" smtClean="0"/>
              <a:t>Social Sector Size Criteria (SSSC) – Overview Oct-15</a:t>
            </a:r>
            <a:endParaRPr lang="en-GB" sz="3200" dirty="0"/>
          </a:p>
        </p:txBody>
      </p:sp>
      <p:sp>
        <p:nvSpPr>
          <p:cNvPr id="6" name="TextBox 5"/>
          <p:cNvSpPr txBox="1"/>
          <p:nvPr/>
        </p:nvSpPr>
        <p:spPr>
          <a:xfrm>
            <a:off x="6334201" y="3267854"/>
            <a:ext cx="697627" cy="338554"/>
          </a:xfrm>
          <a:prstGeom prst="rect">
            <a:avLst/>
          </a:prstGeom>
          <a:noFill/>
        </p:spPr>
        <p:txBody>
          <a:bodyPr wrap="none" rtlCol="0">
            <a:spAutoFit/>
          </a:bodyPr>
          <a:lstStyle/>
          <a:p>
            <a:r>
              <a:rPr lang="en-GB" sz="1600" dirty="0" smtClean="0">
                <a:solidFill>
                  <a:schemeClr val="bg1"/>
                </a:solidFill>
              </a:rPr>
              <a:t>1,028</a:t>
            </a:r>
            <a:endParaRPr lang="en-GB" dirty="0">
              <a:solidFill>
                <a:schemeClr val="bg1"/>
              </a:solidFill>
            </a:endParaRPr>
          </a:p>
        </p:txBody>
      </p:sp>
      <p:sp>
        <p:nvSpPr>
          <p:cNvPr id="7" name="TextBox 6"/>
          <p:cNvSpPr txBox="1"/>
          <p:nvPr/>
        </p:nvSpPr>
        <p:spPr>
          <a:xfrm>
            <a:off x="5868144" y="2542153"/>
            <a:ext cx="526106" cy="338554"/>
          </a:xfrm>
          <a:prstGeom prst="rect">
            <a:avLst/>
          </a:prstGeom>
          <a:noFill/>
        </p:spPr>
        <p:txBody>
          <a:bodyPr wrap="none" rtlCol="0">
            <a:spAutoFit/>
          </a:bodyPr>
          <a:lstStyle/>
          <a:p>
            <a:r>
              <a:rPr lang="en-GB" sz="1600" dirty="0" smtClean="0">
                <a:solidFill>
                  <a:schemeClr val="bg1"/>
                </a:solidFill>
              </a:rPr>
              <a:t>427</a:t>
            </a:r>
            <a:endParaRPr lang="en-GB" dirty="0">
              <a:solidFill>
                <a:schemeClr val="bg1"/>
              </a:solidFill>
            </a:endParaRPr>
          </a:p>
        </p:txBody>
      </p:sp>
      <p:sp>
        <p:nvSpPr>
          <p:cNvPr id="8" name="TextBox 7"/>
          <p:cNvSpPr txBox="1"/>
          <p:nvPr/>
        </p:nvSpPr>
        <p:spPr>
          <a:xfrm>
            <a:off x="13296" y="631721"/>
            <a:ext cx="6303777" cy="276999"/>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1200" b="1" dirty="0" smtClean="0"/>
              <a:t>1,380</a:t>
            </a:r>
            <a:r>
              <a:rPr lang="en-GB" sz="1200" dirty="0" smtClean="0"/>
              <a:t> </a:t>
            </a:r>
            <a:r>
              <a:rPr lang="en-GB" sz="1200" dirty="0"/>
              <a:t>households in Camden are affected by </a:t>
            </a:r>
            <a:r>
              <a:rPr lang="en-GB" sz="1200" dirty="0" smtClean="0"/>
              <a:t>SSSC</a:t>
            </a:r>
            <a:r>
              <a:rPr lang="en-GB" sz="1200" dirty="0"/>
              <a:t> and on average </a:t>
            </a:r>
            <a:r>
              <a:rPr lang="en-GB" sz="1200" dirty="0">
                <a:solidFill>
                  <a:schemeClr val="tx1"/>
                </a:solidFill>
              </a:rPr>
              <a:t>lose </a:t>
            </a:r>
            <a:r>
              <a:rPr lang="en-GB" sz="1200" b="1" dirty="0">
                <a:solidFill>
                  <a:schemeClr val="tx1"/>
                </a:solidFill>
              </a:rPr>
              <a:t>£</a:t>
            </a:r>
            <a:r>
              <a:rPr lang="en-GB" sz="1200" b="1" dirty="0" smtClean="0">
                <a:solidFill>
                  <a:schemeClr val="tx1"/>
                </a:solidFill>
              </a:rPr>
              <a:t>22.39</a:t>
            </a:r>
            <a:r>
              <a:rPr lang="en-GB" sz="1200" dirty="0" smtClean="0">
                <a:solidFill>
                  <a:schemeClr val="tx1"/>
                </a:solidFill>
              </a:rPr>
              <a:t> </a:t>
            </a:r>
            <a:r>
              <a:rPr lang="en-GB" sz="1200" dirty="0"/>
              <a:t>per week</a:t>
            </a:r>
          </a:p>
        </p:txBody>
      </p:sp>
      <p:cxnSp>
        <p:nvCxnSpPr>
          <p:cNvPr id="10" name="Straight Arrow Connector 9"/>
          <p:cNvCxnSpPr/>
          <p:nvPr/>
        </p:nvCxnSpPr>
        <p:spPr>
          <a:xfrm flipH="1">
            <a:off x="467544" y="908720"/>
            <a:ext cx="7200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671900" y="3734013"/>
            <a:ext cx="1368152" cy="1169551"/>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a:t>St Pancras &amp; Somers Town </a:t>
            </a:r>
            <a:r>
              <a:rPr lang="en-GB" sz="1000" dirty="0"/>
              <a:t>is one of the most affected ward, with </a:t>
            </a:r>
            <a:r>
              <a:rPr lang="en-GB" sz="1000" b="1" dirty="0" smtClean="0"/>
              <a:t>160</a:t>
            </a:r>
            <a:r>
              <a:rPr lang="en-GB" sz="1000" dirty="0" smtClean="0"/>
              <a:t> </a:t>
            </a:r>
            <a:r>
              <a:rPr lang="en-GB" sz="1000" dirty="0"/>
              <a:t>households, including </a:t>
            </a:r>
            <a:r>
              <a:rPr lang="en-GB" sz="1000" b="1" dirty="0" smtClean="0"/>
              <a:t>63 </a:t>
            </a:r>
            <a:r>
              <a:rPr lang="en-GB" sz="1000" dirty="0"/>
              <a:t>children </a:t>
            </a:r>
            <a:r>
              <a:rPr lang="en-GB" sz="1000" dirty="0" smtClean="0"/>
              <a:t>impacted</a:t>
            </a:r>
            <a:endParaRPr lang="en-GB" dirty="0"/>
          </a:p>
        </p:txBody>
      </p:sp>
      <p:cxnSp>
        <p:nvCxnSpPr>
          <p:cNvPr id="14" name="Straight Arrow Connector 13"/>
          <p:cNvCxnSpPr>
            <a:stCxn id="11" idx="1"/>
          </p:cNvCxnSpPr>
          <p:nvPr/>
        </p:nvCxnSpPr>
        <p:spPr>
          <a:xfrm flipH="1">
            <a:off x="3347864" y="4318789"/>
            <a:ext cx="324036" cy="5503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730762" y="5157192"/>
            <a:ext cx="1152128" cy="1015663"/>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dirty="0"/>
              <a:t>The least impacted ward is </a:t>
            </a:r>
            <a:r>
              <a:rPr lang="en-GB" sz="1000" b="1" dirty="0"/>
              <a:t>Frognal &amp; Fitzjohns</a:t>
            </a:r>
            <a:r>
              <a:rPr lang="en-GB" sz="1000" dirty="0"/>
              <a:t>, with </a:t>
            </a:r>
            <a:r>
              <a:rPr lang="en-GB" sz="1000" b="1" dirty="0" smtClean="0"/>
              <a:t>24</a:t>
            </a:r>
            <a:r>
              <a:rPr lang="en-GB" sz="1000" dirty="0" smtClean="0"/>
              <a:t> </a:t>
            </a:r>
            <a:r>
              <a:rPr lang="en-GB" sz="1000" dirty="0"/>
              <a:t>households </a:t>
            </a:r>
            <a:r>
              <a:rPr lang="en-GB" sz="1000" dirty="0" smtClean="0"/>
              <a:t>affected</a:t>
            </a:r>
            <a:endParaRPr lang="en-GB" dirty="0"/>
          </a:p>
        </p:txBody>
      </p:sp>
      <p:cxnSp>
        <p:nvCxnSpPr>
          <p:cNvPr id="17" name="Straight Arrow Connector 16"/>
          <p:cNvCxnSpPr/>
          <p:nvPr/>
        </p:nvCxnSpPr>
        <p:spPr>
          <a:xfrm flipH="1">
            <a:off x="1691680" y="6172855"/>
            <a:ext cx="2062832" cy="316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2137" y="2203598"/>
            <a:ext cx="974830" cy="1015663"/>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smtClean="0"/>
              <a:t>254</a:t>
            </a:r>
            <a:r>
              <a:rPr lang="en-GB" sz="1000" dirty="0" smtClean="0"/>
              <a:t> </a:t>
            </a:r>
            <a:r>
              <a:rPr lang="en-GB" sz="1000" dirty="0"/>
              <a:t>of the households in Camden affected by SSSC have children.</a:t>
            </a:r>
          </a:p>
        </p:txBody>
      </p:sp>
      <p:cxnSp>
        <p:nvCxnSpPr>
          <p:cNvPr id="20" name="Straight Arrow Connector 19"/>
          <p:cNvCxnSpPr/>
          <p:nvPr/>
        </p:nvCxnSpPr>
        <p:spPr>
          <a:xfrm flipV="1">
            <a:off x="683568" y="1649600"/>
            <a:ext cx="144016" cy="553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106440" y="1649600"/>
            <a:ext cx="1800200" cy="553998"/>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dirty="0"/>
              <a:t>Overall, </a:t>
            </a:r>
            <a:r>
              <a:rPr lang="en-GB" sz="1000" b="1" dirty="0" smtClean="0"/>
              <a:t>407</a:t>
            </a:r>
            <a:r>
              <a:rPr lang="en-GB" sz="1000" dirty="0" smtClean="0"/>
              <a:t> </a:t>
            </a:r>
            <a:r>
              <a:rPr lang="en-GB" sz="1000" dirty="0"/>
              <a:t>children across Camden live in homes affected by SSSC.</a:t>
            </a:r>
          </a:p>
        </p:txBody>
      </p:sp>
      <p:cxnSp>
        <p:nvCxnSpPr>
          <p:cNvPr id="23" name="Straight Arrow Connector 22"/>
          <p:cNvCxnSpPr/>
          <p:nvPr/>
        </p:nvCxnSpPr>
        <p:spPr>
          <a:xfrm flipH="1" flipV="1">
            <a:off x="2699792" y="1556793"/>
            <a:ext cx="406648" cy="2156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668345" y="2678701"/>
            <a:ext cx="1296144" cy="1477328"/>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smtClean="0"/>
              <a:t>1,028</a:t>
            </a:r>
            <a:r>
              <a:rPr lang="en-GB" sz="1000" dirty="0" smtClean="0"/>
              <a:t> of Camden residents affected by SSSC live in council accommodation. </a:t>
            </a:r>
            <a:r>
              <a:rPr lang="en-GB" sz="1000" b="1" dirty="0" smtClean="0"/>
              <a:t>427</a:t>
            </a:r>
            <a:r>
              <a:rPr lang="en-GB" sz="1000" dirty="0" smtClean="0"/>
              <a:t> live in housing provided by a Registered Social Landlord (RSL)</a:t>
            </a:r>
            <a:endParaRPr lang="en-GB" sz="1000" dirty="0"/>
          </a:p>
        </p:txBody>
      </p:sp>
      <p:cxnSp>
        <p:nvCxnSpPr>
          <p:cNvPr id="9" name="Straight Arrow Connector 8"/>
          <p:cNvCxnSpPr/>
          <p:nvPr/>
        </p:nvCxnSpPr>
        <p:spPr>
          <a:xfrm flipH="1">
            <a:off x="7164288" y="2996952"/>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8039331" y="1556793"/>
            <a:ext cx="565117" cy="10801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517211" y="2521496"/>
            <a:ext cx="2978658" cy="577081"/>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b="1" dirty="0" smtClean="0"/>
              <a:t>1,271</a:t>
            </a:r>
            <a:r>
              <a:rPr lang="en-GB" sz="1050" dirty="0" smtClean="0"/>
              <a:t> households affected by SSSC are occupied by single adults. </a:t>
            </a:r>
            <a:r>
              <a:rPr lang="en-GB" sz="1050" b="1" dirty="0" smtClean="0"/>
              <a:t>176</a:t>
            </a:r>
            <a:r>
              <a:rPr lang="en-GB" sz="1050" dirty="0" smtClean="0"/>
              <a:t> of these have children.</a:t>
            </a:r>
            <a:endParaRPr lang="en-GB" sz="1050" dirty="0"/>
          </a:p>
        </p:txBody>
      </p:sp>
      <p:cxnSp>
        <p:nvCxnSpPr>
          <p:cNvPr id="24" name="Straight Arrow Connector 23"/>
          <p:cNvCxnSpPr/>
          <p:nvPr/>
        </p:nvCxnSpPr>
        <p:spPr>
          <a:xfrm flipV="1">
            <a:off x="5040052" y="1664633"/>
            <a:ext cx="180020" cy="8568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3275856" y="3100717"/>
            <a:ext cx="740742" cy="63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516216" y="4731840"/>
            <a:ext cx="2392354" cy="738664"/>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dirty="0" smtClean="0"/>
              <a:t>This table shows the number of children by SSSC household. i.e.</a:t>
            </a:r>
          </a:p>
          <a:p>
            <a:r>
              <a:rPr lang="en-GB" sz="1050" b="1" dirty="0" smtClean="0"/>
              <a:t>152 </a:t>
            </a:r>
            <a:r>
              <a:rPr lang="en-GB" sz="1050" dirty="0" smtClean="0"/>
              <a:t>households with 1 child, </a:t>
            </a:r>
          </a:p>
          <a:p>
            <a:r>
              <a:rPr lang="en-GB" sz="1050" b="1" dirty="0" smtClean="0"/>
              <a:t>66 </a:t>
            </a:r>
            <a:r>
              <a:rPr lang="en-GB" sz="1050" dirty="0" smtClean="0"/>
              <a:t>households with 2 children, etc. </a:t>
            </a:r>
            <a:endParaRPr lang="en-GB" sz="105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96" y="908720"/>
            <a:ext cx="9130704" cy="5993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457290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818" t="6174" r="1728" b="7918"/>
          <a:stretch/>
        </p:blipFill>
        <p:spPr>
          <a:xfrm>
            <a:off x="71253" y="492659"/>
            <a:ext cx="8945776" cy="5637020"/>
          </a:xfrm>
          <a:prstGeom prst="rect">
            <a:avLst/>
          </a:prstGeom>
        </p:spPr>
      </p:pic>
      <p:sp>
        <p:nvSpPr>
          <p:cNvPr id="7" name="Rectangle 6"/>
          <p:cNvSpPr/>
          <p:nvPr/>
        </p:nvSpPr>
        <p:spPr>
          <a:xfrm>
            <a:off x="5746987" y="4512721"/>
            <a:ext cx="3229924" cy="112338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GB" sz="1400" dirty="0"/>
              <a:t>The lowest average loss is </a:t>
            </a:r>
            <a:r>
              <a:rPr lang="en-GB" sz="1400" b="1" dirty="0"/>
              <a:t>£</a:t>
            </a:r>
            <a:r>
              <a:rPr lang="en-GB" sz="1400" b="1" dirty="0" smtClean="0"/>
              <a:t>20.24 </a:t>
            </a:r>
            <a:r>
              <a:rPr lang="en-GB" sz="1400" dirty="0" smtClean="0"/>
              <a:t>p/w is in </a:t>
            </a:r>
            <a:r>
              <a:rPr lang="en-GB" sz="1400" b="1" dirty="0" smtClean="0"/>
              <a:t>St </a:t>
            </a:r>
            <a:r>
              <a:rPr lang="en-GB" sz="1400" b="1" dirty="0"/>
              <a:t>P</a:t>
            </a:r>
            <a:r>
              <a:rPr lang="en-GB" sz="1400" b="1" dirty="0" smtClean="0"/>
              <a:t>ancras and Somers Town</a:t>
            </a:r>
            <a:r>
              <a:rPr lang="en-GB" sz="1400" dirty="0" smtClean="0"/>
              <a:t>.</a:t>
            </a:r>
          </a:p>
          <a:p>
            <a:endParaRPr lang="en-GB" sz="1050" dirty="0" smtClean="0"/>
          </a:p>
          <a:p>
            <a:r>
              <a:rPr lang="en-GB" sz="1400" dirty="0" smtClean="0"/>
              <a:t>The </a:t>
            </a:r>
            <a:r>
              <a:rPr lang="en-GB" sz="1400" dirty="0"/>
              <a:t>highest average </a:t>
            </a:r>
            <a:r>
              <a:rPr lang="en-GB" sz="1400" dirty="0" smtClean="0"/>
              <a:t>loss is </a:t>
            </a:r>
            <a:r>
              <a:rPr lang="en-GB" sz="1400" b="1" dirty="0"/>
              <a:t>£</a:t>
            </a:r>
            <a:r>
              <a:rPr lang="en-GB" sz="1400" b="1" dirty="0" smtClean="0"/>
              <a:t>25.49</a:t>
            </a:r>
            <a:r>
              <a:rPr lang="en-GB" sz="1400" dirty="0" smtClean="0"/>
              <a:t> p/w is in </a:t>
            </a:r>
            <a:r>
              <a:rPr lang="en-GB" sz="1400" b="1" dirty="0" smtClean="0"/>
              <a:t>Frognal &amp; Fitzjohns</a:t>
            </a:r>
            <a:r>
              <a:rPr lang="en-GB" sz="1400" dirty="0" smtClean="0"/>
              <a:t>.</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6152" y="521517"/>
            <a:ext cx="3260878" cy="3991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33304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0" y="541965"/>
            <a:ext cx="9144000" cy="6316035"/>
          </a:xfrm>
          <a:prstGeom prst="rect">
            <a:avLst/>
          </a:prstGeom>
          <a:gradFill>
            <a:gsLst>
              <a:gs pos="26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 name="Title 1"/>
          <p:cNvSpPr>
            <a:spLocks noGrp="1"/>
          </p:cNvSpPr>
          <p:nvPr>
            <p:ph type="title"/>
          </p:nvPr>
        </p:nvSpPr>
        <p:spPr>
          <a:xfrm>
            <a:off x="44147" y="-54044"/>
            <a:ext cx="8229600" cy="634082"/>
          </a:xfrm>
        </p:spPr>
        <p:txBody>
          <a:bodyPr/>
          <a:lstStyle/>
          <a:p>
            <a:r>
              <a:rPr lang="en-GB" sz="3200" dirty="0" smtClean="0"/>
              <a:t>SSSC: Council Tenancies in Arrears </a:t>
            </a:r>
            <a:endParaRPr lang="en-GB" sz="3200" dirty="0"/>
          </a:p>
        </p:txBody>
      </p:sp>
      <p:sp>
        <p:nvSpPr>
          <p:cNvPr id="6" name="Rectangle 5"/>
          <p:cNvSpPr/>
          <p:nvPr/>
        </p:nvSpPr>
        <p:spPr>
          <a:xfrm>
            <a:off x="84284" y="726698"/>
            <a:ext cx="4703740" cy="5078313"/>
          </a:xfrm>
          <a:prstGeom prst="rect">
            <a:avLst/>
          </a:prstGeom>
        </p:spPr>
        <p:txBody>
          <a:bodyPr wrap="square">
            <a:spAutoFit/>
          </a:bodyPr>
          <a:lstStyle/>
          <a:p>
            <a:r>
              <a:rPr lang="en-GB" b="1" dirty="0" smtClean="0">
                <a:latin typeface="+mj-lt"/>
              </a:rPr>
              <a:t>SSSC Arrears</a:t>
            </a:r>
          </a:p>
          <a:p>
            <a:r>
              <a:rPr lang="en-GB" dirty="0" smtClean="0">
                <a:latin typeface="+mn-lt"/>
              </a:rPr>
              <a:t>Sep-15, week 22</a:t>
            </a:r>
            <a:endParaRPr lang="en-GB" dirty="0">
              <a:latin typeface="+mn-lt"/>
            </a:endParaRPr>
          </a:p>
          <a:p>
            <a:pPr marL="285750" indent="-285750">
              <a:buFont typeface="Wingdings" panose="05000000000000000000" pitchFamily="2" charset="2"/>
              <a:buChar char="§"/>
            </a:pPr>
            <a:r>
              <a:rPr lang="en-GB" dirty="0" smtClean="0">
                <a:latin typeface="+mn-lt"/>
              </a:rPr>
              <a:t>531 (53%) SSSC tenants are in arrears</a:t>
            </a:r>
          </a:p>
          <a:p>
            <a:pPr marL="285750" indent="-285750">
              <a:buFont typeface="Wingdings" panose="05000000000000000000" pitchFamily="2" charset="2"/>
              <a:buChar char="§"/>
            </a:pPr>
            <a:r>
              <a:rPr lang="en-GB" dirty="0" smtClean="0">
                <a:latin typeface="+mn-lt"/>
              </a:rPr>
              <a:t>94 (9.4%) owed over £1,000. Of these:</a:t>
            </a:r>
            <a:br>
              <a:rPr lang="en-GB" dirty="0" smtClean="0">
                <a:latin typeface="+mn-lt"/>
              </a:rPr>
            </a:br>
            <a:r>
              <a:rPr lang="en-GB" dirty="0" smtClean="0">
                <a:latin typeface="+mn-lt"/>
              </a:rPr>
              <a:t>- a third are in difficulty, but being helped </a:t>
            </a:r>
            <a:br>
              <a:rPr lang="en-GB" dirty="0" smtClean="0">
                <a:latin typeface="+mn-lt"/>
              </a:rPr>
            </a:br>
            <a:r>
              <a:rPr lang="en-GB" dirty="0" smtClean="0">
                <a:latin typeface="+mn-lt"/>
              </a:rPr>
              <a:t>- a third are reducing their arrears </a:t>
            </a:r>
            <a:br>
              <a:rPr lang="en-GB" dirty="0" smtClean="0">
                <a:latin typeface="+mn-lt"/>
              </a:rPr>
            </a:br>
            <a:r>
              <a:rPr lang="en-GB" dirty="0" smtClean="0">
                <a:latin typeface="+mn-lt"/>
              </a:rPr>
              <a:t>- a third are intermediate, falling in and </a:t>
            </a:r>
            <a:br>
              <a:rPr lang="en-GB" dirty="0" smtClean="0">
                <a:latin typeface="+mn-lt"/>
              </a:rPr>
            </a:br>
            <a:r>
              <a:rPr lang="en-GB" dirty="0" smtClean="0">
                <a:latin typeface="+mn-lt"/>
              </a:rPr>
              <a:t>  out of the £1,000+ group as arrears</a:t>
            </a:r>
            <a:br>
              <a:rPr lang="en-GB" dirty="0" smtClean="0">
                <a:latin typeface="+mn-lt"/>
              </a:rPr>
            </a:br>
            <a:r>
              <a:rPr lang="en-GB" dirty="0" smtClean="0">
                <a:latin typeface="+mn-lt"/>
              </a:rPr>
              <a:t>  go up and down</a:t>
            </a:r>
          </a:p>
          <a:p>
            <a:endParaRPr lang="en-GB" dirty="0" smtClean="0">
              <a:latin typeface="+mn-lt"/>
            </a:endParaRPr>
          </a:p>
          <a:p>
            <a:r>
              <a:rPr lang="en-GB" dirty="0" smtClean="0">
                <a:latin typeface="+mn-lt"/>
              </a:rPr>
              <a:t>Assistance being provided to mitigate risk</a:t>
            </a:r>
          </a:p>
          <a:p>
            <a:pPr marL="285750" indent="-285750">
              <a:buFont typeface="Wingdings" panose="05000000000000000000" pitchFamily="2" charset="2"/>
              <a:buChar char="§"/>
            </a:pPr>
            <a:r>
              <a:rPr lang="en-GB" dirty="0" smtClean="0">
                <a:latin typeface="+mn-lt"/>
              </a:rPr>
              <a:t>21 </a:t>
            </a:r>
            <a:r>
              <a:rPr lang="en-GB" dirty="0">
                <a:latin typeface="+mn-lt"/>
              </a:rPr>
              <a:t>currently awarded </a:t>
            </a:r>
            <a:r>
              <a:rPr lang="en-GB" dirty="0" smtClean="0">
                <a:latin typeface="+mn-lt"/>
              </a:rPr>
              <a:t>(DHP)</a:t>
            </a:r>
            <a:r>
              <a:rPr lang="en-GB" baseline="36000" dirty="0" smtClean="0">
                <a:latin typeface="+mn-lt"/>
              </a:rPr>
              <a:t>1</a:t>
            </a:r>
            <a:r>
              <a:rPr lang="en-GB" dirty="0" smtClean="0">
                <a:latin typeface="+mn-lt"/>
              </a:rPr>
              <a:t> </a:t>
            </a:r>
          </a:p>
          <a:p>
            <a:pPr marL="285750" indent="-285750">
              <a:buFont typeface="Wingdings" panose="05000000000000000000" pitchFamily="2" charset="2"/>
              <a:buChar char="§"/>
            </a:pPr>
            <a:r>
              <a:rPr lang="en-GB" dirty="0" smtClean="0">
                <a:latin typeface="+mn-lt"/>
              </a:rPr>
              <a:t>10 </a:t>
            </a:r>
            <a:r>
              <a:rPr lang="en-GB" dirty="0">
                <a:latin typeface="+mn-lt"/>
              </a:rPr>
              <a:t>on </a:t>
            </a:r>
            <a:r>
              <a:rPr lang="en-GB" dirty="0" smtClean="0">
                <a:latin typeface="+mn-lt"/>
              </a:rPr>
              <a:t>DLA/PIP</a:t>
            </a:r>
            <a:r>
              <a:rPr lang="en-GB" baseline="36000" dirty="0" smtClean="0">
                <a:latin typeface="+mn-lt"/>
              </a:rPr>
              <a:t>2</a:t>
            </a:r>
            <a:endParaRPr lang="en-GB" baseline="36000" dirty="0">
              <a:latin typeface="+mn-lt"/>
            </a:endParaRPr>
          </a:p>
          <a:p>
            <a:pPr marL="285750" indent="-285750">
              <a:buFont typeface="Wingdings" panose="05000000000000000000" pitchFamily="2" charset="2"/>
              <a:buChar char="§"/>
            </a:pPr>
            <a:r>
              <a:rPr lang="en-GB" dirty="0" smtClean="0">
                <a:latin typeface="+mn-lt"/>
              </a:rPr>
              <a:t>25 </a:t>
            </a:r>
            <a:r>
              <a:rPr lang="en-GB" dirty="0">
                <a:latin typeface="+mn-lt"/>
              </a:rPr>
              <a:t>supported by </a:t>
            </a:r>
            <a:r>
              <a:rPr lang="en-GB" dirty="0" smtClean="0">
                <a:latin typeface="+mn-lt"/>
              </a:rPr>
              <a:t>FSS/TST</a:t>
            </a:r>
            <a:r>
              <a:rPr lang="en-GB" baseline="36000" dirty="0" smtClean="0">
                <a:latin typeface="+mn-lt"/>
              </a:rPr>
              <a:t>3</a:t>
            </a:r>
            <a:endParaRPr lang="en-GB" baseline="36000" dirty="0">
              <a:latin typeface="+mn-lt"/>
            </a:endParaRPr>
          </a:p>
          <a:p>
            <a:pPr marL="285750" indent="-285750">
              <a:buFont typeface="Wingdings" panose="05000000000000000000" pitchFamily="2" charset="2"/>
              <a:buChar char="§"/>
            </a:pPr>
            <a:r>
              <a:rPr lang="en-GB" dirty="0" smtClean="0">
                <a:latin typeface="+mn-lt"/>
              </a:rPr>
              <a:t>39 </a:t>
            </a:r>
            <a:r>
              <a:rPr lang="en-GB" dirty="0">
                <a:latin typeface="+mn-lt"/>
              </a:rPr>
              <a:t>received debt/benefit/money management advice: </a:t>
            </a:r>
            <a:endParaRPr lang="en-GB" dirty="0" smtClean="0">
              <a:latin typeface="+mn-lt"/>
            </a:endParaRPr>
          </a:p>
          <a:p>
            <a:r>
              <a:rPr lang="en-GB" dirty="0" smtClean="0">
                <a:latin typeface="+mn-lt"/>
              </a:rPr>
              <a:t>     - 16 </a:t>
            </a:r>
            <a:r>
              <a:rPr lang="en-GB" dirty="0">
                <a:latin typeface="+mn-lt"/>
              </a:rPr>
              <a:t>debt/benefits advice from </a:t>
            </a:r>
            <a:r>
              <a:rPr lang="en-GB" dirty="0" smtClean="0">
                <a:latin typeface="+mn-lt"/>
              </a:rPr>
              <a:t>WRT</a:t>
            </a:r>
            <a:r>
              <a:rPr lang="en-GB" baseline="36000" dirty="0" smtClean="0">
                <a:latin typeface="+mn-lt"/>
              </a:rPr>
              <a:t>4</a:t>
            </a:r>
            <a:endParaRPr lang="en-GB" baseline="36000" dirty="0">
              <a:latin typeface="+mn-lt"/>
            </a:endParaRPr>
          </a:p>
          <a:p>
            <a:r>
              <a:rPr lang="en-GB" dirty="0" smtClean="0">
                <a:latin typeface="+mn-lt"/>
              </a:rPr>
              <a:t>     - 23 </a:t>
            </a:r>
            <a:r>
              <a:rPr lang="en-GB" dirty="0">
                <a:latin typeface="+mn-lt"/>
              </a:rPr>
              <a:t>from the Money </a:t>
            </a:r>
            <a:r>
              <a:rPr lang="en-GB" dirty="0" smtClean="0">
                <a:latin typeface="+mn-lt"/>
              </a:rPr>
              <a:t>Advice Service</a:t>
            </a:r>
          </a:p>
        </p:txBody>
      </p:sp>
      <p:graphicFrame>
        <p:nvGraphicFramePr>
          <p:cNvPr id="41" name="Chart 40"/>
          <p:cNvGraphicFramePr/>
          <p:nvPr>
            <p:extLst>
              <p:ext uri="{D42A27DB-BD31-4B8C-83A1-F6EECF244321}">
                <p14:modId xmlns:p14="http://schemas.microsoft.com/office/powerpoint/2010/main" val="245819386"/>
              </p:ext>
            </p:extLst>
          </p:nvPr>
        </p:nvGraphicFramePr>
        <p:xfrm>
          <a:off x="4572000" y="726697"/>
          <a:ext cx="4999111" cy="507831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0" y="5871112"/>
            <a:ext cx="8917120" cy="1015663"/>
          </a:xfrm>
          <a:prstGeom prst="rect">
            <a:avLst/>
          </a:prstGeom>
          <a:noFill/>
        </p:spPr>
        <p:txBody>
          <a:bodyPr wrap="square" rtlCol="0">
            <a:spAutoFit/>
          </a:bodyPr>
          <a:lstStyle/>
          <a:p>
            <a:pPr marL="800100" lvl="1" indent="-342900">
              <a:buFont typeface="+mj-lt"/>
              <a:buAutoNum type="arabicPeriod"/>
            </a:pPr>
            <a:r>
              <a:rPr lang="en-GB" sz="1050" dirty="0" smtClean="0">
                <a:latin typeface="+mj-lt"/>
              </a:rPr>
              <a:t>Discretionary </a:t>
            </a:r>
            <a:r>
              <a:rPr lang="en-GB" sz="1050" dirty="0">
                <a:latin typeface="+mj-lt"/>
              </a:rPr>
              <a:t>Housing Payments </a:t>
            </a:r>
          </a:p>
          <a:p>
            <a:pPr marL="800100" lvl="1" indent="-342900">
              <a:buFont typeface="+mj-lt"/>
              <a:buAutoNum type="arabicPeriod"/>
            </a:pPr>
            <a:r>
              <a:rPr lang="en-GB" sz="1050" dirty="0" smtClean="0">
                <a:latin typeface="+mj-lt"/>
              </a:rPr>
              <a:t>Disabled </a:t>
            </a:r>
            <a:r>
              <a:rPr lang="en-GB" sz="1050" dirty="0">
                <a:latin typeface="+mj-lt"/>
              </a:rPr>
              <a:t>Living </a:t>
            </a:r>
            <a:r>
              <a:rPr lang="en-GB" sz="1050" dirty="0" smtClean="0">
                <a:latin typeface="+mj-lt"/>
              </a:rPr>
              <a:t>Allowance/Personal </a:t>
            </a:r>
            <a:r>
              <a:rPr lang="en-GB" sz="1050" dirty="0">
                <a:latin typeface="+mj-lt"/>
              </a:rPr>
              <a:t>Independence </a:t>
            </a:r>
            <a:r>
              <a:rPr lang="en-GB" sz="1050" dirty="0" smtClean="0">
                <a:latin typeface="+mj-lt"/>
              </a:rPr>
              <a:t>Payment</a:t>
            </a:r>
          </a:p>
          <a:p>
            <a:pPr marL="800100" lvl="1" indent="-342900">
              <a:buFont typeface="+mj-lt"/>
              <a:buAutoNum type="arabicPeriod"/>
            </a:pPr>
            <a:r>
              <a:rPr lang="en-GB" sz="1050" dirty="0" smtClean="0">
                <a:latin typeface="+mj-lt"/>
              </a:rPr>
              <a:t>Floating Support Service/Tenancy Support Team</a:t>
            </a:r>
          </a:p>
          <a:p>
            <a:pPr marL="800100" lvl="1" indent="-342900">
              <a:buFont typeface="+mj-lt"/>
              <a:buAutoNum type="arabicPeriod"/>
            </a:pPr>
            <a:r>
              <a:rPr lang="en-GB" sz="1050" dirty="0" smtClean="0">
                <a:latin typeface="+mj-lt"/>
              </a:rPr>
              <a:t>Welfare Rights Team</a:t>
            </a:r>
            <a:endParaRPr lang="en-GB" sz="1050" dirty="0">
              <a:latin typeface="+mj-lt"/>
            </a:endParaRPr>
          </a:p>
          <a:p>
            <a:endParaRPr lang="en-GB" dirty="0"/>
          </a:p>
        </p:txBody>
      </p:sp>
    </p:spTree>
    <p:extLst>
      <p:ext uri="{BB962C8B-B14F-4D97-AF65-F5344CB8AC3E}">
        <p14:creationId xmlns:p14="http://schemas.microsoft.com/office/powerpoint/2010/main" val="75868009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3408"/>
            <a:ext cx="8964488" cy="1143000"/>
          </a:xfrm>
        </p:spPr>
        <p:txBody>
          <a:bodyPr/>
          <a:lstStyle/>
          <a:p>
            <a:r>
              <a:rPr lang="en-GB" sz="3200" dirty="0" smtClean="0"/>
              <a:t>Total Benefits Cap (TBC) Overview Oct-15</a:t>
            </a:r>
            <a:endParaRPr lang="en-GB" sz="3200" dirty="0"/>
          </a:p>
        </p:txBody>
      </p:sp>
      <p:sp>
        <p:nvSpPr>
          <p:cNvPr id="5" name="TextBox 4"/>
          <p:cNvSpPr txBox="1"/>
          <p:nvPr/>
        </p:nvSpPr>
        <p:spPr>
          <a:xfrm>
            <a:off x="7812360" y="2708920"/>
            <a:ext cx="288032" cy="369332"/>
          </a:xfrm>
          <a:prstGeom prst="rect">
            <a:avLst/>
          </a:prstGeom>
          <a:noFill/>
        </p:spPr>
        <p:txBody>
          <a:bodyPr wrap="square" rtlCol="0">
            <a:spAutoFit/>
          </a:bodyPr>
          <a:lstStyle/>
          <a:p>
            <a:endParaRPr lang="en-GB" dirty="0"/>
          </a:p>
        </p:txBody>
      </p:sp>
      <p:sp>
        <p:nvSpPr>
          <p:cNvPr id="19" name="TextBox 18"/>
          <p:cNvSpPr txBox="1"/>
          <p:nvPr/>
        </p:nvSpPr>
        <p:spPr>
          <a:xfrm>
            <a:off x="6291127" y="2112398"/>
            <a:ext cx="269626" cy="276999"/>
          </a:xfrm>
          <a:prstGeom prst="rect">
            <a:avLst/>
          </a:prstGeom>
          <a:noFill/>
        </p:spPr>
        <p:txBody>
          <a:bodyPr wrap="none" rtlCol="0">
            <a:spAutoFit/>
          </a:bodyPr>
          <a:lstStyle/>
          <a:p>
            <a:r>
              <a:rPr lang="en-GB" sz="1200" b="1" dirty="0" smtClean="0">
                <a:solidFill>
                  <a:schemeClr val="bg1"/>
                </a:solidFill>
              </a:rPr>
              <a:t>3</a:t>
            </a:r>
            <a:endParaRPr lang="en-GB" sz="1200" b="1" dirty="0">
              <a:solidFill>
                <a:schemeClr val="bg1"/>
              </a:solidFill>
            </a:endParaRPr>
          </a:p>
        </p:txBody>
      </p:sp>
      <p:sp>
        <p:nvSpPr>
          <p:cNvPr id="20" name="TextBox 19"/>
          <p:cNvSpPr txBox="1"/>
          <p:nvPr/>
        </p:nvSpPr>
        <p:spPr>
          <a:xfrm>
            <a:off x="6013554" y="2177319"/>
            <a:ext cx="354584" cy="276999"/>
          </a:xfrm>
          <a:prstGeom prst="rect">
            <a:avLst/>
          </a:prstGeom>
          <a:noFill/>
        </p:spPr>
        <p:txBody>
          <a:bodyPr wrap="none" rtlCol="0">
            <a:spAutoFit/>
          </a:bodyPr>
          <a:lstStyle/>
          <a:p>
            <a:r>
              <a:rPr lang="en-GB" sz="1200" b="1" dirty="0">
                <a:solidFill>
                  <a:schemeClr val="bg1"/>
                </a:solidFill>
              </a:rPr>
              <a:t>2</a:t>
            </a:r>
            <a:r>
              <a:rPr lang="en-GB" sz="1200" b="1" dirty="0" smtClean="0">
                <a:solidFill>
                  <a:schemeClr val="bg1"/>
                </a:solidFill>
              </a:rPr>
              <a:t>9</a:t>
            </a:r>
            <a:endParaRPr lang="en-GB" b="1" dirty="0">
              <a:solidFill>
                <a:schemeClr val="bg1"/>
              </a:solidFill>
            </a:endParaRPr>
          </a:p>
        </p:txBody>
      </p:sp>
      <p:sp>
        <p:nvSpPr>
          <p:cNvPr id="21" name="TextBox 20"/>
          <p:cNvSpPr txBox="1"/>
          <p:nvPr/>
        </p:nvSpPr>
        <p:spPr>
          <a:xfrm>
            <a:off x="5744114" y="2570420"/>
            <a:ext cx="354584" cy="276999"/>
          </a:xfrm>
          <a:prstGeom prst="rect">
            <a:avLst/>
          </a:prstGeom>
          <a:noFill/>
        </p:spPr>
        <p:txBody>
          <a:bodyPr wrap="none" rtlCol="0">
            <a:spAutoFit/>
          </a:bodyPr>
          <a:lstStyle/>
          <a:p>
            <a:r>
              <a:rPr lang="en-GB" sz="1200" b="1" dirty="0">
                <a:solidFill>
                  <a:schemeClr val="bg1"/>
                </a:solidFill>
              </a:rPr>
              <a:t>3</a:t>
            </a:r>
            <a:r>
              <a:rPr lang="en-GB" sz="1200" b="1" dirty="0" smtClean="0">
                <a:solidFill>
                  <a:schemeClr val="bg1"/>
                </a:solidFill>
              </a:rPr>
              <a:t>3</a:t>
            </a:r>
            <a:endParaRPr lang="en-GB" b="1" dirty="0">
              <a:solidFill>
                <a:schemeClr val="bg1"/>
              </a:solidFill>
            </a:endParaRPr>
          </a:p>
        </p:txBody>
      </p:sp>
      <p:sp>
        <p:nvSpPr>
          <p:cNvPr id="22" name="TextBox 21"/>
          <p:cNvSpPr txBox="1"/>
          <p:nvPr/>
        </p:nvSpPr>
        <p:spPr>
          <a:xfrm>
            <a:off x="5687360" y="2985557"/>
            <a:ext cx="354584" cy="276999"/>
          </a:xfrm>
          <a:prstGeom prst="rect">
            <a:avLst/>
          </a:prstGeom>
          <a:noFill/>
        </p:spPr>
        <p:txBody>
          <a:bodyPr wrap="none" rtlCol="0">
            <a:spAutoFit/>
          </a:bodyPr>
          <a:lstStyle/>
          <a:p>
            <a:r>
              <a:rPr lang="en-GB" sz="1200" b="1" dirty="0" smtClean="0">
                <a:solidFill>
                  <a:schemeClr val="bg1"/>
                </a:solidFill>
              </a:rPr>
              <a:t>10</a:t>
            </a:r>
            <a:endParaRPr lang="en-GB" sz="1200" b="1" dirty="0">
              <a:solidFill>
                <a:schemeClr val="bg1"/>
              </a:solidFill>
            </a:endParaRPr>
          </a:p>
        </p:txBody>
      </p:sp>
      <p:sp>
        <p:nvSpPr>
          <p:cNvPr id="23" name="TextBox 22"/>
          <p:cNvSpPr txBox="1"/>
          <p:nvPr/>
        </p:nvSpPr>
        <p:spPr>
          <a:xfrm>
            <a:off x="6340981" y="3547408"/>
            <a:ext cx="439544" cy="276999"/>
          </a:xfrm>
          <a:prstGeom prst="rect">
            <a:avLst/>
          </a:prstGeom>
          <a:noFill/>
        </p:spPr>
        <p:txBody>
          <a:bodyPr wrap="none" rtlCol="0">
            <a:spAutoFit/>
          </a:bodyPr>
          <a:lstStyle/>
          <a:p>
            <a:r>
              <a:rPr lang="en-GB" sz="1200" b="1" dirty="0" smtClean="0">
                <a:solidFill>
                  <a:schemeClr val="bg1"/>
                </a:solidFill>
              </a:rPr>
              <a:t>120</a:t>
            </a:r>
            <a:endParaRPr lang="en-GB" sz="1200" b="1" dirty="0">
              <a:solidFill>
                <a:schemeClr val="bg1"/>
              </a:solidFill>
            </a:endParaRPr>
          </a:p>
        </p:txBody>
      </p:sp>
      <p:sp>
        <p:nvSpPr>
          <p:cNvPr id="24" name="TextBox 23"/>
          <p:cNvSpPr txBox="1"/>
          <p:nvPr/>
        </p:nvSpPr>
        <p:spPr>
          <a:xfrm>
            <a:off x="6701526" y="2361623"/>
            <a:ext cx="354584" cy="276999"/>
          </a:xfrm>
          <a:prstGeom prst="rect">
            <a:avLst/>
          </a:prstGeom>
          <a:noFill/>
        </p:spPr>
        <p:txBody>
          <a:bodyPr wrap="none" rtlCol="0">
            <a:spAutoFit/>
          </a:bodyPr>
          <a:lstStyle/>
          <a:p>
            <a:r>
              <a:rPr lang="en-GB" sz="1200" b="1" dirty="0" smtClean="0">
                <a:solidFill>
                  <a:schemeClr val="bg1"/>
                </a:solidFill>
              </a:rPr>
              <a:t>72</a:t>
            </a:r>
            <a:endParaRPr lang="en-GB" sz="1200" b="1" dirty="0">
              <a:solidFill>
                <a:schemeClr val="bg1"/>
              </a:solidFill>
            </a:endParaRPr>
          </a:p>
        </p:txBody>
      </p:sp>
      <p:sp>
        <p:nvSpPr>
          <p:cNvPr id="7" name="TextBox 6"/>
          <p:cNvSpPr txBox="1"/>
          <p:nvPr/>
        </p:nvSpPr>
        <p:spPr>
          <a:xfrm>
            <a:off x="4799409" y="575102"/>
            <a:ext cx="2627784" cy="261610"/>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b="1" dirty="0" smtClean="0">
                <a:latin typeface="Arial" panose="020B0604020202020204" pitchFamily="34" charset="0"/>
                <a:cs typeface="Arial" panose="020B0604020202020204" pitchFamily="34" charset="0"/>
              </a:rPr>
              <a:t>£45.12 </a:t>
            </a:r>
            <a:r>
              <a:rPr lang="en-GB" sz="1100" dirty="0">
                <a:latin typeface="Arial" panose="020B0604020202020204" pitchFamily="34" charset="0"/>
                <a:cs typeface="Arial" panose="020B0604020202020204" pitchFamily="34" charset="0"/>
              </a:rPr>
              <a:t>per week average benefit </a:t>
            </a:r>
            <a:r>
              <a:rPr lang="en-GB" sz="1100" dirty="0" smtClean="0">
                <a:latin typeface="Arial" panose="020B0604020202020204" pitchFamily="34" charset="0"/>
                <a:cs typeface="Arial" panose="020B0604020202020204" pitchFamily="34" charset="0"/>
              </a:rPr>
              <a:t>loss</a:t>
            </a:r>
            <a:endParaRPr lang="en-GB" sz="1100" dirty="0">
              <a:latin typeface="Arial" panose="020B0604020202020204" pitchFamily="34" charset="0"/>
              <a:cs typeface="Arial" panose="020B0604020202020204" pitchFamily="34" charset="0"/>
            </a:endParaRPr>
          </a:p>
        </p:txBody>
      </p:sp>
      <p:sp>
        <p:nvSpPr>
          <p:cNvPr id="12" name="TextBox 11"/>
          <p:cNvSpPr txBox="1"/>
          <p:nvPr/>
        </p:nvSpPr>
        <p:spPr>
          <a:xfrm>
            <a:off x="29610" y="575102"/>
            <a:ext cx="4639412" cy="261610"/>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1100" b="1" dirty="0" smtClean="0">
                <a:latin typeface="Arial" panose="020B0604020202020204" pitchFamily="34" charset="0"/>
                <a:cs typeface="Arial" panose="020B0604020202020204" pitchFamily="34" charset="0"/>
              </a:rPr>
              <a:t>262</a:t>
            </a:r>
            <a:r>
              <a:rPr lang="en-GB" sz="1100" dirty="0" smtClean="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households affected in </a:t>
            </a:r>
            <a:r>
              <a:rPr lang="en-GB" sz="1100" dirty="0" smtClean="0">
                <a:latin typeface="Arial" panose="020B0604020202020204" pitchFamily="34" charset="0"/>
                <a:cs typeface="Arial" panose="020B0604020202020204" pitchFamily="34" charset="0"/>
              </a:rPr>
              <a:t>October 2015, </a:t>
            </a:r>
            <a:r>
              <a:rPr lang="en-GB" sz="1100" b="1" dirty="0" smtClean="0">
                <a:latin typeface="Arial" panose="020B0604020202020204" pitchFamily="34" charset="0"/>
                <a:cs typeface="Arial" panose="020B0604020202020204" pitchFamily="34" charset="0"/>
              </a:rPr>
              <a:t>183 </a:t>
            </a:r>
            <a:r>
              <a:rPr lang="en-GB" sz="1100" dirty="0" smtClean="0">
                <a:latin typeface="Arial" panose="020B0604020202020204" pitchFamily="34" charset="0"/>
                <a:cs typeface="Arial" panose="020B0604020202020204" pitchFamily="34" charset="0"/>
              </a:rPr>
              <a:t>of these contain children.</a:t>
            </a:r>
            <a:endParaRPr lang="en-GB" sz="1100" dirty="0">
              <a:latin typeface="Arial" panose="020B0604020202020204" pitchFamily="34" charset="0"/>
              <a:cs typeface="Arial" panose="020B0604020202020204" pitchFamily="34" charset="0"/>
            </a:endParaRPr>
          </a:p>
        </p:txBody>
      </p:sp>
      <p:cxnSp>
        <p:nvCxnSpPr>
          <p:cNvPr id="26" name="Straight Arrow Connector 25"/>
          <p:cNvCxnSpPr/>
          <p:nvPr/>
        </p:nvCxnSpPr>
        <p:spPr>
          <a:xfrm flipH="1">
            <a:off x="467544" y="836712"/>
            <a:ext cx="7200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1115616" y="836712"/>
            <a:ext cx="3456384"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9609" y="1677868"/>
            <a:ext cx="1086007" cy="1446550"/>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b="1" dirty="0" smtClean="0"/>
              <a:t>635 </a:t>
            </a:r>
            <a:r>
              <a:rPr lang="en-GB" sz="1100" dirty="0" smtClean="0"/>
              <a:t>children affected by TBC across Camden. </a:t>
            </a:r>
          </a:p>
          <a:p>
            <a:r>
              <a:rPr lang="en-GB" sz="1100" dirty="0" smtClean="0"/>
              <a:t>The highest number </a:t>
            </a:r>
            <a:r>
              <a:rPr lang="en-GB" sz="1100" dirty="0"/>
              <a:t>these children, </a:t>
            </a:r>
            <a:r>
              <a:rPr lang="en-GB" sz="1100" b="1" dirty="0" smtClean="0"/>
              <a:t>92</a:t>
            </a:r>
            <a:r>
              <a:rPr lang="en-GB" sz="1100" dirty="0" smtClean="0"/>
              <a:t>, </a:t>
            </a:r>
            <a:r>
              <a:rPr lang="en-GB" sz="1100" dirty="0"/>
              <a:t>live in </a:t>
            </a:r>
            <a:r>
              <a:rPr lang="en-GB" sz="1100" b="1" dirty="0"/>
              <a:t>Kilburn</a:t>
            </a:r>
          </a:p>
        </p:txBody>
      </p:sp>
      <p:sp>
        <p:nvSpPr>
          <p:cNvPr id="2048" name="TextBox 2047"/>
          <p:cNvSpPr txBox="1"/>
          <p:nvPr/>
        </p:nvSpPr>
        <p:spPr>
          <a:xfrm>
            <a:off x="3105881" y="4365104"/>
            <a:ext cx="1466119" cy="769441"/>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smtClean="0">
                <a:latin typeface="Arial" panose="020B0604020202020204" pitchFamily="34" charset="0"/>
                <a:cs typeface="Arial" panose="020B0604020202020204" pitchFamily="34" charset="0"/>
              </a:rPr>
              <a:t>Highest concentration of households affected (</a:t>
            </a:r>
            <a:r>
              <a:rPr lang="en-GB" sz="1100" b="1" dirty="0" smtClean="0">
                <a:latin typeface="Arial" panose="020B0604020202020204" pitchFamily="34" charset="0"/>
                <a:cs typeface="Arial" panose="020B0604020202020204" pitchFamily="34" charset="0"/>
              </a:rPr>
              <a:t>48</a:t>
            </a:r>
            <a:r>
              <a:rPr lang="en-GB" sz="1100" dirty="0" smtClean="0">
                <a:latin typeface="Arial" panose="020B0604020202020204" pitchFamily="34" charset="0"/>
                <a:cs typeface="Arial" panose="020B0604020202020204" pitchFamily="34" charset="0"/>
              </a:rPr>
              <a:t>) in </a:t>
            </a:r>
            <a:r>
              <a:rPr lang="en-GB" sz="1100" b="1" dirty="0" smtClean="0">
                <a:latin typeface="Arial" panose="020B0604020202020204" pitchFamily="34" charset="0"/>
                <a:cs typeface="Arial" panose="020B0604020202020204" pitchFamily="34" charset="0"/>
              </a:rPr>
              <a:t>Kilburn</a:t>
            </a:r>
            <a:endParaRPr lang="en-GB" sz="1100" b="1" dirty="0">
              <a:latin typeface="Arial" panose="020B0604020202020204" pitchFamily="34" charset="0"/>
              <a:cs typeface="Arial" panose="020B0604020202020204" pitchFamily="34" charset="0"/>
            </a:endParaRPr>
          </a:p>
        </p:txBody>
      </p:sp>
      <p:cxnSp>
        <p:nvCxnSpPr>
          <p:cNvPr id="2051" name="Straight Arrow Connector 2050"/>
          <p:cNvCxnSpPr/>
          <p:nvPr/>
        </p:nvCxnSpPr>
        <p:spPr>
          <a:xfrm flipH="1">
            <a:off x="2771800" y="4653136"/>
            <a:ext cx="334081" cy="2197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52" name="TextBox 2051"/>
          <p:cNvSpPr txBox="1"/>
          <p:nvPr/>
        </p:nvSpPr>
        <p:spPr>
          <a:xfrm>
            <a:off x="575544" y="4644544"/>
            <a:ext cx="1692200" cy="600164"/>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smtClean="0">
                <a:latin typeface="Arial" panose="020B0604020202020204" pitchFamily="34" charset="0"/>
                <a:cs typeface="Arial" panose="020B0604020202020204" pitchFamily="34" charset="0"/>
              </a:rPr>
              <a:t>Lowest concentration </a:t>
            </a:r>
            <a:r>
              <a:rPr lang="en-GB" sz="1100" dirty="0">
                <a:latin typeface="Arial" panose="020B0604020202020204" pitchFamily="34" charset="0"/>
                <a:cs typeface="Arial" panose="020B0604020202020204" pitchFamily="34" charset="0"/>
              </a:rPr>
              <a:t>of households affected </a:t>
            </a:r>
            <a:r>
              <a:rPr lang="en-GB" sz="1100" dirty="0" smtClean="0">
                <a:latin typeface="Arial" panose="020B0604020202020204" pitchFamily="34" charset="0"/>
                <a:cs typeface="Arial" panose="020B0604020202020204" pitchFamily="34" charset="0"/>
              </a:rPr>
              <a:t>(</a:t>
            </a:r>
            <a:r>
              <a:rPr lang="en-GB" sz="1100" b="1" dirty="0">
                <a:latin typeface="Arial" panose="020B0604020202020204" pitchFamily="34" charset="0"/>
                <a:cs typeface="Arial" panose="020B0604020202020204" pitchFamily="34" charset="0"/>
              </a:rPr>
              <a:t>3</a:t>
            </a:r>
            <a:r>
              <a:rPr lang="en-GB" sz="1100" dirty="0" smtClean="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in </a:t>
            </a:r>
            <a:r>
              <a:rPr lang="en-GB" sz="1100" b="1" dirty="0" smtClean="0">
                <a:latin typeface="Arial" panose="020B0604020202020204" pitchFamily="34" charset="0"/>
                <a:cs typeface="Arial" panose="020B0604020202020204" pitchFamily="34" charset="0"/>
              </a:rPr>
              <a:t>Bloomsbury</a:t>
            </a:r>
            <a:endParaRPr lang="en-GB" sz="1100" dirty="0">
              <a:latin typeface="Arial" panose="020B0604020202020204" pitchFamily="34" charset="0"/>
              <a:cs typeface="Arial" panose="020B0604020202020204" pitchFamily="34" charset="0"/>
            </a:endParaRPr>
          </a:p>
        </p:txBody>
      </p:sp>
      <p:cxnSp>
        <p:nvCxnSpPr>
          <p:cNvPr id="2054" name="Straight Arrow Connector 2053"/>
          <p:cNvCxnSpPr/>
          <p:nvPr/>
        </p:nvCxnSpPr>
        <p:spPr>
          <a:xfrm>
            <a:off x="971600" y="5244708"/>
            <a:ext cx="0" cy="7045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55" name="TextBox 2054"/>
          <p:cNvSpPr txBox="1"/>
          <p:nvPr/>
        </p:nvSpPr>
        <p:spPr>
          <a:xfrm>
            <a:off x="4590050" y="3310186"/>
            <a:ext cx="1154064" cy="1061829"/>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dirty="0" smtClean="0">
                <a:latin typeface="Arial" panose="020B0604020202020204" pitchFamily="34" charset="0"/>
                <a:cs typeface="Arial" panose="020B0604020202020204" pitchFamily="34" charset="0"/>
              </a:rPr>
              <a:t>Majority of households affected by TBC live in Private Rented Sector (</a:t>
            </a:r>
            <a:r>
              <a:rPr lang="en-GB" sz="1050" b="1" dirty="0" smtClean="0">
                <a:latin typeface="Arial" panose="020B0604020202020204" pitchFamily="34" charset="0"/>
                <a:cs typeface="Arial" panose="020B0604020202020204" pitchFamily="34" charset="0"/>
              </a:rPr>
              <a:t>130</a:t>
            </a:r>
            <a:r>
              <a:rPr lang="en-GB" sz="1050" dirty="0" smtClean="0">
                <a:latin typeface="Arial" panose="020B0604020202020204" pitchFamily="34" charset="0"/>
                <a:cs typeface="Arial" panose="020B0604020202020204" pitchFamily="34" charset="0"/>
              </a:rPr>
              <a:t>)</a:t>
            </a:r>
            <a:endParaRPr lang="en-GB" sz="1050" dirty="0">
              <a:latin typeface="Arial" panose="020B0604020202020204" pitchFamily="34" charset="0"/>
              <a:cs typeface="Arial" panose="020B0604020202020204" pitchFamily="34" charset="0"/>
            </a:endParaRPr>
          </a:p>
        </p:txBody>
      </p:sp>
      <p:sp>
        <p:nvSpPr>
          <p:cNvPr id="2058" name="TextBox 2057"/>
          <p:cNvSpPr txBox="1"/>
          <p:nvPr/>
        </p:nvSpPr>
        <p:spPr>
          <a:xfrm>
            <a:off x="2562052" y="1971357"/>
            <a:ext cx="1911299" cy="1107996"/>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b="1" dirty="0" smtClean="0">
                <a:latin typeface="Arial" panose="020B0604020202020204" pitchFamily="34" charset="0"/>
                <a:cs typeface="Arial" panose="020B0604020202020204" pitchFamily="34" charset="0"/>
              </a:rPr>
              <a:t>80 </a:t>
            </a:r>
            <a:r>
              <a:rPr lang="en-GB" sz="1100" dirty="0" smtClean="0">
                <a:latin typeface="Arial" panose="020B0604020202020204" pitchFamily="34" charset="0"/>
                <a:cs typeface="Arial" panose="020B0604020202020204" pitchFamily="34" charset="0"/>
              </a:rPr>
              <a:t>single </a:t>
            </a:r>
            <a:r>
              <a:rPr lang="en-GB" sz="1100" dirty="0">
                <a:latin typeface="Arial" panose="020B0604020202020204" pitchFamily="34" charset="0"/>
                <a:cs typeface="Arial" panose="020B0604020202020204" pitchFamily="34" charset="0"/>
              </a:rPr>
              <a:t>adult households are affected. The highest concentration of single </a:t>
            </a:r>
            <a:r>
              <a:rPr lang="en-GB" sz="1100" dirty="0" smtClean="0">
                <a:latin typeface="Arial" panose="020B0604020202020204" pitchFamily="34" charset="0"/>
                <a:cs typeface="Arial" panose="020B0604020202020204" pitchFamily="34" charset="0"/>
              </a:rPr>
              <a:t>adults </a:t>
            </a:r>
            <a:r>
              <a:rPr lang="en-GB" sz="1100" dirty="0">
                <a:latin typeface="Arial" panose="020B0604020202020204" pitchFamily="34" charset="0"/>
                <a:cs typeface="Arial" panose="020B0604020202020204" pitchFamily="34" charset="0"/>
              </a:rPr>
              <a:t>affected live in </a:t>
            </a:r>
            <a:r>
              <a:rPr lang="en-GB" sz="1100" b="1" dirty="0" smtClean="0">
                <a:latin typeface="Arial" panose="020B0604020202020204" pitchFamily="34" charset="0"/>
                <a:cs typeface="Arial" panose="020B0604020202020204" pitchFamily="34" charset="0"/>
              </a:rPr>
              <a:t>Kilburn </a:t>
            </a:r>
            <a:r>
              <a:rPr lang="en-GB" sz="1100" dirty="0" smtClean="0">
                <a:latin typeface="Arial" panose="020B0604020202020204" pitchFamily="34" charset="0"/>
                <a:cs typeface="Arial" panose="020B0604020202020204" pitchFamily="34" charset="0"/>
              </a:rPr>
              <a:t>(</a:t>
            </a:r>
            <a:r>
              <a:rPr lang="en-GB" sz="1100" b="1" dirty="0" smtClean="0">
                <a:latin typeface="Arial" panose="020B0604020202020204" pitchFamily="34" charset="0"/>
                <a:cs typeface="Arial" panose="020B0604020202020204" pitchFamily="34" charset="0"/>
              </a:rPr>
              <a:t>39</a:t>
            </a:r>
            <a:r>
              <a:rPr lang="en-GB" sz="1100" dirty="0" smtClean="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including lone parents </a:t>
            </a:r>
            <a:r>
              <a:rPr lang="en-GB" sz="1100" dirty="0" smtClean="0">
                <a:latin typeface="Arial" panose="020B0604020202020204" pitchFamily="34" charset="0"/>
                <a:cs typeface="Arial" panose="020B0604020202020204" pitchFamily="34" charset="0"/>
              </a:rPr>
              <a:t>(</a:t>
            </a:r>
            <a:r>
              <a:rPr lang="en-GB" sz="1100" b="1" dirty="0" smtClean="0">
                <a:latin typeface="Arial" panose="020B0604020202020204" pitchFamily="34" charset="0"/>
                <a:cs typeface="Arial" panose="020B0604020202020204" pitchFamily="34" charset="0"/>
              </a:rPr>
              <a:t>13</a:t>
            </a:r>
            <a:r>
              <a:rPr lang="en-GB" sz="1100" dirty="0" smtClean="0">
                <a:latin typeface="Arial" panose="020B0604020202020204" pitchFamily="34" charset="0"/>
                <a:cs typeface="Arial" panose="020B0604020202020204" pitchFamily="34" charset="0"/>
              </a:rPr>
              <a:t>), </a:t>
            </a:r>
            <a:endParaRPr lang="en-GB" sz="1100" b="1" dirty="0">
              <a:latin typeface="Arial" panose="020B0604020202020204" pitchFamily="34" charset="0"/>
              <a:cs typeface="Arial" panose="020B0604020202020204" pitchFamily="34" charset="0"/>
            </a:endParaRPr>
          </a:p>
        </p:txBody>
      </p:sp>
      <p:cxnSp>
        <p:nvCxnSpPr>
          <p:cNvPr id="2060" name="Straight Arrow Connector 2059"/>
          <p:cNvCxnSpPr/>
          <p:nvPr/>
        </p:nvCxnSpPr>
        <p:spPr>
          <a:xfrm flipV="1">
            <a:off x="1115616" y="1412777"/>
            <a:ext cx="1823224" cy="6612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744114" y="3685907"/>
            <a:ext cx="177292" cy="3191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757876" y="4073010"/>
            <a:ext cx="1335161" cy="1869743"/>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dirty="0" smtClean="0"/>
              <a:t>This table shows the number of  TBC households by number of children, i.e. there are </a:t>
            </a:r>
            <a:r>
              <a:rPr lang="en-GB" sz="1050" b="1" dirty="0" smtClean="0"/>
              <a:t>56</a:t>
            </a:r>
            <a:r>
              <a:rPr lang="en-GB" sz="1050" dirty="0" smtClean="0"/>
              <a:t> households with 2</a:t>
            </a:r>
            <a:r>
              <a:rPr lang="en-GB" sz="1050" b="1" dirty="0" smtClean="0"/>
              <a:t> </a:t>
            </a:r>
            <a:r>
              <a:rPr lang="en-GB" sz="1050" dirty="0" smtClean="0"/>
              <a:t>children affected by TBC, </a:t>
            </a:r>
            <a:r>
              <a:rPr lang="en-GB" sz="1050" b="1" dirty="0" smtClean="0"/>
              <a:t>44 </a:t>
            </a:r>
            <a:r>
              <a:rPr lang="en-GB" sz="1050" dirty="0" smtClean="0"/>
              <a:t>households with 4 children affected, etc</a:t>
            </a:r>
            <a:r>
              <a:rPr lang="en-GB" sz="1050" dirty="0"/>
              <a:t>.</a:t>
            </a:r>
          </a:p>
        </p:txBody>
      </p:sp>
      <p:sp>
        <p:nvSpPr>
          <p:cNvPr id="30" name="TextBox 29"/>
          <p:cNvSpPr txBox="1"/>
          <p:nvPr/>
        </p:nvSpPr>
        <p:spPr>
          <a:xfrm>
            <a:off x="6786484" y="2985918"/>
            <a:ext cx="269626" cy="276999"/>
          </a:xfrm>
          <a:prstGeom prst="rect">
            <a:avLst/>
          </a:prstGeom>
          <a:noFill/>
        </p:spPr>
        <p:txBody>
          <a:bodyPr wrap="none" rtlCol="0">
            <a:spAutoFit/>
          </a:bodyPr>
          <a:lstStyle/>
          <a:p>
            <a:r>
              <a:rPr lang="en-GB" sz="1200" b="1" dirty="0" smtClean="0">
                <a:solidFill>
                  <a:schemeClr val="bg1"/>
                </a:solidFill>
              </a:rPr>
              <a:t>0</a:t>
            </a:r>
            <a:endParaRPr lang="en-GB" sz="1200" b="1" dirty="0">
              <a:solidFill>
                <a:schemeClr val="bg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5" y="836713"/>
            <a:ext cx="9128756" cy="604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714041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0" y="3645112"/>
            <a:ext cx="5292080" cy="3212888"/>
          </a:xfrm>
          <a:prstGeom prst="rect">
            <a:avLst/>
          </a:prstGeom>
          <a:gradFill>
            <a:gsLst>
              <a:gs pos="26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 name="Title 1"/>
          <p:cNvSpPr>
            <a:spLocks noGrp="1"/>
          </p:cNvSpPr>
          <p:nvPr>
            <p:ph type="title"/>
          </p:nvPr>
        </p:nvSpPr>
        <p:spPr>
          <a:xfrm>
            <a:off x="44147" y="-54044"/>
            <a:ext cx="8229600" cy="634082"/>
          </a:xfrm>
        </p:spPr>
        <p:txBody>
          <a:bodyPr/>
          <a:lstStyle/>
          <a:p>
            <a:r>
              <a:rPr lang="en-GB" sz="3200" dirty="0" smtClean="0"/>
              <a:t>Total Benefits Cap (TBC) – Continued</a:t>
            </a:r>
            <a:endParaRPr lang="en-GB" sz="3200" dirty="0"/>
          </a:p>
        </p:txBody>
      </p:sp>
      <p:sp>
        <p:nvSpPr>
          <p:cNvPr id="17" name="Right Brace 16"/>
          <p:cNvSpPr/>
          <p:nvPr/>
        </p:nvSpPr>
        <p:spPr>
          <a:xfrm>
            <a:off x="8242522" y="2585127"/>
            <a:ext cx="276420" cy="1035451"/>
          </a:xfrm>
          <a:prstGeom prst="rightBrace">
            <a:avLst/>
          </a:prstGeom>
        </p:spPr>
        <p:style>
          <a:lnRef idx="1">
            <a:schemeClr val="accent1"/>
          </a:lnRef>
          <a:fillRef idx="0">
            <a:schemeClr val="accent1"/>
          </a:fillRef>
          <a:effectRef idx="0">
            <a:schemeClr val="accent1"/>
          </a:effectRef>
          <a:fontRef idx="minor">
            <a:schemeClr val="tx1"/>
          </a:fontRef>
        </p:style>
        <p:txBody>
          <a:bodyPr wrap="square"/>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solidFill>
                <a:srgbClr val="000000"/>
              </a:solidFill>
            </a:endParaRPr>
          </a:p>
        </p:txBody>
      </p:sp>
      <p:sp>
        <p:nvSpPr>
          <p:cNvPr id="13" name="Right Brace 12"/>
          <p:cNvSpPr/>
          <p:nvPr/>
        </p:nvSpPr>
        <p:spPr>
          <a:xfrm rot="10800000">
            <a:off x="6066334" y="1466179"/>
            <a:ext cx="335540" cy="1771885"/>
          </a:xfrm>
          <a:prstGeom prst="rightBrace">
            <a:avLst/>
          </a:prstGeom>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solidFill>
                <a:srgbClr val="000000"/>
              </a:solidFill>
            </a:endParaRPr>
          </a:p>
        </p:txBody>
      </p:sp>
      <p:sp>
        <p:nvSpPr>
          <p:cNvPr id="11" name="TextBox 10"/>
          <p:cNvSpPr txBox="1"/>
          <p:nvPr/>
        </p:nvSpPr>
        <p:spPr>
          <a:xfrm>
            <a:off x="6598809" y="3282024"/>
            <a:ext cx="1555635" cy="677108"/>
          </a:xfrm>
          <a:prstGeom prst="rect">
            <a:avLst/>
          </a:prstGeom>
          <a:noFill/>
        </p:spPr>
        <p:txBody>
          <a:bodyPr wrap="square" rtlCol="0">
            <a:spAutoFit/>
          </a:bodyPr>
          <a:lstStyle/>
          <a:p>
            <a:pPr algn="ctr"/>
            <a:r>
              <a:rPr lang="en-GB" sz="1000" b="1" dirty="0">
                <a:solidFill>
                  <a:srgbClr val="000000"/>
                </a:solidFill>
                <a:latin typeface="Calibri" panose="020F0502020204030204" pitchFamily="34" charset="0"/>
              </a:rPr>
              <a:t>C</a:t>
            </a:r>
            <a:r>
              <a:rPr lang="en-GB" sz="1000" dirty="0" smtClean="0">
                <a:solidFill>
                  <a:srgbClr val="000000"/>
                </a:solidFill>
                <a:latin typeface="Calibri" panose="020F0502020204030204" pitchFamily="34" charset="0"/>
              </a:rPr>
              <a:t>ouples </a:t>
            </a:r>
            <a:r>
              <a:rPr lang="en-GB" sz="1000" dirty="0">
                <a:solidFill>
                  <a:srgbClr val="000000"/>
                </a:solidFill>
                <a:latin typeface="Calibri" panose="020F0502020204030204" pitchFamily="34" charset="0"/>
              </a:rPr>
              <a:t>without </a:t>
            </a:r>
            <a:r>
              <a:rPr lang="en-GB" sz="1000" dirty="0" smtClean="0">
                <a:solidFill>
                  <a:srgbClr val="000000"/>
                </a:solidFill>
                <a:latin typeface="Calibri" panose="020F0502020204030204" pitchFamily="34" charset="0"/>
              </a:rPr>
              <a:t>children</a:t>
            </a:r>
          </a:p>
          <a:p>
            <a:pPr algn="ctr"/>
            <a:r>
              <a:rPr lang="en-GB" sz="1000" b="1" dirty="0">
                <a:solidFill>
                  <a:srgbClr val="000000"/>
                </a:solidFill>
                <a:latin typeface="Calibri" panose="020F0502020204030204" pitchFamily="34" charset="0"/>
              </a:rPr>
              <a:t>0</a:t>
            </a:r>
          </a:p>
          <a:p>
            <a:endParaRPr lang="en-GB" dirty="0">
              <a:solidFill>
                <a:srgbClr val="000000"/>
              </a:solidFill>
            </a:endParaRPr>
          </a:p>
        </p:txBody>
      </p:sp>
      <p:sp>
        <p:nvSpPr>
          <p:cNvPr id="14" name="TextBox 13"/>
          <p:cNvSpPr txBox="1"/>
          <p:nvPr/>
        </p:nvSpPr>
        <p:spPr>
          <a:xfrm>
            <a:off x="6401874" y="481294"/>
            <a:ext cx="1656184" cy="430887"/>
          </a:xfrm>
          <a:prstGeom prst="rect">
            <a:avLst/>
          </a:prstGeom>
          <a:noFill/>
        </p:spPr>
        <p:txBody>
          <a:bodyPr wrap="square" rtlCol="0">
            <a:spAutoFit/>
          </a:bodyPr>
          <a:lstStyle/>
          <a:p>
            <a:pPr algn="ctr"/>
            <a:r>
              <a:rPr lang="en-GB" sz="1050" dirty="0" smtClean="0">
                <a:solidFill>
                  <a:srgbClr val="000000"/>
                </a:solidFill>
                <a:latin typeface="Helvetica 55 Roman"/>
              </a:rPr>
              <a:t>Total Households</a:t>
            </a:r>
          </a:p>
          <a:p>
            <a:pPr algn="ctr"/>
            <a:r>
              <a:rPr lang="en-GB" sz="1050" b="1" dirty="0" smtClean="0">
                <a:solidFill>
                  <a:srgbClr val="000000"/>
                </a:solidFill>
                <a:latin typeface="Helvetica 55 Roman"/>
              </a:rPr>
              <a:t>262</a:t>
            </a:r>
            <a:endParaRPr lang="en-GB" sz="1050" b="1" dirty="0">
              <a:solidFill>
                <a:srgbClr val="000000"/>
              </a:solidFill>
              <a:latin typeface="Helvetica 55 Roman"/>
            </a:endParaRPr>
          </a:p>
        </p:txBody>
      </p:sp>
      <p:sp>
        <p:nvSpPr>
          <p:cNvPr id="23" name="TextBox 22"/>
          <p:cNvSpPr txBox="1"/>
          <p:nvPr/>
        </p:nvSpPr>
        <p:spPr>
          <a:xfrm>
            <a:off x="5479452" y="2152869"/>
            <a:ext cx="586882" cy="553998"/>
          </a:xfrm>
          <a:prstGeom prst="rect">
            <a:avLst/>
          </a:prstGeom>
          <a:noFill/>
        </p:spPr>
        <p:txBody>
          <a:bodyPr wrap="square" rtlCol="0">
            <a:spAutoFit/>
          </a:bodyPr>
          <a:lstStyle/>
          <a:p>
            <a:pPr algn="ctr"/>
            <a:r>
              <a:rPr lang="en-GB" sz="1000" dirty="0" smtClean="0">
                <a:solidFill>
                  <a:srgbClr val="000000"/>
                </a:solidFill>
                <a:latin typeface="Helvetica 55 Roman"/>
              </a:rPr>
              <a:t>Single Adults</a:t>
            </a:r>
          </a:p>
          <a:p>
            <a:pPr algn="ctr"/>
            <a:r>
              <a:rPr lang="en-GB" sz="1000" b="1" dirty="0" smtClean="0">
                <a:solidFill>
                  <a:srgbClr val="000000"/>
                </a:solidFill>
                <a:latin typeface="Helvetica 55 Roman"/>
              </a:rPr>
              <a:t>218</a:t>
            </a:r>
            <a:endParaRPr lang="en-GB" sz="1000" b="1" dirty="0">
              <a:solidFill>
                <a:srgbClr val="000000"/>
              </a:solidFill>
              <a:latin typeface="Helvetica 55 Roman"/>
            </a:endParaRPr>
          </a:p>
        </p:txBody>
      </p:sp>
      <p:sp>
        <p:nvSpPr>
          <p:cNvPr id="24" name="TextBox 23"/>
          <p:cNvSpPr txBox="1"/>
          <p:nvPr/>
        </p:nvSpPr>
        <p:spPr>
          <a:xfrm>
            <a:off x="6212308" y="127692"/>
            <a:ext cx="2685351" cy="369332"/>
          </a:xfrm>
          <a:prstGeom prst="rect">
            <a:avLst/>
          </a:prstGeom>
          <a:noFill/>
        </p:spPr>
        <p:txBody>
          <a:bodyPr wrap="none" rtlCol="0">
            <a:spAutoFit/>
          </a:bodyPr>
          <a:lstStyle/>
          <a:p>
            <a:r>
              <a:rPr lang="en-GB" b="1" dirty="0" smtClean="0">
                <a:solidFill>
                  <a:srgbClr val="000000"/>
                </a:solidFill>
              </a:rPr>
              <a:t>TBC Household profile</a:t>
            </a:r>
            <a:endParaRPr lang="en-GB" b="1" dirty="0">
              <a:solidFill>
                <a:srgbClr val="000000"/>
              </a:solidFill>
            </a:endParaRPr>
          </a:p>
        </p:txBody>
      </p:sp>
      <p:sp>
        <p:nvSpPr>
          <p:cNvPr id="27" name="TextBox 26"/>
          <p:cNvSpPr txBox="1"/>
          <p:nvPr/>
        </p:nvSpPr>
        <p:spPr>
          <a:xfrm>
            <a:off x="22244" y="3645112"/>
            <a:ext cx="4984057" cy="338554"/>
          </a:xfrm>
          <a:prstGeom prst="rect">
            <a:avLst/>
          </a:prstGeom>
          <a:noFill/>
        </p:spPr>
        <p:txBody>
          <a:bodyPr wrap="none" rtlCol="0">
            <a:spAutoFit/>
          </a:bodyPr>
          <a:lstStyle/>
          <a:p>
            <a:r>
              <a:rPr lang="en-GB" sz="1600" b="1" dirty="0" smtClean="0">
                <a:solidFill>
                  <a:srgbClr val="000000"/>
                </a:solidFill>
              </a:rPr>
              <a:t>What happened to the October 2013 TBC cohort?</a:t>
            </a:r>
            <a:endParaRPr lang="en-GB" sz="1600" b="1" dirty="0">
              <a:solidFill>
                <a:srgbClr val="000000"/>
              </a:solidFill>
            </a:endParaRPr>
          </a:p>
        </p:txBody>
      </p:sp>
      <p:sp>
        <p:nvSpPr>
          <p:cNvPr id="28" name="TextBox 27"/>
          <p:cNvSpPr txBox="1"/>
          <p:nvPr/>
        </p:nvSpPr>
        <p:spPr>
          <a:xfrm rot="16200000">
            <a:off x="-571052" y="4968830"/>
            <a:ext cx="1865727" cy="27699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GB" sz="1200" b="1" dirty="0" smtClean="0">
                <a:solidFill>
                  <a:srgbClr val="000000"/>
                </a:solidFill>
              </a:rPr>
              <a:t>Number of Claimants</a:t>
            </a:r>
            <a:endParaRPr lang="en-GB" sz="1200" b="1" dirty="0">
              <a:solidFill>
                <a:srgbClr val="000000"/>
              </a:solidFill>
            </a:endParaRPr>
          </a:p>
        </p:txBody>
      </p:sp>
      <p:sp>
        <p:nvSpPr>
          <p:cNvPr id="33" name="TextBox 32"/>
          <p:cNvSpPr txBox="1"/>
          <p:nvPr/>
        </p:nvSpPr>
        <p:spPr>
          <a:xfrm>
            <a:off x="687244" y="3206440"/>
            <a:ext cx="3442417" cy="276999"/>
          </a:xfrm>
          <a:prstGeom prst="rect">
            <a:avLst/>
          </a:prstGeom>
          <a:solidFill>
            <a:srgbClr val="FFFFCC"/>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1200" dirty="0" smtClean="0">
                <a:solidFill>
                  <a:srgbClr val="000000"/>
                </a:solidFill>
              </a:rPr>
              <a:t>There are currently </a:t>
            </a:r>
            <a:r>
              <a:rPr lang="en-GB" sz="1200" b="1" dirty="0" smtClean="0">
                <a:solidFill>
                  <a:srgbClr val="000000"/>
                </a:solidFill>
              </a:rPr>
              <a:t>262</a:t>
            </a:r>
            <a:r>
              <a:rPr lang="en-GB" sz="1200" dirty="0" smtClean="0">
                <a:solidFill>
                  <a:srgbClr val="000000"/>
                </a:solidFill>
              </a:rPr>
              <a:t> TBC cases in Camden</a:t>
            </a:r>
            <a:r>
              <a:rPr lang="en-GB" sz="1200" dirty="0">
                <a:solidFill>
                  <a:srgbClr val="000000"/>
                </a:solidFill>
              </a:rPr>
              <a:t>.</a:t>
            </a:r>
            <a:endParaRPr lang="en-GB" sz="1200" dirty="0">
              <a:solidFill>
                <a:srgbClr val="FF0000"/>
              </a:solidFill>
            </a:endParaRPr>
          </a:p>
        </p:txBody>
      </p:sp>
      <p:sp>
        <p:nvSpPr>
          <p:cNvPr id="16" name="TextBox 1"/>
          <p:cNvSpPr txBox="1"/>
          <p:nvPr/>
        </p:nvSpPr>
        <p:spPr>
          <a:xfrm>
            <a:off x="8380106" y="2812635"/>
            <a:ext cx="861100" cy="74815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000" dirty="0">
                <a:solidFill>
                  <a:srgbClr val="000000"/>
                </a:solidFill>
              </a:rPr>
              <a:t>Households without children</a:t>
            </a:r>
          </a:p>
          <a:p>
            <a:pPr algn="ctr"/>
            <a:r>
              <a:rPr lang="en-GB" sz="1000" b="1" dirty="0" smtClean="0">
                <a:solidFill>
                  <a:srgbClr val="000000"/>
                </a:solidFill>
              </a:rPr>
              <a:t>79</a:t>
            </a:r>
          </a:p>
          <a:p>
            <a:pPr algn="ctr"/>
            <a:r>
              <a:rPr lang="en-GB" sz="1000" b="1" dirty="0" smtClean="0">
                <a:solidFill>
                  <a:srgbClr val="000000"/>
                </a:solidFill>
              </a:rPr>
              <a:t>	</a:t>
            </a:r>
            <a:endParaRPr lang="en-GB" sz="1000" b="1" dirty="0">
              <a:solidFill>
                <a:srgbClr val="000000"/>
              </a:solidFill>
            </a:endParaRPr>
          </a:p>
        </p:txBody>
      </p:sp>
      <p:sp>
        <p:nvSpPr>
          <p:cNvPr id="3" name="Rectangle 2"/>
          <p:cNvSpPr/>
          <p:nvPr/>
        </p:nvSpPr>
        <p:spPr>
          <a:xfrm>
            <a:off x="611560" y="4180892"/>
            <a:ext cx="1080120" cy="20564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FFFF"/>
                </a:solidFill>
              </a:rPr>
              <a:t>314</a:t>
            </a:r>
          </a:p>
          <a:p>
            <a:pPr algn="ctr"/>
            <a:r>
              <a:rPr lang="en-GB" sz="1600" dirty="0" smtClean="0">
                <a:solidFill>
                  <a:srgbClr val="FFFFFF"/>
                </a:solidFill>
              </a:rPr>
              <a:t>In payment</a:t>
            </a:r>
            <a:endParaRPr lang="en-GB" sz="1600" dirty="0">
              <a:solidFill>
                <a:srgbClr val="FFFFFF"/>
              </a:solidFill>
            </a:endParaRPr>
          </a:p>
        </p:txBody>
      </p:sp>
      <p:sp>
        <p:nvSpPr>
          <p:cNvPr id="22" name="Rectangle 21"/>
          <p:cNvSpPr/>
          <p:nvPr/>
        </p:nvSpPr>
        <p:spPr>
          <a:xfrm>
            <a:off x="1835696" y="5157192"/>
            <a:ext cx="1085714"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FFFF"/>
                </a:solidFill>
              </a:rPr>
              <a:t>173</a:t>
            </a:r>
            <a:endParaRPr lang="en-GB" b="1" dirty="0">
              <a:solidFill>
                <a:srgbClr val="FFFFFF"/>
              </a:solidFill>
            </a:endParaRPr>
          </a:p>
        </p:txBody>
      </p:sp>
      <p:sp>
        <p:nvSpPr>
          <p:cNvPr id="29" name="Rectangle 28"/>
          <p:cNvSpPr/>
          <p:nvPr/>
        </p:nvSpPr>
        <p:spPr>
          <a:xfrm>
            <a:off x="1835696" y="4180892"/>
            <a:ext cx="1085714" cy="2244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FFFF"/>
                </a:solidFill>
              </a:rPr>
              <a:t>57</a:t>
            </a:r>
            <a:endParaRPr lang="en-GB" b="1" dirty="0">
              <a:solidFill>
                <a:srgbClr val="FFFFFF"/>
              </a:solidFill>
            </a:endParaRPr>
          </a:p>
        </p:txBody>
      </p:sp>
      <p:sp>
        <p:nvSpPr>
          <p:cNvPr id="30" name="Rectangle 29"/>
          <p:cNvSpPr/>
          <p:nvPr/>
        </p:nvSpPr>
        <p:spPr>
          <a:xfrm>
            <a:off x="1835696" y="4445496"/>
            <a:ext cx="1085714" cy="660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FFFFFF"/>
                </a:solidFill>
              </a:rPr>
              <a:t>84</a:t>
            </a:r>
            <a:endParaRPr lang="en-GB" b="1" dirty="0">
              <a:solidFill>
                <a:srgbClr val="FFFFFF"/>
              </a:solidFill>
            </a:endParaRPr>
          </a:p>
        </p:txBody>
      </p:sp>
      <p:sp>
        <p:nvSpPr>
          <p:cNvPr id="36" name="TextBox 35"/>
          <p:cNvSpPr txBox="1"/>
          <p:nvPr/>
        </p:nvSpPr>
        <p:spPr>
          <a:xfrm>
            <a:off x="514810" y="6237312"/>
            <a:ext cx="2563142" cy="27699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GB" sz="1200" b="1" dirty="0" smtClean="0">
                <a:solidFill>
                  <a:srgbClr val="000000"/>
                </a:solidFill>
              </a:rPr>
              <a:t> October 2013         October 2015</a:t>
            </a:r>
            <a:endParaRPr lang="en-GB" sz="1200" b="1" dirty="0">
              <a:solidFill>
                <a:srgbClr val="000000"/>
              </a:solidFill>
            </a:endParaRPr>
          </a:p>
        </p:txBody>
      </p:sp>
      <p:cxnSp>
        <p:nvCxnSpPr>
          <p:cNvPr id="8" name="Straight Arrow Connector 7"/>
          <p:cNvCxnSpPr/>
          <p:nvPr/>
        </p:nvCxnSpPr>
        <p:spPr>
          <a:xfrm>
            <a:off x="2727524" y="4306292"/>
            <a:ext cx="3877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727524" y="4775848"/>
            <a:ext cx="3877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727524" y="5493226"/>
            <a:ext cx="3877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115296" y="4174467"/>
            <a:ext cx="208823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a:solidFill>
                  <a:srgbClr val="000000"/>
                </a:solidFill>
              </a:rPr>
              <a:t>No longer claiming housing benefit in the borough</a:t>
            </a:r>
          </a:p>
        </p:txBody>
      </p:sp>
      <p:sp>
        <p:nvSpPr>
          <p:cNvPr id="21" name="TextBox 20"/>
          <p:cNvSpPr txBox="1"/>
          <p:nvPr/>
        </p:nvSpPr>
        <p:spPr>
          <a:xfrm>
            <a:off x="3126206" y="4729584"/>
            <a:ext cx="207732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a:solidFill>
                  <a:srgbClr val="000000"/>
                </a:solidFill>
              </a:rPr>
              <a:t>In payment  - </a:t>
            </a:r>
            <a:endParaRPr lang="en-GB" sz="1200" dirty="0" smtClean="0">
              <a:solidFill>
                <a:srgbClr val="000000"/>
              </a:solidFill>
            </a:endParaRPr>
          </a:p>
          <a:p>
            <a:r>
              <a:rPr lang="en-GB" sz="1200" dirty="0" smtClean="0">
                <a:solidFill>
                  <a:srgbClr val="000000"/>
                </a:solidFill>
              </a:rPr>
              <a:t>No </a:t>
            </a:r>
            <a:r>
              <a:rPr lang="en-GB" sz="1200" dirty="0">
                <a:solidFill>
                  <a:srgbClr val="000000"/>
                </a:solidFill>
              </a:rPr>
              <a:t>longer affected by TBC</a:t>
            </a:r>
          </a:p>
        </p:txBody>
      </p:sp>
      <p:sp>
        <p:nvSpPr>
          <p:cNvPr id="37" name="TextBox 36"/>
          <p:cNvSpPr txBox="1"/>
          <p:nvPr/>
        </p:nvSpPr>
        <p:spPr>
          <a:xfrm>
            <a:off x="3126206" y="5280142"/>
            <a:ext cx="207732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a:solidFill>
                  <a:srgbClr val="000000"/>
                </a:solidFill>
              </a:rPr>
              <a:t>In payment  - </a:t>
            </a:r>
            <a:endParaRPr lang="en-GB" sz="1200" dirty="0" smtClean="0">
              <a:solidFill>
                <a:srgbClr val="000000"/>
              </a:solidFill>
            </a:endParaRPr>
          </a:p>
          <a:p>
            <a:r>
              <a:rPr lang="en-GB" sz="1200" dirty="0" smtClean="0">
                <a:solidFill>
                  <a:srgbClr val="000000"/>
                </a:solidFill>
              </a:rPr>
              <a:t>Still </a:t>
            </a:r>
            <a:r>
              <a:rPr lang="en-GB" sz="1200" dirty="0">
                <a:solidFill>
                  <a:srgbClr val="000000"/>
                </a:solidFill>
              </a:rPr>
              <a:t>affected by TBC</a:t>
            </a: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907014"/>
            <a:ext cx="1638229" cy="2331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600413" y="912181"/>
            <a:ext cx="1469834" cy="830997"/>
          </a:xfrm>
          <a:prstGeom prst="rect">
            <a:avLst/>
          </a:prstGeom>
          <a:noFill/>
        </p:spPr>
        <p:txBody>
          <a:bodyPr wrap="square" rtlCol="0">
            <a:spAutoFit/>
          </a:bodyPr>
          <a:lstStyle/>
          <a:p>
            <a:pPr algn="ctr"/>
            <a:r>
              <a:rPr lang="en-US" sz="1000" dirty="0">
                <a:solidFill>
                  <a:srgbClr val="FFFFFF"/>
                </a:solidFill>
                <a:latin typeface="Helvetica 55 Roman"/>
                <a:cs typeface="Arial" panose="020B0604020202020204" pitchFamily="34" charset="0"/>
              </a:rPr>
              <a:t>Couples with </a:t>
            </a:r>
            <a:endParaRPr lang="en-US" sz="1000" dirty="0" smtClean="0">
              <a:solidFill>
                <a:srgbClr val="FFFFFF"/>
              </a:solidFill>
              <a:latin typeface="Helvetica 55 Roman"/>
              <a:cs typeface="Arial" panose="020B0604020202020204" pitchFamily="34" charset="0"/>
            </a:endParaRPr>
          </a:p>
          <a:p>
            <a:pPr algn="ctr"/>
            <a:r>
              <a:rPr lang="en-US" sz="1000" dirty="0" smtClean="0">
                <a:solidFill>
                  <a:srgbClr val="FFFFFF"/>
                </a:solidFill>
                <a:latin typeface="Helvetica 55 Roman"/>
                <a:cs typeface="Arial" panose="020B0604020202020204" pitchFamily="34" charset="0"/>
              </a:rPr>
              <a:t>children</a:t>
            </a:r>
            <a:r>
              <a:rPr lang="en-US" sz="1000" dirty="0">
                <a:solidFill>
                  <a:srgbClr val="FFFFFF"/>
                </a:solidFill>
                <a:latin typeface="Helvetica 55 Roman"/>
                <a:cs typeface="Arial" panose="020B0604020202020204" pitchFamily="34" charset="0"/>
              </a:rPr>
              <a:t>
</a:t>
            </a:r>
            <a:r>
              <a:rPr lang="en-US" sz="1000" b="1" dirty="0" smtClean="0">
                <a:solidFill>
                  <a:srgbClr val="FFFFFF"/>
                </a:solidFill>
                <a:latin typeface="Helvetica 55 Roman"/>
                <a:cs typeface="Arial" panose="020B0604020202020204" pitchFamily="34" charset="0"/>
              </a:rPr>
              <a:t>44</a:t>
            </a:r>
            <a:endParaRPr lang="en-US" sz="1000" b="1" dirty="0">
              <a:solidFill>
                <a:srgbClr val="FFFFFF"/>
              </a:solidFill>
              <a:latin typeface="Helvetica 55 Roman"/>
              <a:cs typeface="Arial" panose="020B0604020202020204" pitchFamily="34" charset="0"/>
            </a:endParaRPr>
          </a:p>
          <a:p>
            <a:endParaRPr lang="en-GB" dirty="0">
              <a:solidFill>
                <a:srgbClr val="000000"/>
              </a:solidFill>
            </a:endParaRPr>
          </a:p>
        </p:txBody>
      </p:sp>
      <p:sp>
        <p:nvSpPr>
          <p:cNvPr id="38" name="TextBox 37"/>
          <p:cNvSpPr txBox="1"/>
          <p:nvPr/>
        </p:nvSpPr>
        <p:spPr>
          <a:xfrm>
            <a:off x="6598809" y="1563987"/>
            <a:ext cx="1469834" cy="830997"/>
          </a:xfrm>
          <a:prstGeom prst="rect">
            <a:avLst/>
          </a:prstGeom>
          <a:noFill/>
        </p:spPr>
        <p:txBody>
          <a:bodyPr wrap="square" rtlCol="0">
            <a:spAutoFit/>
          </a:bodyPr>
          <a:lstStyle/>
          <a:p>
            <a:pPr algn="ctr"/>
            <a:r>
              <a:rPr lang="en-US" sz="1000" dirty="0" smtClean="0">
                <a:solidFill>
                  <a:srgbClr val="FFFFFF"/>
                </a:solidFill>
                <a:latin typeface="Helvetica 55 Roman"/>
                <a:cs typeface="Arial" panose="020B0604020202020204" pitchFamily="34" charset="0"/>
              </a:rPr>
              <a:t>Single with </a:t>
            </a:r>
          </a:p>
          <a:p>
            <a:pPr algn="ctr"/>
            <a:r>
              <a:rPr lang="en-US" sz="1000" dirty="0" smtClean="0">
                <a:solidFill>
                  <a:srgbClr val="FFFFFF"/>
                </a:solidFill>
                <a:latin typeface="Helvetica 55 Roman"/>
                <a:cs typeface="Arial" panose="020B0604020202020204" pitchFamily="34" charset="0"/>
              </a:rPr>
              <a:t>children</a:t>
            </a:r>
            <a:r>
              <a:rPr lang="en-US" sz="1000" dirty="0">
                <a:solidFill>
                  <a:srgbClr val="FFFFFF"/>
                </a:solidFill>
                <a:latin typeface="Helvetica 55 Roman"/>
                <a:cs typeface="Arial" panose="020B0604020202020204" pitchFamily="34" charset="0"/>
              </a:rPr>
              <a:t>
</a:t>
            </a:r>
            <a:r>
              <a:rPr lang="en-US" sz="1000" b="1" dirty="0" smtClean="0">
                <a:solidFill>
                  <a:srgbClr val="FFFFFF"/>
                </a:solidFill>
                <a:latin typeface="Helvetica 55 Roman"/>
                <a:cs typeface="Arial" panose="020B0604020202020204" pitchFamily="34" charset="0"/>
              </a:rPr>
              <a:t>139</a:t>
            </a:r>
            <a:endParaRPr lang="en-US" sz="1000" b="1" dirty="0">
              <a:solidFill>
                <a:srgbClr val="FFFFFF"/>
              </a:solidFill>
              <a:latin typeface="Helvetica 55 Roman"/>
              <a:cs typeface="Arial" panose="020B0604020202020204" pitchFamily="34" charset="0"/>
            </a:endParaRPr>
          </a:p>
          <a:p>
            <a:endParaRPr lang="en-GB" dirty="0">
              <a:solidFill>
                <a:srgbClr val="000000"/>
              </a:solidFill>
            </a:endParaRPr>
          </a:p>
        </p:txBody>
      </p:sp>
      <p:sp>
        <p:nvSpPr>
          <p:cNvPr id="7" name="Rectangle 6"/>
          <p:cNvSpPr/>
          <p:nvPr/>
        </p:nvSpPr>
        <p:spPr>
          <a:xfrm>
            <a:off x="6600413" y="2585127"/>
            <a:ext cx="1469834" cy="553998"/>
          </a:xfrm>
          <a:prstGeom prst="rect">
            <a:avLst/>
          </a:prstGeom>
        </p:spPr>
        <p:txBody>
          <a:bodyPr wrap="square">
            <a:spAutoFit/>
          </a:bodyPr>
          <a:lstStyle/>
          <a:p>
            <a:pPr algn="ctr"/>
            <a:r>
              <a:rPr lang="en-US" sz="1000" dirty="0">
                <a:solidFill>
                  <a:srgbClr val="FFFFFF"/>
                </a:solidFill>
                <a:latin typeface="Helvetica 55 Roman"/>
                <a:cs typeface="Arial" panose="020B0604020202020204" pitchFamily="34" charset="0"/>
              </a:rPr>
              <a:t>Single </a:t>
            </a:r>
            <a:r>
              <a:rPr lang="en-US" sz="1000" dirty="0" smtClean="0">
                <a:solidFill>
                  <a:srgbClr val="FFFFFF"/>
                </a:solidFill>
                <a:latin typeface="Helvetica 55 Roman"/>
                <a:cs typeface="Arial" panose="020B0604020202020204" pitchFamily="34" charset="0"/>
              </a:rPr>
              <a:t>without </a:t>
            </a:r>
            <a:endParaRPr lang="en-US" sz="1000" dirty="0">
              <a:solidFill>
                <a:srgbClr val="FFFFFF"/>
              </a:solidFill>
              <a:latin typeface="Helvetica 55 Roman"/>
              <a:cs typeface="Arial" panose="020B0604020202020204" pitchFamily="34" charset="0"/>
            </a:endParaRPr>
          </a:p>
          <a:p>
            <a:pPr algn="ctr"/>
            <a:r>
              <a:rPr lang="en-US" sz="1000" dirty="0">
                <a:solidFill>
                  <a:srgbClr val="FFFFFF"/>
                </a:solidFill>
                <a:latin typeface="Helvetica 55 Roman"/>
                <a:cs typeface="Arial" panose="020B0604020202020204" pitchFamily="34" charset="0"/>
              </a:rPr>
              <a:t>children
</a:t>
            </a:r>
            <a:r>
              <a:rPr lang="en-US" sz="1000" b="1" dirty="0" smtClean="0">
                <a:solidFill>
                  <a:srgbClr val="FFFFFF"/>
                </a:solidFill>
                <a:latin typeface="Helvetica 55 Roman"/>
                <a:cs typeface="Arial" panose="020B0604020202020204" pitchFamily="34" charset="0"/>
              </a:rPr>
              <a:t>79</a:t>
            </a:r>
            <a:endParaRPr lang="en-US" sz="1000" b="1" dirty="0">
              <a:solidFill>
                <a:srgbClr val="FFFFFF"/>
              </a:solidFill>
              <a:latin typeface="Helvetica 55 Roman"/>
              <a:cs typeface="Arial" panose="020B0604020202020204" pitchFamily="34" charset="0"/>
            </a:endParaRPr>
          </a:p>
        </p:txBody>
      </p:sp>
      <p:sp>
        <p:nvSpPr>
          <p:cNvPr id="39" name="Right Brace 38"/>
          <p:cNvSpPr/>
          <p:nvPr/>
        </p:nvSpPr>
        <p:spPr>
          <a:xfrm>
            <a:off x="8242522" y="912595"/>
            <a:ext cx="289810" cy="1672532"/>
          </a:xfrm>
          <a:prstGeom prst="rightBrace">
            <a:avLst>
              <a:gd name="adj1" fmla="val 8333"/>
              <a:gd name="adj2" fmla="val 49338"/>
            </a:avLst>
          </a:prstGeom>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a:solidFill>
                <a:srgbClr val="000000"/>
              </a:solidFill>
            </a:endParaRPr>
          </a:p>
        </p:txBody>
      </p:sp>
      <p:sp>
        <p:nvSpPr>
          <p:cNvPr id="9" name="Rectangle 8"/>
          <p:cNvSpPr/>
          <p:nvPr/>
        </p:nvSpPr>
        <p:spPr>
          <a:xfrm>
            <a:off x="8314595" y="1466179"/>
            <a:ext cx="901478" cy="707886"/>
          </a:xfrm>
          <a:prstGeom prst="rect">
            <a:avLst/>
          </a:prstGeom>
        </p:spPr>
        <p:txBody>
          <a:bodyPr wrap="square">
            <a:spAutoFit/>
          </a:bodyPr>
          <a:lstStyle/>
          <a:p>
            <a:pPr algn="ctr"/>
            <a:r>
              <a:rPr lang="en-GB" sz="1000" dirty="0">
                <a:solidFill>
                  <a:srgbClr val="000000"/>
                </a:solidFill>
                <a:latin typeface="Helvetica 55 Roman"/>
              </a:rPr>
              <a:t>Households </a:t>
            </a:r>
            <a:r>
              <a:rPr lang="en-GB" sz="1000" dirty="0" smtClean="0">
                <a:solidFill>
                  <a:srgbClr val="000000"/>
                </a:solidFill>
                <a:latin typeface="Helvetica 55 Roman"/>
              </a:rPr>
              <a:t>with </a:t>
            </a:r>
          </a:p>
          <a:p>
            <a:pPr algn="ctr"/>
            <a:r>
              <a:rPr lang="en-GB" sz="1000" dirty="0" smtClean="0">
                <a:solidFill>
                  <a:srgbClr val="000000"/>
                </a:solidFill>
                <a:latin typeface="Helvetica 55 Roman"/>
              </a:rPr>
              <a:t>children</a:t>
            </a:r>
            <a:endParaRPr lang="en-GB" sz="1000" dirty="0">
              <a:solidFill>
                <a:srgbClr val="000000"/>
              </a:solidFill>
              <a:latin typeface="Helvetica 55 Roman"/>
            </a:endParaRPr>
          </a:p>
          <a:p>
            <a:pPr algn="ctr"/>
            <a:r>
              <a:rPr lang="en-GB" sz="1000" b="1" dirty="0" smtClean="0">
                <a:solidFill>
                  <a:srgbClr val="000000"/>
                </a:solidFill>
                <a:latin typeface="Helvetica 55 Roman"/>
              </a:rPr>
              <a:t>183</a:t>
            </a:r>
            <a:endParaRPr lang="en-GB" sz="1000" b="1" dirty="0">
              <a:solidFill>
                <a:srgbClr val="000000"/>
              </a:solidFill>
              <a:latin typeface="Helvetica 55 Roman"/>
            </a:endParaRPr>
          </a:p>
        </p:txBody>
      </p:sp>
      <p:graphicFrame>
        <p:nvGraphicFramePr>
          <p:cNvPr id="35" name="Chart 34"/>
          <p:cNvGraphicFramePr>
            <a:graphicFrameLocks/>
          </p:cNvGraphicFramePr>
          <p:nvPr>
            <p:extLst>
              <p:ext uri="{D42A27DB-BD31-4B8C-83A1-F6EECF244321}">
                <p14:modId xmlns:p14="http://schemas.microsoft.com/office/powerpoint/2010/main" val="3632346943"/>
              </p:ext>
            </p:extLst>
          </p:nvPr>
        </p:nvGraphicFramePr>
        <p:xfrm>
          <a:off x="147309" y="504430"/>
          <a:ext cx="4858992" cy="2634695"/>
        </p:xfrm>
        <a:graphic>
          <a:graphicData uri="http://schemas.openxmlformats.org/drawingml/2006/chart">
            <c:chart xmlns:c="http://schemas.openxmlformats.org/drawingml/2006/chart" xmlns:r="http://schemas.openxmlformats.org/officeDocument/2006/relationships" r:id="rId4"/>
          </a:graphicData>
        </a:graphic>
      </p:graphicFrame>
      <p:sp>
        <p:nvSpPr>
          <p:cNvPr id="32" name="Rectangle 31"/>
          <p:cNvSpPr/>
          <p:nvPr/>
        </p:nvSpPr>
        <p:spPr>
          <a:xfrm>
            <a:off x="5292080" y="3649948"/>
            <a:ext cx="3851920" cy="3212888"/>
          </a:xfrm>
          <a:prstGeom prst="rect">
            <a:avLst/>
          </a:prstGeom>
          <a:gradFill>
            <a:gsLst>
              <a:gs pos="26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dirty="0" smtClean="0">
                <a:solidFill>
                  <a:schemeClr val="tx1"/>
                </a:solidFill>
              </a:rPr>
              <a:t>TBC Arrears (September 2015)</a:t>
            </a:r>
          </a:p>
          <a:p>
            <a:endParaRPr lang="en-GB" dirty="0" smtClean="0">
              <a:solidFill>
                <a:schemeClr val="tx1"/>
              </a:solidFill>
            </a:endParaRPr>
          </a:p>
          <a:p>
            <a:pPr marL="285750" indent="-285750">
              <a:buFont typeface="Wingdings" panose="05000000000000000000" pitchFamily="2" charset="2"/>
              <a:buChar char="§"/>
            </a:pPr>
            <a:r>
              <a:rPr lang="en-GB" dirty="0" smtClean="0">
                <a:solidFill>
                  <a:schemeClr val="tx1"/>
                </a:solidFill>
              </a:rPr>
              <a:t>69 cases</a:t>
            </a:r>
            <a:endParaRPr lang="en-GB" dirty="0" smtClean="0">
              <a:solidFill>
                <a:srgbClr val="FF0000"/>
              </a:solidFill>
            </a:endParaRPr>
          </a:p>
          <a:p>
            <a:pPr marL="285750" indent="-285750">
              <a:buFont typeface="Wingdings" panose="05000000000000000000" pitchFamily="2" charset="2"/>
              <a:buChar char="§"/>
            </a:pPr>
            <a:r>
              <a:rPr lang="en-GB" dirty="0" smtClean="0">
                <a:solidFill>
                  <a:schemeClr val="tx1"/>
                </a:solidFill>
              </a:rPr>
              <a:t>8 owe £500+ </a:t>
            </a:r>
          </a:p>
          <a:p>
            <a:pPr marL="285750" indent="-285750">
              <a:buFont typeface="Wingdings" panose="05000000000000000000" pitchFamily="2" charset="2"/>
              <a:buChar char="§"/>
            </a:pPr>
            <a:r>
              <a:rPr lang="en-GB" dirty="0" smtClean="0">
                <a:solidFill>
                  <a:schemeClr val="tx1"/>
                </a:solidFill>
              </a:rPr>
              <a:t>5 owe £1,000+</a:t>
            </a:r>
          </a:p>
          <a:p>
            <a:pPr marL="285750" indent="-285750">
              <a:buFont typeface="Wingdings" panose="05000000000000000000" pitchFamily="2" charset="2"/>
              <a:buChar char="§"/>
            </a:pPr>
            <a:r>
              <a:rPr lang="en-GB" dirty="0" smtClean="0">
                <a:solidFill>
                  <a:schemeClr val="tx1"/>
                </a:solidFill>
              </a:rPr>
              <a:t>High arrears cases characterised by: large families with young children and babies; with a lone parent mother; more from Bangladeshi and Somali groups</a:t>
            </a:r>
          </a:p>
          <a:p>
            <a:pPr marL="285750" indent="-285750">
              <a:buFont typeface="Wingdings" panose="05000000000000000000" pitchFamily="2" charset="2"/>
              <a:buChar char="§"/>
            </a:pPr>
            <a:endParaRPr lang="en-GB" dirty="0">
              <a:solidFill>
                <a:srgbClr val="FFFFFF"/>
              </a:solidFill>
            </a:endParaRPr>
          </a:p>
        </p:txBody>
      </p:sp>
    </p:spTree>
    <p:extLst>
      <p:ext uri="{BB962C8B-B14F-4D97-AF65-F5344CB8AC3E}">
        <p14:creationId xmlns:p14="http://schemas.microsoft.com/office/powerpoint/2010/main" val="259840495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078" t="6174" r="1169" b="7918"/>
          <a:stretch/>
        </p:blipFill>
        <p:spPr>
          <a:xfrm>
            <a:off x="100149" y="476672"/>
            <a:ext cx="8847118" cy="5557652"/>
          </a:xfrm>
          <a:prstGeom prst="rect">
            <a:avLst/>
          </a:prstGeom>
        </p:spPr>
      </p:pic>
      <p:sp>
        <p:nvSpPr>
          <p:cNvPr id="5" name="TextBox 4"/>
          <p:cNvSpPr txBox="1"/>
          <p:nvPr/>
        </p:nvSpPr>
        <p:spPr>
          <a:xfrm>
            <a:off x="3460790" y="6488080"/>
            <a:ext cx="1944216" cy="369332"/>
          </a:xfrm>
          <a:prstGeom prst="rect">
            <a:avLst/>
          </a:prstGeom>
          <a:solidFill>
            <a:schemeClr val="bg1"/>
          </a:solidFill>
        </p:spPr>
        <p:txBody>
          <a:bodyPr wrap="square" rtlCol="0">
            <a:spAutoFit/>
          </a:bodyPr>
          <a:lstStyle/>
          <a:p>
            <a:endParaRPr lang="en-GB"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3" y="906611"/>
            <a:ext cx="2936620" cy="469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692558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p:cNvGraphicFramePr>
          <p:nvPr>
            <p:extLst>
              <p:ext uri="{D42A27DB-BD31-4B8C-83A1-F6EECF244321}">
                <p14:modId xmlns:p14="http://schemas.microsoft.com/office/powerpoint/2010/main" val="1158296012"/>
              </p:ext>
            </p:extLst>
          </p:nvPr>
        </p:nvGraphicFramePr>
        <p:xfrm>
          <a:off x="4247964" y="966051"/>
          <a:ext cx="4680520" cy="38299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4196231516"/>
              </p:ext>
            </p:extLst>
          </p:nvPr>
        </p:nvGraphicFramePr>
        <p:xfrm>
          <a:off x="-540568" y="4327976"/>
          <a:ext cx="489585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25152" y="-296922"/>
            <a:ext cx="8229600" cy="1143000"/>
          </a:xfrm>
        </p:spPr>
        <p:txBody>
          <a:bodyPr/>
          <a:lstStyle/>
          <a:p>
            <a:r>
              <a:rPr lang="en-GB" sz="2800" dirty="0" smtClean="0"/>
              <a:t>Discretionary Housing Payments (DHP) Spend 2015-16</a:t>
            </a:r>
            <a:endParaRPr lang="en-GB" dirty="0"/>
          </a:p>
        </p:txBody>
      </p:sp>
      <p:sp>
        <p:nvSpPr>
          <p:cNvPr id="7" name="TextBox 6"/>
          <p:cNvSpPr txBox="1"/>
          <p:nvPr/>
        </p:nvSpPr>
        <p:spPr>
          <a:xfrm>
            <a:off x="4139952" y="4653136"/>
            <a:ext cx="4896544" cy="209288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smtClean="0"/>
              <a:t>The largest number of people who receive DHP are </a:t>
            </a:r>
            <a:r>
              <a:rPr lang="en-GB" sz="1200" b="1" dirty="0" smtClean="0"/>
              <a:t>359 </a:t>
            </a:r>
            <a:r>
              <a:rPr lang="en-GB" sz="1200" dirty="0" smtClean="0"/>
              <a:t>tenants impacted by the SSSC. Last month, they were paid </a:t>
            </a:r>
            <a:r>
              <a:rPr lang="en-GB" sz="1200" b="1" dirty="0" smtClean="0"/>
              <a:t>£32,825 </a:t>
            </a:r>
            <a:r>
              <a:rPr lang="en-GB" sz="1200" dirty="0" smtClean="0"/>
              <a:t>and have received </a:t>
            </a:r>
            <a:r>
              <a:rPr lang="en-GB" sz="1200" b="1" dirty="0" smtClean="0"/>
              <a:t>£199,904</a:t>
            </a:r>
            <a:r>
              <a:rPr lang="en-GB" sz="1200" dirty="0" smtClean="0"/>
              <a:t> in the year to date.</a:t>
            </a:r>
          </a:p>
          <a:p>
            <a:endParaRPr lang="en-GB" sz="1200" dirty="0" smtClean="0"/>
          </a:p>
          <a:p>
            <a:r>
              <a:rPr lang="en-GB" sz="1200" dirty="0" smtClean="0"/>
              <a:t>The </a:t>
            </a:r>
            <a:r>
              <a:rPr lang="en-GB" sz="1200" dirty="0"/>
              <a:t>difference </a:t>
            </a:r>
            <a:r>
              <a:rPr lang="en-GB" sz="1200" dirty="0" smtClean="0"/>
              <a:t>between HB </a:t>
            </a:r>
            <a:r>
              <a:rPr lang="en-GB" sz="1200" dirty="0"/>
              <a:t>and rent is significant </a:t>
            </a:r>
            <a:r>
              <a:rPr lang="en-GB" sz="1200" dirty="0" smtClean="0"/>
              <a:t>for private </a:t>
            </a:r>
            <a:r>
              <a:rPr lang="en-GB" sz="1200" dirty="0"/>
              <a:t>tenants. This is due to the </a:t>
            </a:r>
            <a:r>
              <a:rPr lang="en-GB" sz="1200" dirty="0" smtClean="0"/>
              <a:t>Local Housing Allowance (LHA) </a:t>
            </a:r>
            <a:r>
              <a:rPr lang="en-GB" sz="1200" dirty="0"/>
              <a:t>caps. </a:t>
            </a:r>
            <a:r>
              <a:rPr lang="en-GB" sz="1200" dirty="0" smtClean="0"/>
              <a:t>Although </a:t>
            </a:r>
            <a:r>
              <a:rPr lang="en-GB" sz="1200" dirty="0"/>
              <a:t>new claims </a:t>
            </a:r>
            <a:r>
              <a:rPr lang="en-GB" sz="1200" dirty="0" smtClean="0"/>
              <a:t>have fallen </a:t>
            </a:r>
            <a:r>
              <a:rPr lang="en-GB" sz="1200" dirty="0"/>
              <a:t>in Camden, claimants who are already in private properties are finding it hard to cope financially. Claimants circumstances are such that for them to sustain the tenancy </a:t>
            </a:r>
            <a:r>
              <a:rPr lang="en-GB" sz="1200" dirty="0" smtClean="0"/>
              <a:t>the Council has </a:t>
            </a:r>
            <a:r>
              <a:rPr lang="en-GB" sz="1200" dirty="0"/>
              <a:t>to pay DHP to cover the difference. </a:t>
            </a:r>
            <a:endParaRPr lang="en-GB" sz="1200" dirty="0" smtClean="0"/>
          </a:p>
          <a:p>
            <a:endParaRPr lang="en-GB" sz="1000" dirty="0"/>
          </a:p>
        </p:txBody>
      </p:sp>
      <p:sp>
        <p:nvSpPr>
          <p:cNvPr id="9" name="TextBox 8"/>
          <p:cNvSpPr txBox="1"/>
          <p:nvPr/>
        </p:nvSpPr>
        <p:spPr>
          <a:xfrm>
            <a:off x="156162" y="4941168"/>
            <a:ext cx="1187624" cy="430887"/>
          </a:xfrm>
          <a:prstGeom prst="rect">
            <a:avLst/>
          </a:prstGeom>
          <a:noFill/>
        </p:spPr>
        <p:txBody>
          <a:bodyPr wrap="square" rtlCol="0">
            <a:spAutoFit/>
          </a:bodyPr>
          <a:lstStyle/>
          <a:p>
            <a:r>
              <a:rPr lang="en-GB" sz="1050" dirty="0" smtClean="0">
                <a:latin typeface="+mn-lt"/>
              </a:rPr>
              <a:t>Total Received </a:t>
            </a:r>
            <a:r>
              <a:rPr lang="en-GB" sz="800" dirty="0" smtClean="0">
                <a:latin typeface="+mn-lt"/>
              </a:rPr>
              <a:t>YTD</a:t>
            </a:r>
            <a:r>
              <a:rPr lang="en-GB" sz="1050" dirty="0" smtClean="0">
                <a:latin typeface="+mn-lt"/>
              </a:rPr>
              <a:t> = </a:t>
            </a:r>
            <a:r>
              <a:rPr lang="en-GB" sz="1050" b="1" dirty="0" smtClean="0">
                <a:latin typeface="+mn-lt"/>
              </a:rPr>
              <a:t>684</a:t>
            </a:r>
            <a:endParaRPr lang="en-GB" sz="1050" b="1" dirty="0">
              <a:latin typeface="+mn-lt"/>
            </a:endParaRPr>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196752"/>
            <a:ext cx="3890768" cy="3190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itle 1"/>
          <p:cNvSpPr txBox="1">
            <a:spLocks/>
          </p:cNvSpPr>
          <p:nvPr/>
        </p:nvSpPr>
        <p:spPr bwMode="auto">
          <a:xfrm>
            <a:off x="156163" y="509694"/>
            <a:ext cx="8808326" cy="648072"/>
          </a:xfrm>
          <a:prstGeom prst="rect">
            <a:avLst/>
          </a:prstGeom>
          <a:ln/>
          <a:extLst/>
        </p:spPr>
        <p:style>
          <a:lnRef idx="2">
            <a:schemeClr val="accent1"/>
          </a:lnRef>
          <a:fillRef idx="1">
            <a:schemeClr val="lt1"/>
          </a:fillRef>
          <a:effectRef idx="0">
            <a:schemeClr val="accent1"/>
          </a:effectRef>
          <a:fontRef idx="minor">
            <a:schemeClr val="dk1"/>
          </a:fontRef>
        </p:style>
        <p:txBody>
          <a:bodyPr anchor="ctr"/>
          <a:lstStyle>
            <a:lvl1pPr algn="l" rtl="0" eaLnBrk="0" fontAlgn="base" hangingPunct="0">
              <a:spcBef>
                <a:spcPct val="0"/>
              </a:spcBef>
              <a:spcAft>
                <a:spcPct val="0"/>
              </a:spcAft>
              <a:defRPr sz="3600">
                <a:solidFill>
                  <a:srgbClr val="008957"/>
                </a:solidFill>
                <a:latin typeface="+mj-lt"/>
                <a:ea typeface="+mj-ea"/>
                <a:cs typeface="+mj-cs"/>
              </a:defRPr>
            </a:lvl1pPr>
            <a:lvl2pPr algn="l" rtl="0" eaLnBrk="0" fontAlgn="base" hangingPunct="0">
              <a:spcBef>
                <a:spcPct val="0"/>
              </a:spcBef>
              <a:spcAft>
                <a:spcPct val="0"/>
              </a:spcAft>
              <a:defRPr sz="3600">
                <a:solidFill>
                  <a:srgbClr val="008957"/>
                </a:solidFill>
                <a:latin typeface="Helvetica 55 Roman" pitchFamily="34" charset="0"/>
              </a:defRPr>
            </a:lvl2pPr>
            <a:lvl3pPr algn="l" rtl="0" eaLnBrk="0" fontAlgn="base" hangingPunct="0">
              <a:spcBef>
                <a:spcPct val="0"/>
              </a:spcBef>
              <a:spcAft>
                <a:spcPct val="0"/>
              </a:spcAft>
              <a:defRPr sz="3600">
                <a:solidFill>
                  <a:srgbClr val="008957"/>
                </a:solidFill>
                <a:latin typeface="Helvetica 55 Roman" pitchFamily="34" charset="0"/>
              </a:defRPr>
            </a:lvl3pPr>
            <a:lvl4pPr algn="l" rtl="0" eaLnBrk="0" fontAlgn="base" hangingPunct="0">
              <a:spcBef>
                <a:spcPct val="0"/>
              </a:spcBef>
              <a:spcAft>
                <a:spcPct val="0"/>
              </a:spcAft>
              <a:defRPr sz="3600">
                <a:solidFill>
                  <a:srgbClr val="008957"/>
                </a:solidFill>
                <a:latin typeface="Helvetica 55 Roman" pitchFamily="34" charset="0"/>
              </a:defRPr>
            </a:lvl4pPr>
            <a:lvl5pPr algn="l" rtl="0" eaLnBrk="0" fontAlgn="base" hangingPunct="0">
              <a:spcBef>
                <a:spcPct val="0"/>
              </a:spcBef>
              <a:spcAft>
                <a:spcPct val="0"/>
              </a:spcAft>
              <a:defRPr sz="3600">
                <a:solidFill>
                  <a:srgbClr val="008957"/>
                </a:solidFill>
                <a:latin typeface="Helvetica 55 Roman"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a:lstStyle>
          <a:p>
            <a:pPr>
              <a:defRPr/>
            </a:pPr>
            <a:r>
              <a:rPr lang="en-GB" sz="1200" dirty="0">
                <a:solidFill>
                  <a:schemeClr val="tx1"/>
                </a:solidFill>
                <a:latin typeface="Arial" panose="020B0604020202020204" pitchFamily="34" charset="0"/>
                <a:cs typeface="Arial" panose="020B0604020202020204" pitchFamily="34" charset="0"/>
              </a:rPr>
              <a:t>Discretionary Housing </a:t>
            </a:r>
            <a:r>
              <a:rPr lang="en-GB" sz="1200" dirty="0" smtClean="0">
                <a:solidFill>
                  <a:schemeClr val="tx1"/>
                </a:solidFill>
                <a:latin typeface="Arial" panose="020B0604020202020204" pitchFamily="34" charset="0"/>
                <a:cs typeface="Arial" panose="020B0604020202020204" pitchFamily="34" charset="0"/>
              </a:rPr>
              <a:t>Payments are one of the main tools at the Council’s disposal to mitigate the impact of welfare changes and the funding allocated by the Department for Work and Pensions (DWP) to Camden has increased accordingly. Spend has more than doubled since the Total Benefits Cap (TBC) came into effect. </a:t>
            </a:r>
            <a:endParaRPr lang="en-GB" sz="1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118952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4025247392"/>
              </p:ext>
            </p:extLst>
          </p:nvPr>
        </p:nvGraphicFramePr>
        <p:xfrm>
          <a:off x="755576" y="223749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0" y="-240332"/>
            <a:ext cx="8229600" cy="1143000"/>
          </a:xfrm>
        </p:spPr>
        <p:txBody>
          <a:bodyPr/>
          <a:lstStyle/>
          <a:p>
            <a:r>
              <a:rPr lang="en-GB" sz="3200" dirty="0"/>
              <a:t>Council Tax Reduction </a:t>
            </a:r>
            <a:r>
              <a:rPr lang="en-GB" sz="3200" dirty="0" smtClean="0"/>
              <a:t>Scheme (CTRS)</a:t>
            </a:r>
            <a:endParaRPr lang="en-GB" sz="3200" dirty="0"/>
          </a:p>
        </p:txBody>
      </p:sp>
      <p:sp>
        <p:nvSpPr>
          <p:cNvPr id="6" name="TextBox 5"/>
          <p:cNvSpPr txBox="1"/>
          <p:nvPr/>
        </p:nvSpPr>
        <p:spPr>
          <a:xfrm>
            <a:off x="130731" y="5229200"/>
            <a:ext cx="8856984" cy="116955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dirty="0" smtClean="0"/>
              <a:t>The number of households in receipt of CTRS has fallen overall since April 2014 by </a:t>
            </a:r>
            <a:r>
              <a:rPr lang="en-GB" sz="1400" b="1" dirty="0" smtClean="0"/>
              <a:t>1,207</a:t>
            </a:r>
            <a:r>
              <a:rPr lang="en-GB" sz="1400" dirty="0" smtClean="0"/>
              <a:t>(-3%) and across all claim types. The largest change by claim type is for</a:t>
            </a:r>
            <a:r>
              <a:rPr lang="en-GB" sz="1400" b="1" dirty="0" smtClean="0"/>
              <a:t> non-working households</a:t>
            </a:r>
            <a:r>
              <a:rPr lang="en-GB" sz="1400" dirty="0" smtClean="0"/>
              <a:t> with a fall of </a:t>
            </a:r>
            <a:r>
              <a:rPr lang="en-GB" sz="1400" b="1" dirty="0" smtClean="0"/>
              <a:t>721</a:t>
            </a:r>
            <a:r>
              <a:rPr lang="en-GB" sz="1400" dirty="0" smtClean="0"/>
              <a:t> (-6.4%). By proportion this matched the fall by </a:t>
            </a:r>
            <a:r>
              <a:rPr lang="en-GB" sz="1400" b="1" dirty="0" smtClean="0"/>
              <a:t>Other Pensioners not on Pension Credit </a:t>
            </a:r>
            <a:r>
              <a:rPr lang="en-GB" sz="1400" dirty="0" smtClean="0"/>
              <a:t>which has reduced by </a:t>
            </a:r>
            <a:r>
              <a:rPr lang="en-GB" sz="1400" b="1" dirty="0" smtClean="0"/>
              <a:t>146 </a:t>
            </a:r>
            <a:r>
              <a:rPr lang="en-GB" sz="1400" dirty="0" smtClean="0"/>
              <a:t>households (-6.4%). Working households fell by </a:t>
            </a:r>
            <a:r>
              <a:rPr lang="en-GB" sz="1400" b="1" dirty="0" smtClean="0"/>
              <a:t>203</a:t>
            </a:r>
            <a:r>
              <a:rPr lang="en-GB" sz="1400" dirty="0" smtClean="0"/>
              <a:t> (-3.9%) and those on Pension Credit fell by </a:t>
            </a:r>
            <a:r>
              <a:rPr lang="en-GB" sz="1400" b="1" dirty="0" smtClean="0"/>
              <a:t>137</a:t>
            </a:r>
            <a:r>
              <a:rPr lang="en-GB" sz="1400" dirty="0" smtClean="0"/>
              <a:t> (-2.2%). Note that people </a:t>
            </a:r>
            <a:r>
              <a:rPr lang="en-GB" sz="1400" dirty="0"/>
              <a:t>in work are no longer affected by TBC and can claim tax credits.</a:t>
            </a:r>
            <a:endParaRPr lang="en-GB" sz="1400" dirty="0" smtClean="0"/>
          </a:p>
        </p:txBody>
      </p:sp>
      <p:sp>
        <p:nvSpPr>
          <p:cNvPr id="8" name="Rounded Rectangle 7"/>
          <p:cNvSpPr/>
          <p:nvPr/>
        </p:nvSpPr>
        <p:spPr>
          <a:xfrm>
            <a:off x="202739" y="980728"/>
            <a:ext cx="8784976" cy="1008112"/>
          </a:xfrm>
          <a:prstGeom prst="roundRect">
            <a:avLst/>
          </a:prstGeom>
          <a:solidFill>
            <a:schemeClr val="accent3">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GB" sz="1400" dirty="0" smtClean="0">
                <a:solidFill>
                  <a:schemeClr val="tx1"/>
                </a:solidFill>
              </a:rPr>
              <a:t>Council Tax Reduction Scheme (CTRS) covers </a:t>
            </a:r>
            <a:r>
              <a:rPr lang="en-GB" sz="1400" b="1" dirty="0" smtClean="0">
                <a:solidFill>
                  <a:schemeClr val="tx1"/>
                </a:solidFill>
              </a:rPr>
              <a:t>91.5%</a:t>
            </a:r>
            <a:r>
              <a:rPr lang="en-GB" sz="1400" dirty="0" smtClean="0">
                <a:solidFill>
                  <a:schemeClr val="tx1"/>
                </a:solidFill>
              </a:rPr>
              <a:t> of Council Tax liability.</a:t>
            </a:r>
          </a:p>
          <a:p>
            <a:pPr marL="285750" indent="-285750">
              <a:buFont typeface="Arial" pitchFamily="34" charset="0"/>
              <a:buChar char="•"/>
            </a:pPr>
            <a:r>
              <a:rPr lang="en-GB" sz="1400" dirty="0" smtClean="0">
                <a:solidFill>
                  <a:schemeClr val="tx1"/>
                </a:solidFill>
              </a:rPr>
              <a:t>All </a:t>
            </a:r>
            <a:r>
              <a:rPr lang="en-GB" sz="1400" dirty="0">
                <a:solidFill>
                  <a:schemeClr val="tx1"/>
                </a:solidFill>
              </a:rPr>
              <a:t>households affected by one or more of the housing benefit changes will also be affected as nearly all households that receive </a:t>
            </a:r>
            <a:r>
              <a:rPr lang="en-GB" sz="1400" dirty="0" smtClean="0">
                <a:solidFill>
                  <a:schemeClr val="tx1"/>
                </a:solidFill>
              </a:rPr>
              <a:t>Housing Benefit </a:t>
            </a:r>
            <a:r>
              <a:rPr lang="en-GB" sz="1400" dirty="0">
                <a:solidFill>
                  <a:schemeClr val="tx1"/>
                </a:solidFill>
              </a:rPr>
              <a:t>also receive </a:t>
            </a:r>
            <a:r>
              <a:rPr lang="en-GB" sz="1400" dirty="0" smtClean="0">
                <a:solidFill>
                  <a:schemeClr val="tx1"/>
                </a:solidFill>
              </a:rPr>
              <a:t>CTRS.</a:t>
            </a:r>
          </a:p>
        </p:txBody>
      </p:sp>
      <p:sp>
        <p:nvSpPr>
          <p:cNvPr id="9" name="Title 1"/>
          <p:cNvSpPr txBox="1">
            <a:spLocks/>
          </p:cNvSpPr>
          <p:nvPr/>
        </p:nvSpPr>
        <p:spPr bwMode="auto">
          <a:xfrm>
            <a:off x="293797" y="2781002"/>
            <a:ext cx="1224136" cy="1656184"/>
          </a:xfrm>
          <a:prstGeom prst="rect">
            <a:avLst/>
          </a:prstGeom>
          <a:ln/>
          <a:extLst/>
        </p:spPr>
        <p:style>
          <a:lnRef idx="2">
            <a:schemeClr val="accent1"/>
          </a:lnRef>
          <a:fillRef idx="1">
            <a:schemeClr val="lt1"/>
          </a:fillRef>
          <a:effectRef idx="0">
            <a:schemeClr val="accent1"/>
          </a:effectRef>
          <a:fontRef idx="minor">
            <a:schemeClr val="dk1"/>
          </a:fontRef>
        </p:style>
        <p:txBody>
          <a:bodyPr anchor="ctr"/>
          <a:lstStyle>
            <a:lvl1pPr algn="l" rtl="0" eaLnBrk="0" fontAlgn="base" hangingPunct="0">
              <a:spcBef>
                <a:spcPct val="0"/>
              </a:spcBef>
              <a:spcAft>
                <a:spcPct val="0"/>
              </a:spcAft>
              <a:defRPr sz="3600">
                <a:solidFill>
                  <a:srgbClr val="008957"/>
                </a:solidFill>
                <a:latin typeface="+mj-lt"/>
                <a:ea typeface="+mj-ea"/>
                <a:cs typeface="+mj-cs"/>
              </a:defRPr>
            </a:lvl1pPr>
            <a:lvl2pPr algn="l" rtl="0" eaLnBrk="0" fontAlgn="base" hangingPunct="0">
              <a:spcBef>
                <a:spcPct val="0"/>
              </a:spcBef>
              <a:spcAft>
                <a:spcPct val="0"/>
              </a:spcAft>
              <a:defRPr sz="3600">
                <a:solidFill>
                  <a:srgbClr val="008957"/>
                </a:solidFill>
                <a:latin typeface="Helvetica 55 Roman" pitchFamily="34" charset="0"/>
              </a:defRPr>
            </a:lvl2pPr>
            <a:lvl3pPr algn="l" rtl="0" eaLnBrk="0" fontAlgn="base" hangingPunct="0">
              <a:spcBef>
                <a:spcPct val="0"/>
              </a:spcBef>
              <a:spcAft>
                <a:spcPct val="0"/>
              </a:spcAft>
              <a:defRPr sz="3600">
                <a:solidFill>
                  <a:srgbClr val="008957"/>
                </a:solidFill>
                <a:latin typeface="Helvetica 55 Roman" pitchFamily="34" charset="0"/>
              </a:defRPr>
            </a:lvl3pPr>
            <a:lvl4pPr algn="l" rtl="0" eaLnBrk="0" fontAlgn="base" hangingPunct="0">
              <a:spcBef>
                <a:spcPct val="0"/>
              </a:spcBef>
              <a:spcAft>
                <a:spcPct val="0"/>
              </a:spcAft>
              <a:defRPr sz="3600">
                <a:solidFill>
                  <a:srgbClr val="008957"/>
                </a:solidFill>
                <a:latin typeface="Helvetica 55 Roman" pitchFamily="34" charset="0"/>
              </a:defRPr>
            </a:lvl4pPr>
            <a:lvl5pPr algn="l" rtl="0" eaLnBrk="0" fontAlgn="base" hangingPunct="0">
              <a:spcBef>
                <a:spcPct val="0"/>
              </a:spcBef>
              <a:spcAft>
                <a:spcPct val="0"/>
              </a:spcAft>
              <a:defRPr sz="3600">
                <a:solidFill>
                  <a:srgbClr val="008957"/>
                </a:solidFill>
                <a:latin typeface="Helvetica 55 Roman"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a:lstStyle>
          <a:p>
            <a:pPr>
              <a:defRPr/>
            </a:pPr>
            <a:r>
              <a:rPr lang="en-GB" sz="1400" dirty="0" smtClean="0">
                <a:solidFill>
                  <a:schemeClr val="tx1"/>
                </a:solidFill>
                <a:latin typeface="Arial" panose="020B0604020202020204" pitchFamily="34" charset="0"/>
                <a:cs typeface="Arial" panose="020B0604020202020204" pitchFamily="34" charset="0"/>
              </a:rPr>
              <a:t>In October 2015, </a:t>
            </a:r>
            <a:r>
              <a:rPr lang="en-GB" sz="1400" b="1" dirty="0" smtClean="0">
                <a:solidFill>
                  <a:schemeClr val="tx1"/>
                </a:solidFill>
                <a:latin typeface="Arial" panose="020B0604020202020204" pitchFamily="34" charset="0"/>
                <a:cs typeface="Arial" panose="020B0604020202020204" pitchFamily="34" charset="0"/>
              </a:rPr>
              <a:t>23,782 </a:t>
            </a:r>
            <a:r>
              <a:rPr lang="en-GB" sz="1400" dirty="0" smtClean="0">
                <a:solidFill>
                  <a:schemeClr val="tx1"/>
                </a:solidFill>
                <a:latin typeface="Arial" panose="020B0604020202020204" pitchFamily="34" charset="0"/>
                <a:cs typeface="Arial" panose="020B0604020202020204" pitchFamily="34" charset="0"/>
              </a:rPr>
              <a:t>households in Camden received CTRS.</a:t>
            </a:r>
            <a:endParaRPr lang="en-GB" sz="1400" dirty="0">
              <a:solidFill>
                <a:srgbClr val="FF0000"/>
              </a:solidFill>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156319515"/>
              </p:ext>
            </p:extLst>
          </p:nvPr>
        </p:nvGraphicFramePr>
        <p:xfrm>
          <a:off x="4427982" y="2204864"/>
          <a:ext cx="4559732" cy="2808310"/>
        </p:xfrm>
        <a:graphic>
          <a:graphicData uri="http://schemas.openxmlformats.org/drawingml/2006/table">
            <a:tbl>
              <a:tblPr/>
              <a:tblGrid>
                <a:gridCol w="1283480"/>
                <a:gridCol w="861283"/>
                <a:gridCol w="861283"/>
                <a:gridCol w="776843"/>
                <a:gridCol w="776843"/>
              </a:tblGrid>
              <a:tr h="364040">
                <a:tc gridSpan="5">
                  <a:txBody>
                    <a:bodyPr/>
                    <a:lstStyle/>
                    <a:p>
                      <a:pPr algn="l" rtl="0" fontAlgn="ctr"/>
                      <a:r>
                        <a:rPr lang="en-GB" sz="1100" b="1" i="0" u="none" strike="noStrike" dirty="0">
                          <a:solidFill>
                            <a:srgbClr val="FFFFFF"/>
                          </a:solidFill>
                          <a:effectLst/>
                          <a:latin typeface="+mj-lt"/>
                        </a:rPr>
                        <a:t>CTRS: Number of Claimants in Camden</a:t>
                      </a:r>
                    </a:p>
                  </a:txBody>
                  <a:tcPr marL="0" marR="0" marT="0" marB="0" anchor="ctr">
                    <a:lnL w="1270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00835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381376">
                <a:tc>
                  <a:txBody>
                    <a:bodyPr/>
                    <a:lstStyle/>
                    <a:p>
                      <a:pPr algn="l" rtl="0" fontAlgn="ctr"/>
                      <a:r>
                        <a:rPr lang="en-GB" sz="1100" b="1" i="0" u="none" strike="noStrike" dirty="0">
                          <a:solidFill>
                            <a:srgbClr val="FFFFFF"/>
                          </a:solidFill>
                          <a:effectLst/>
                          <a:latin typeface="+mn-lt"/>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ctr"/>
                      <a:r>
                        <a:rPr lang="en-GB" sz="1100" b="1" i="0" u="none" strike="noStrike">
                          <a:solidFill>
                            <a:srgbClr val="000000"/>
                          </a:solidFill>
                          <a:effectLst/>
                          <a:latin typeface="+mn-lt"/>
                        </a:rPr>
                        <a:t>01-Apr-14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FD1"/>
                    </a:solidFill>
                  </a:tcPr>
                </a:tc>
                <a:tc>
                  <a:txBody>
                    <a:bodyPr/>
                    <a:lstStyle/>
                    <a:p>
                      <a:pPr algn="r" rtl="0" fontAlgn="ctr"/>
                      <a:r>
                        <a:rPr lang="en-GB" sz="1100" b="1" i="0" u="none" strike="noStrike">
                          <a:solidFill>
                            <a:srgbClr val="000000"/>
                          </a:solidFill>
                          <a:effectLst/>
                          <a:latin typeface="+mn-lt"/>
                        </a:rPr>
                        <a:t>01-Oct-15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FD1"/>
                    </a:solidFill>
                  </a:tcPr>
                </a:tc>
                <a:tc>
                  <a:txBody>
                    <a:bodyPr/>
                    <a:lstStyle/>
                    <a:p>
                      <a:pPr algn="r" rtl="0" fontAlgn="ctr"/>
                      <a:r>
                        <a:rPr lang="en-GB" sz="1100" b="1" i="0" u="none" strike="noStrike">
                          <a:solidFill>
                            <a:srgbClr val="000000"/>
                          </a:solidFill>
                          <a:effectLst/>
                          <a:latin typeface="+mn-lt"/>
                        </a:rPr>
                        <a:t>Change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FD1"/>
                    </a:solidFill>
                  </a:tcPr>
                </a:tc>
                <a:tc>
                  <a:txBody>
                    <a:bodyPr/>
                    <a:lstStyle/>
                    <a:p>
                      <a:pPr algn="r" rtl="0" fontAlgn="ctr"/>
                      <a:r>
                        <a:rPr lang="en-GB" sz="1100" b="1" i="0" u="none" strike="noStrike">
                          <a:solidFill>
                            <a:srgbClr val="000000"/>
                          </a:solidFill>
                          <a:effectLst/>
                          <a:latin typeface="+mn-lt"/>
                        </a:rPr>
                        <a: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FD1"/>
                    </a:solidFill>
                  </a:tcPr>
                </a:tc>
              </a:tr>
              <a:tr h="364040">
                <a:tc>
                  <a:txBody>
                    <a:bodyPr/>
                    <a:lstStyle/>
                    <a:p>
                      <a:pPr algn="l" rtl="0" fontAlgn="t"/>
                      <a:r>
                        <a:rPr lang="en-GB" sz="1100" b="1" i="0" u="none" strike="noStrike" dirty="0">
                          <a:solidFill>
                            <a:srgbClr val="FFFFFF"/>
                          </a:solidFill>
                          <a:effectLst/>
                          <a:latin typeface="+mn-lt"/>
                        </a:rPr>
                        <a:t>Non-Working</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dirty="0">
                          <a:solidFill>
                            <a:srgbClr val="000000"/>
                          </a:solidFill>
                          <a:effectLst/>
                          <a:latin typeface="+mn-lt"/>
                        </a:rPr>
                        <a:t>11,338</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r" rtl="0" fontAlgn="t"/>
                      <a:r>
                        <a:rPr lang="en-GB" sz="1100" b="0" i="0" u="none" strike="noStrike" dirty="0">
                          <a:solidFill>
                            <a:srgbClr val="000000"/>
                          </a:solidFill>
                          <a:effectLst/>
                          <a:latin typeface="+mn-lt"/>
                        </a:rPr>
                        <a:t>10,617</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r" rtl="0" fontAlgn="t"/>
                      <a:r>
                        <a:rPr lang="en-GB" sz="1100" b="0" i="0" u="none" strike="noStrike">
                          <a:solidFill>
                            <a:srgbClr val="000000"/>
                          </a:solidFill>
                          <a:effectLst/>
                          <a:latin typeface="+mn-lt"/>
                        </a:rPr>
                        <a:t>-721</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r" fontAlgn="t"/>
                      <a:r>
                        <a:rPr lang="en-GB" sz="1100" b="0" i="0" u="none" strike="noStrike">
                          <a:effectLst/>
                          <a:latin typeface="+mn-lt"/>
                        </a:rPr>
                        <a:t>-6.4%</a:t>
                      </a:r>
                    </a:p>
                  </a:txBody>
                  <a:tcPr marL="0" marR="0"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a:noFill/>
                    </a:lnB>
                    <a:solidFill>
                      <a:srgbClr val="EBF1DE"/>
                    </a:solidFill>
                  </a:tcPr>
                </a:tc>
              </a:tr>
              <a:tr h="364040">
                <a:tc>
                  <a:txBody>
                    <a:bodyPr/>
                    <a:lstStyle/>
                    <a:p>
                      <a:pPr algn="l" rtl="0" fontAlgn="t"/>
                      <a:r>
                        <a:rPr lang="en-GB" sz="1100" b="1" i="0" u="none" strike="noStrike">
                          <a:solidFill>
                            <a:srgbClr val="FFFFFF"/>
                          </a:solidFill>
                          <a:effectLst/>
                          <a:latin typeface="+mn-lt"/>
                        </a:rPr>
                        <a:t>Working</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mn-lt"/>
                        </a:rPr>
                        <a:t>5,180</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FD1"/>
                    </a:solidFill>
                  </a:tcPr>
                </a:tc>
                <a:tc>
                  <a:txBody>
                    <a:bodyPr/>
                    <a:lstStyle/>
                    <a:p>
                      <a:pPr algn="r" rtl="0" fontAlgn="t"/>
                      <a:r>
                        <a:rPr lang="en-GB" sz="1100" b="0" i="0" u="none" strike="noStrike" dirty="0">
                          <a:solidFill>
                            <a:srgbClr val="000000"/>
                          </a:solidFill>
                          <a:effectLst/>
                          <a:latin typeface="+mn-lt"/>
                        </a:rPr>
                        <a:t>4,977</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FD1"/>
                    </a:solidFill>
                  </a:tcPr>
                </a:tc>
                <a:tc>
                  <a:txBody>
                    <a:bodyPr/>
                    <a:lstStyle/>
                    <a:p>
                      <a:pPr algn="r" rtl="0" fontAlgn="t"/>
                      <a:r>
                        <a:rPr lang="en-GB" sz="1100" b="0" i="0" u="none" strike="noStrike">
                          <a:solidFill>
                            <a:srgbClr val="000000"/>
                          </a:solidFill>
                          <a:effectLst/>
                          <a:latin typeface="+mn-lt"/>
                        </a:rPr>
                        <a:t>-203</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FD1"/>
                    </a:solidFill>
                  </a:tcPr>
                </a:tc>
                <a:tc>
                  <a:txBody>
                    <a:bodyPr/>
                    <a:lstStyle/>
                    <a:p>
                      <a:pPr algn="r" fontAlgn="t"/>
                      <a:r>
                        <a:rPr lang="en-GB" sz="1100" b="0" i="0" u="none" strike="noStrike">
                          <a:effectLst/>
                          <a:latin typeface="+mn-lt"/>
                        </a:rPr>
                        <a:t>-3.9%</a:t>
                      </a:r>
                    </a:p>
                  </a:txBody>
                  <a:tcPr marL="0" marR="0" marT="0" marB="0">
                    <a:lnL w="12700" cap="flat" cmpd="sng" algn="ctr">
                      <a:solidFill>
                        <a:srgbClr val="FFFFFF"/>
                      </a:solidFill>
                      <a:prstDash val="solid"/>
                      <a:round/>
                      <a:headEnd type="none" w="med" len="med"/>
                      <a:tailEnd type="none" w="med" len="med"/>
                    </a:lnL>
                    <a:lnR>
                      <a:noFill/>
                    </a:lnR>
                    <a:lnT>
                      <a:noFill/>
                    </a:lnT>
                    <a:lnB>
                      <a:noFill/>
                    </a:lnB>
                    <a:solidFill>
                      <a:srgbClr val="D5CFD1"/>
                    </a:solidFill>
                  </a:tcPr>
                </a:tc>
              </a:tr>
              <a:tr h="364040">
                <a:tc>
                  <a:txBody>
                    <a:bodyPr/>
                    <a:lstStyle/>
                    <a:p>
                      <a:pPr algn="l" rtl="0" fontAlgn="t"/>
                      <a:r>
                        <a:rPr lang="en-GB" sz="1100" b="1" i="0" u="none" strike="noStrike">
                          <a:solidFill>
                            <a:srgbClr val="FFFFFF"/>
                          </a:solidFill>
                          <a:effectLst/>
                          <a:latin typeface="+mn-lt"/>
                        </a:rPr>
                        <a:t>Pension Credit</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mn-lt"/>
                        </a:rPr>
                        <a:t>6,182</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r" rtl="0" fontAlgn="t"/>
                      <a:r>
                        <a:rPr lang="en-GB" sz="1100" b="0" i="0" u="none" strike="noStrike" dirty="0">
                          <a:solidFill>
                            <a:srgbClr val="000000"/>
                          </a:solidFill>
                          <a:effectLst/>
                          <a:latin typeface="+mn-lt"/>
                        </a:rPr>
                        <a:t>6,045</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r" rtl="0" fontAlgn="t"/>
                      <a:r>
                        <a:rPr lang="en-GB" sz="1100" b="0" i="0" u="none" strike="noStrike" dirty="0">
                          <a:solidFill>
                            <a:srgbClr val="000000"/>
                          </a:solidFill>
                          <a:effectLst/>
                          <a:latin typeface="+mn-lt"/>
                        </a:rPr>
                        <a:t>-137</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r" fontAlgn="t"/>
                      <a:r>
                        <a:rPr lang="en-GB" sz="1100" b="0" i="0" u="none" strike="noStrike">
                          <a:effectLst/>
                          <a:latin typeface="+mn-lt"/>
                        </a:rPr>
                        <a:t>-2.2%</a:t>
                      </a:r>
                    </a:p>
                  </a:txBody>
                  <a:tcPr marL="0" marR="0" marT="0" marB="0">
                    <a:lnL w="12700" cap="flat" cmpd="sng" algn="ctr">
                      <a:solidFill>
                        <a:srgbClr val="FFFFFF"/>
                      </a:solidFill>
                      <a:prstDash val="solid"/>
                      <a:round/>
                      <a:headEnd type="none" w="med" len="med"/>
                      <a:tailEnd type="none" w="med" len="med"/>
                    </a:lnL>
                    <a:lnR>
                      <a:noFill/>
                    </a:lnR>
                    <a:lnT>
                      <a:noFill/>
                    </a:lnT>
                    <a:lnB>
                      <a:noFill/>
                    </a:lnB>
                    <a:solidFill>
                      <a:srgbClr val="EBF1DE"/>
                    </a:solidFill>
                  </a:tcPr>
                </a:tc>
              </a:tr>
              <a:tr h="606734">
                <a:tc>
                  <a:txBody>
                    <a:bodyPr/>
                    <a:lstStyle/>
                    <a:p>
                      <a:pPr algn="l" rtl="0" fontAlgn="t"/>
                      <a:r>
                        <a:rPr lang="en-GB" sz="1100" b="1" i="0" u="none" strike="noStrike">
                          <a:solidFill>
                            <a:srgbClr val="FFFFFF"/>
                          </a:solidFill>
                          <a:effectLst/>
                          <a:latin typeface="+mn-lt"/>
                        </a:rPr>
                        <a:t>Other Pensioners </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mn-lt"/>
                        </a:rPr>
                        <a:t>2,289</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FD1"/>
                    </a:solidFill>
                  </a:tcPr>
                </a:tc>
                <a:tc>
                  <a:txBody>
                    <a:bodyPr/>
                    <a:lstStyle/>
                    <a:p>
                      <a:pPr algn="r" rtl="0" fontAlgn="t"/>
                      <a:r>
                        <a:rPr lang="en-GB" sz="1100" b="0" i="0" u="none" strike="noStrike">
                          <a:solidFill>
                            <a:srgbClr val="000000"/>
                          </a:solidFill>
                          <a:effectLst/>
                          <a:latin typeface="+mn-lt"/>
                        </a:rPr>
                        <a:t>2,143</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FD1"/>
                    </a:solidFill>
                  </a:tcPr>
                </a:tc>
                <a:tc>
                  <a:txBody>
                    <a:bodyPr/>
                    <a:lstStyle/>
                    <a:p>
                      <a:pPr algn="r" rtl="0" fontAlgn="t"/>
                      <a:r>
                        <a:rPr lang="en-GB" sz="1100" b="0" i="0" u="none" strike="noStrike" dirty="0">
                          <a:solidFill>
                            <a:srgbClr val="000000"/>
                          </a:solidFill>
                          <a:effectLst/>
                          <a:latin typeface="+mn-lt"/>
                        </a:rPr>
                        <a:t>-146</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5CFD1"/>
                    </a:solidFill>
                  </a:tcPr>
                </a:tc>
                <a:tc>
                  <a:txBody>
                    <a:bodyPr/>
                    <a:lstStyle/>
                    <a:p>
                      <a:pPr algn="r" fontAlgn="t"/>
                      <a:r>
                        <a:rPr lang="en-GB" sz="1100" b="0" i="0" u="none" strike="noStrike">
                          <a:effectLst/>
                          <a:latin typeface="+mn-lt"/>
                        </a:rPr>
                        <a:t>-6.4%</a:t>
                      </a:r>
                    </a:p>
                  </a:txBody>
                  <a:tcPr marL="0" marR="0" marT="0" marB="0">
                    <a:lnL w="12700" cap="flat" cmpd="sng" algn="ctr">
                      <a:solidFill>
                        <a:srgbClr val="FFFFFF"/>
                      </a:solidFill>
                      <a:prstDash val="solid"/>
                      <a:round/>
                      <a:headEnd type="none" w="med" len="med"/>
                      <a:tailEnd type="none" w="med" len="med"/>
                    </a:lnL>
                    <a:lnR>
                      <a:noFill/>
                    </a:lnR>
                    <a:lnT>
                      <a:noFill/>
                    </a:lnT>
                    <a:lnB>
                      <a:noFill/>
                    </a:lnB>
                    <a:solidFill>
                      <a:srgbClr val="D5CFD1"/>
                    </a:solidFill>
                  </a:tcPr>
                </a:tc>
              </a:tr>
              <a:tr h="364040">
                <a:tc>
                  <a:txBody>
                    <a:bodyPr/>
                    <a:lstStyle/>
                    <a:p>
                      <a:pPr algn="l" rtl="0" fontAlgn="t"/>
                      <a:r>
                        <a:rPr lang="en-GB" sz="1100" b="1" i="0" u="none" strike="noStrike">
                          <a:solidFill>
                            <a:srgbClr val="FFFFFF"/>
                          </a:solidFill>
                          <a:effectLst/>
                          <a:latin typeface="+mn-lt"/>
                        </a:rPr>
                        <a:t> Total</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1" i="0" u="none" strike="noStrike">
                          <a:solidFill>
                            <a:srgbClr val="000000"/>
                          </a:solidFill>
                          <a:effectLst/>
                          <a:latin typeface="+mn-lt"/>
                        </a:rPr>
                        <a:t>24,989</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r" rtl="0" fontAlgn="t"/>
                      <a:r>
                        <a:rPr lang="en-GB" sz="1100" b="1" i="0" u="none" strike="noStrike">
                          <a:solidFill>
                            <a:srgbClr val="000000"/>
                          </a:solidFill>
                          <a:effectLst/>
                          <a:latin typeface="+mn-lt"/>
                        </a:rPr>
                        <a:t>23,782</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r" rtl="0" fontAlgn="t"/>
                      <a:r>
                        <a:rPr lang="en-GB" sz="1100" b="1" i="0" u="none" strike="noStrike" dirty="0">
                          <a:solidFill>
                            <a:srgbClr val="000000"/>
                          </a:solidFill>
                          <a:effectLst/>
                          <a:latin typeface="+mn-lt"/>
                        </a:rPr>
                        <a:t>-1,207</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c>
                  <a:txBody>
                    <a:bodyPr/>
                    <a:lstStyle/>
                    <a:p>
                      <a:pPr algn="r" fontAlgn="t"/>
                      <a:r>
                        <a:rPr lang="en-GB" sz="1100" b="0" i="0" u="none" strike="noStrike" dirty="0">
                          <a:effectLst/>
                          <a:latin typeface="+mn-lt"/>
                        </a:rPr>
                        <a:t>-4.8%</a:t>
                      </a:r>
                    </a:p>
                  </a:txBody>
                  <a:tcPr marL="0" marR="0" marT="0" marB="0">
                    <a:lnL w="12700" cap="flat" cmpd="sng" algn="ctr">
                      <a:solidFill>
                        <a:srgbClr val="FFFFFF"/>
                      </a:solidFill>
                      <a:prstDash val="solid"/>
                      <a:round/>
                      <a:headEnd type="none" w="med" len="med"/>
                      <a:tailEnd type="none" w="med" len="med"/>
                    </a:lnL>
                    <a:lnR>
                      <a:noFill/>
                    </a:lnR>
                    <a:lnT>
                      <a:noFill/>
                    </a:lnT>
                    <a:lnB>
                      <a:noFill/>
                    </a:lnB>
                    <a:solidFill>
                      <a:srgbClr val="EBF1DE"/>
                    </a:solidFill>
                  </a:tcPr>
                </a:tc>
              </a:tr>
            </a:tbl>
          </a:graphicData>
        </a:graphic>
      </p:graphicFrame>
    </p:spTree>
    <p:extLst>
      <p:ext uri="{BB962C8B-B14F-4D97-AF65-F5344CB8AC3E}">
        <p14:creationId xmlns:p14="http://schemas.microsoft.com/office/powerpoint/2010/main" val="142766482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5953" name="Title 4"/>
          <p:cNvSpPr>
            <a:spLocks noGrp="1"/>
          </p:cNvSpPr>
          <p:nvPr>
            <p:ph type="title"/>
          </p:nvPr>
        </p:nvSpPr>
        <p:spPr>
          <a:xfrm>
            <a:off x="-25784" y="-171400"/>
            <a:ext cx="9144000" cy="906462"/>
          </a:xfrm>
        </p:spPr>
        <p:txBody>
          <a:bodyPr/>
          <a:lstStyle/>
          <a:p>
            <a:pPr algn="just"/>
            <a:r>
              <a:rPr lang="en-GB" sz="2800" dirty="0" smtClean="0"/>
              <a:t>Impacts of Housing Benefit (HB) reform: Council rent arrears</a:t>
            </a:r>
          </a:p>
        </p:txBody>
      </p:sp>
      <p:sp>
        <p:nvSpPr>
          <p:cNvPr id="5" name="Title 1"/>
          <p:cNvSpPr txBox="1">
            <a:spLocks/>
          </p:cNvSpPr>
          <p:nvPr/>
        </p:nvSpPr>
        <p:spPr bwMode="auto">
          <a:xfrm>
            <a:off x="272282" y="620688"/>
            <a:ext cx="8547868" cy="750887"/>
          </a:xfrm>
          <a:prstGeom prst="rect">
            <a:avLst/>
          </a:prstGeom>
          <a:ln/>
          <a:extLst/>
        </p:spPr>
        <p:style>
          <a:lnRef idx="2">
            <a:schemeClr val="accent1"/>
          </a:lnRef>
          <a:fillRef idx="1">
            <a:schemeClr val="lt1"/>
          </a:fillRef>
          <a:effectRef idx="0">
            <a:schemeClr val="accent1"/>
          </a:effectRef>
          <a:fontRef idx="minor">
            <a:schemeClr val="dk1"/>
          </a:fontRef>
        </p:style>
        <p:txBody>
          <a:bodyPr anchor="ctr"/>
          <a:lstStyle/>
          <a:p>
            <a:pPr eaLnBrk="0" hangingPunct="0"/>
            <a:r>
              <a:rPr lang="en-GB" sz="1400" dirty="0">
                <a:solidFill>
                  <a:schemeClr val="tx1"/>
                </a:solidFill>
                <a:cs typeface="Arial" panose="020B0604020202020204" pitchFamily="34" charset="0"/>
              </a:rPr>
              <a:t>Arrears rates for </a:t>
            </a:r>
            <a:r>
              <a:rPr lang="en-GB" sz="1400" dirty="0" smtClean="0">
                <a:solidFill>
                  <a:schemeClr val="tx1"/>
                </a:solidFill>
                <a:cs typeface="Arial" panose="020B0604020202020204" pitchFamily="34" charset="0"/>
              </a:rPr>
              <a:t>households affected </a:t>
            </a:r>
            <a:r>
              <a:rPr lang="en-GB" sz="1400" dirty="0">
                <a:solidFill>
                  <a:schemeClr val="tx1"/>
                </a:solidFill>
                <a:cs typeface="Arial" panose="020B0604020202020204" pitchFamily="34" charset="0"/>
              </a:rPr>
              <a:t>by the SSSC </a:t>
            </a:r>
            <a:r>
              <a:rPr lang="en-GB" sz="1400" dirty="0" smtClean="0">
                <a:solidFill>
                  <a:schemeClr val="tx1"/>
                </a:solidFill>
                <a:cs typeface="Arial" panose="020B0604020202020204" pitchFamily="34" charset="0"/>
              </a:rPr>
              <a:t>is higher </a:t>
            </a:r>
            <a:r>
              <a:rPr lang="en-GB" sz="1400" dirty="0">
                <a:solidFill>
                  <a:schemeClr val="tx1"/>
                </a:solidFill>
                <a:cs typeface="Arial" panose="020B0604020202020204" pitchFamily="34" charset="0"/>
              </a:rPr>
              <a:t>than average </a:t>
            </a:r>
            <a:r>
              <a:rPr lang="en-GB" sz="1400" dirty="0" smtClean="0">
                <a:solidFill>
                  <a:schemeClr val="tx1"/>
                </a:solidFill>
                <a:cs typeface="Arial" panose="020B0604020202020204" pitchFamily="34" charset="0"/>
              </a:rPr>
              <a:t>suggesting </a:t>
            </a:r>
            <a:r>
              <a:rPr lang="en-GB" sz="1400" dirty="0">
                <a:solidFill>
                  <a:schemeClr val="tx1"/>
                </a:solidFill>
                <a:cs typeface="Arial" panose="020B0604020202020204" pitchFamily="34" charset="0"/>
              </a:rPr>
              <a:t>they </a:t>
            </a:r>
            <a:r>
              <a:rPr lang="en-GB" sz="1400" dirty="0" smtClean="0">
                <a:solidFill>
                  <a:schemeClr val="tx1"/>
                </a:solidFill>
                <a:cs typeface="Arial" panose="020B0604020202020204" pitchFamily="34" charset="0"/>
              </a:rPr>
              <a:t>may be struggling to cope financially with the reductions to their housing benefit. </a:t>
            </a:r>
            <a:endParaRPr lang="en-GB" sz="1400" dirty="0">
              <a:solidFill>
                <a:schemeClr val="tx1"/>
              </a:solidFill>
              <a:cs typeface="Arial" panose="020B0604020202020204" pitchFamily="34" charset="0"/>
            </a:endParaRPr>
          </a:p>
        </p:txBody>
      </p:sp>
      <p:sp>
        <p:nvSpPr>
          <p:cNvPr id="7" name="TextBox 6"/>
          <p:cNvSpPr txBox="1"/>
          <p:nvPr/>
        </p:nvSpPr>
        <p:spPr>
          <a:xfrm>
            <a:off x="272282" y="4149080"/>
            <a:ext cx="8547868" cy="2492990"/>
          </a:xfrm>
          <a:prstGeom prst="rect">
            <a:avLst/>
          </a:prstGeom>
          <a:solidFill>
            <a:schemeClr val="accent5">
              <a:lumMod val="40000"/>
              <a:lumOff val="60000"/>
            </a:schemeClr>
          </a:solidFill>
        </p:spPr>
        <p:txBody>
          <a:bodyPr wrap="square">
            <a:spAutoFit/>
          </a:bodyPr>
          <a:lstStyle/>
          <a:p>
            <a:pPr marL="171450" indent="-171450">
              <a:buFont typeface="Arial" charset="0"/>
              <a:buChar char="•"/>
            </a:pPr>
            <a:r>
              <a:rPr lang="en-GB" sz="1300" dirty="0" smtClean="0">
                <a:latin typeface="+mn-lt"/>
                <a:cs typeface="Arial" panose="020B0604020202020204" pitchFamily="34" charset="0"/>
              </a:rPr>
              <a:t>Data as at 6 September 2015</a:t>
            </a:r>
          </a:p>
          <a:p>
            <a:pPr marL="171450" indent="-171450">
              <a:buFont typeface="Arial" charset="0"/>
              <a:buChar char="•"/>
            </a:pPr>
            <a:r>
              <a:rPr lang="en-GB" sz="1300" dirty="0" smtClean="0">
                <a:latin typeface="+mn-lt"/>
                <a:cs typeface="Arial" panose="020B0604020202020204" pitchFamily="34" charset="0"/>
              </a:rPr>
              <a:t>Note </a:t>
            </a:r>
            <a:r>
              <a:rPr lang="en-GB" sz="1300" dirty="0">
                <a:latin typeface="+mn-lt"/>
                <a:cs typeface="Arial" panose="020B0604020202020204" pitchFamily="34" charset="0"/>
              </a:rPr>
              <a:t>the arrears rates include all tenants who are in arrears no matter how small the amount. </a:t>
            </a:r>
            <a:r>
              <a:rPr lang="en-GB" sz="1300" dirty="0" smtClean="0">
                <a:latin typeface="+mn-lt"/>
                <a:cs typeface="Arial" panose="020B0604020202020204" pitchFamily="34" charset="0"/>
              </a:rPr>
              <a:t>Overall only </a:t>
            </a:r>
            <a:r>
              <a:rPr lang="en-GB" sz="1300" dirty="0">
                <a:latin typeface="+mn-lt"/>
                <a:cs typeface="Arial" panose="020B0604020202020204" pitchFamily="34" charset="0"/>
              </a:rPr>
              <a:t>a small proportion of tenants are in significant </a:t>
            </a:r>
            <a:r>
              <a:rPr lang="en-GB" sz="1300" dirty="0" smtClean="0">
                <a:latin typeface="+mn-lt"/>
                <a:cs typeface="Arial" panose="020B0604020202020204" pitchFamily="34" charset="0"/>
              </a:rPr>
              <a:t>arrears. 5.2% </a:t>
            </a:r>
            <a:r>
              <a:rPr lang="en-GB" sz="1300" dirty="0">
                <a:latin typeface="+mn-lt"/>
                <a:cs typeface="Arial" panose="020B0604020202020204" pitchFamily="34" charset="0"/>
              </a:rPr>
              <a:t>owe more than </a:t>
            </a:r>
            <a:r>
              <a:rPr lang="en-GB" sz="1300" dirty="0" smtClean="0">
                <a:latin typeface="+mn-lt"/>
                <a:cs typeface="Arial" panose="020B0604020202020204" pitchFamily="34" charset="0"/>
              </a:rPr>
              <a:t>£1,000, up from 4.5% in July 2014). </a:t>
            </a:r>
          </a:p>
          <a:p>
            <a:pPr marL="171450" indent="-171450">
              <a:buFont typeface="Arial" charset="0"/>
              <a:buChar char="•"/>
            </a:pPr>
            <a:r>
              <a:rPr lang="en-GB" sz="1300" dirty="0" smtClean="0">
                <a:latin typeface="+mn-lt"/>
                <a:cs typeface="Arial" panose="020B0604020202020204" pitchFamily="34" charset="0"/>
              </a:rPr>
              <a:t>The general increase in arrears may also be due to other factors, principally the council taking over the rent collection for a number of Tenant Management Organisations during 2013 many of whose accounts were in arrears</a:t>
            </a:r>
          </a:p>
          <a:p>
            <a:pPr marL="171450" indent="-171450">
              <a:buFont typeface="Arial" charset="0"/>
              <a:buChar char="•"/>
            </a:pPr>
            <a:r>
              <a:rPr lang="en-GB" sz="1300" dirty="0" smtClean="0">
                <a:latin typeface="+mn-lt"/>
                <a:cs typeface="Arial" panose="020B0604020202020204" pitchFamily="34" charset="0"/>
              </a:rPr>
              <a:t>The </a:t>
            </a:r>
            <a:r>
              <a:rPr lang="en-GB" sz="1300" dirty="0">
                <a:latin typeface="+mn-lt"/>
                <a:cs typeface="Arial" panose="020B0604020202020204" pitchFamily="34" charset="0"/>
              </a:rPr>
              <a:t>rate for </a:t>
            </a:r>
            <a:r>
              <a:rPr lang="en-GB" sz="1300" dirty="0" smtClean="0">
                <a:latin typeface="+mn-lt"/>
                <a:cs typeface="Arial" panose="020B0604020202020204" pitchFamily="34" charset="0"/>
              </a:rPr>
              <a:t>SSSC-affected </a:t>
            </a:r>
            <a:r>
              <a:rPr lang="en-GB" sz="1300" dirty="0">
                <a:latin typeface="+mn-lt"/>
                <a:cs typeface="Arial" panose="020B0604020202020204" pitchFamily="34" charset="0"/>
              </a:rPr>
              <a:t>households </a:t>
            </a:r>
            <a:r>
              <a:rPr lang="en-GB" sz="1300" dirty="0" smtClean="0">
                <a:latin typeface="+mn-lt"/>
                <a:cs typeface="Arial" panose="020B0604020202020204" pitchFamily="34" charset="0"/>
              </a:rPr>
              <a:t>was higher </a:t>
            </a:r>
            <a:r>
              <a:rPr lang="en-GB" sz="1300" dirty="0">
                <a:latin typeface="+mn-lt"/>
                <a:cs typeface="Arial" panose="020B0604020202020204" pitchFamily="34" charset="0"/>
              </a:rPr>
              <a:t>than for all </a:t>
            </a:r>
            <a:r>
              <a:rPr lang="en-GB" sz="1300" dirty="0" smtClean="0">
                <a:latin typeface="+mn-lt"/>
                <a:cs typeface="Arial" panose="020B0604020202020204" pitchFamily="34" charset="0"/>
              </a:rPr>
              <a:t>tenants when it was introduced - 42% compared to 36% for all tenants. It has since increased further to 53% on October 2015. This continues to suggest that these households are struggling to cope with their reduced income. The average amount of arrears is also higher than for other households. </a:t>
            </a:r>
            <a:endParaRPr lang="en-GB" sz="1300" dirty="0">
              <a:latin typeface="+mn-lt"/>
              <a:cs typeface="Arial" panose="020B0604020202020204" pitchFamily="34" charset="0"/>
            </a:endParaRPr>
          </a:p>
          <a:p>
            <a:pPr marL="171450" indent="-171450">
              <a:buFont typeface="Arial" charset="0"/>
              <a:buChar char="•"/>
            </a:pPr>
            <a:r>
              <a:rPr lang="en-GB" sz="1300" dirty="0" smtClean="0">
                <a:latin typeface="+mn-lt"/>
                <a:cs typeface="Arial" panose="020B0604020202020204" pitchFamily="34" charset="0"/>
              </a:rPr>
              <a:t>This </a:t>
            </a:r>
            <a:r>
              <a:rPr lang="en-GB" sz="1300" dirty="0">
                <a:latin typeface="+mn-lt"/>
                <a:cs typeface="Arial" panose="020B0604020202020204" pitchFamily="34" charset="0"/>
              </a:rPr>
              <a:t>makes the support (such as DHPs) offered by the </a:t>
            </a:r>
            <a:r>
              <a:rPr lang="en-GB" sz="1300" dirty="0" smtClean="0">
                <a:latin typeface="+mn-lt"/>
                <a:cs typeface="Arial" panose="020B0604020202020204" pitchFamily="34" charset="0"/>
              </a:rPr>
              <a:t>council, </a:t>
            </a:r>
            <a:r>
              <a:rPr lang="en-GB" sz="1300" dirty="0">
                <a:latin typeface="+mn-lt"/>
                <a:cs typeface="Arial" panose="020B0604020202020204" pitchFamily="34" charset="0"/>
              </a:rPr>
              <a:t>to ensure these households can maintain their </a:t>
            </a:r>
            <a:r>
              <a:rPr lang="en-GB" sz="1300" dirty="0" smtClean="0">
                <a:latin typeface="+mn-lt"/>
                <a:cs typeface="Arial" panose="020B0604020202020204" pitchFamily="34" charset="0"/>
              </a:rPr>
              <a:t>tenancies, </a:t>
            </a:r>
            <a:r>
              <a:rPr lang="en-GB" sz="1300" dirty="0">
                <a:latin typeface="+mn-lt"/>
                <a:cs typeface="Arial" panose="020B0604020202020204" pitchFamily="34" charset="0"/>
              </a:rPr>
              <a:t>all the more important.</a:t>
            </a:r>
            <a:r>
              <a:rPr lang="en-GB" sz="1300" dirty="0">
                <a:solidFill>
                  <a:srgbClr val="FF0000"/>
                </a:solidFill>
                <a:latin typeface="+mn-lt"/>
                <a:cs typeface="Arial" panose="020B0604020202020204" pitchFamily="34" charset="0"/>
              </a:rPr>
              <a:t> </a:t>
            </a:r>
          </a:p>
        </p:txBody>
      </p:sp>
      <p:graphicFrame>
        <p:nvGraphicFramePr>
          <p:cNvPr id="2" name="Table 1"/>
          <p:cNvGraphicFramePr>
            <a:graphicFrameLocks noGrp="1"/>
          </p:cNvGraphicFramePr>
          <p:nvPr>
            <p:extLst>
              <p:ext uri="{D42A27DB-BD31-4B8C-83A1-F6EECF244321}">
                <p14:modId xmlns:p14="http://schemas.microsoft.com/office/powerpoint/2010/main" val="4120836193"/>
              </p:ext>
            </p:extLst>
          </p:nvPr>
        </p:nvGraphicFramePr>
        <p:xfrm>
          <a:off x="272282" y="1556792"/>
          <a:ext cx="8547868" cy="2270760"/>
        </p:xfrm>
        <a:graphic>
          <a:graphicData uri="http://schemas.openxmlformats.org/drawingml/2006/table">
            <a:tbl>
              <a:tblPr firstRow="1" bandRow="1">
                <a:tableStyleId>{5C22544A-7EE6-4342-B048-85BDC9FD1C3A}</a:tableStyleId>
              </a:tblPr>
              <a:tblGrid>
                <a:gridCol w="2802458"/>
                <a:gridCol w="1873661"/>
                <a:gridCol w="2057351"/>
                <a:gridCol w="1814398"/>
              </a:tblGrid>
              <a:tr h="370840">
                <a:tc>
                  <a:txBody>
                    <a:bodyPr/>
                    <a:lstStyle/>
                    <a:p>
                      <a:r>
                        <a:rPr lang="en-GB" sz="1600" dirty="0" smtClean="0"/>
                        <a:t>Group</a:t>
                      </a:r>
                      <a:endParaRPr lang="en-GB" sz="1600" dirty="0"/>
                    </a:p>
                  </a:txBody>
                  <a:tcPr/>
                </a:tc>
                <a:tc>
                  <a:txBody>
                    <a:bodyPr/>
                    <a:lstStyle/>
                    <a:p>
                      <a:pPr algn="r"/>
                      <a:r>
                        <a:rPr lang="en-GB" sz="1600" dirty="0" smtClean="0"/>
                        <a:t>Number</a:t>
                      </a:r>
                      <a:endParaRPr lang="en-GB" sz="1600" dirty="0"/>
                    </a:p>
                  </a:txBody>
                  <a:tcPr/>
                </a:tc>
                <a:tc>
                  <a:txBody>
                    <a:bodyPr/>
                    <a:lstStyle/>
                    <a:p>
                      <a:pPr algn="r"/>
                      <a:r>
                        <a:rPr lang="en-GB" sz="1600" dirty="0" smtClean="0"/>
                        <a:t>Arrears </a:t>
                      </a:r>
                    </a:p>
                    <a:p>
                      <a:pPr algn="r"/>
                      <a:r>
                        <a:rPr lang="en-GB" sz="1600" dirty="0" smtClean="0"/>
                        <a:t>rate</a:t>
                      </a:r>
                      <a:endParaRPr lang="en-GB" sz="1600" dirty="0"/>
                    </a:p>
                  </a:txBody>
                  <a:tcPr/>
                </a:tc>
                <a:tc>
                  <a:txBody>
                    <a:bodyPr/>
                    <a:lstStyle/>
                    <a:p>
                      <a:pPr algn="r"/>
                      <a:r>
                        <a:rPr lang="en-GB" sz="1600" dirty="0" smtClean="0"/>
                        <a:t>Average arrears amount</a:t>
                      </a:r>
                      <a:endParaRPr lang="en-GB" sz="1600" dirty="0"/>
                    </a:p>
                  </a:txBody>
                  <a:tcPr/>
                </a:tc>
              </a:tr>
              <a:tr h="370840">
                <a:tc>
                  <a:txBody>
                    <a:bodyPr/>
                    <a:lstStyle/>
                    <a:p>
                      <a:r>
                        <a:rPr lang="en-GB" sz="1600" dirty="0" smtClean="0"/>
                        <a:t>All tenants (excluding</a:t>
                      </a:r>
                      <a:r>
                        <a:rPr lang="en-GB" sz="1600" baseline="0" dirty="0" smtClean="0"/>
                        <a:t> TMOs)*</a:t>
                      </a:r>
                      <a:endParaRPr lang="en-GB" sz="1600" dirty="0"/>
                    </a:p>
                  </a:txBody>
                  <a:tcPr/>
                </a:tc>
                <a:tc>
                  <a:txBody>
                    <a:bodyPr/>
                    <a:lstStyle/>
                    <a:p>
                      <a:pPr algn="r"/>
                      <a:r>
                        <a:rPr lang="en-GB" sz="1600" dirty="0" smtClean="0"/>
                        <a:t>22,840</a:t>
                      </a:r>
                    </a:p>
                  </a:txBody>
                  <a:tcPr/>
                </a:tc>
                <a:tc>
                  <a:txBody>
                    <a:bodyPr/>
                    <a:lstStyle/>
                    <a:p>
                      <a:pPr algn="r"/>
                      <a:r>
                        <a:rPr lang="en-GB" sz="1600" dirty="0" smtClean="0"/>
                        <a:t>43.5%</a:t>
                      </a:r>
                      <a:endParaRPr lang="en-GB" sz="1600" dirty="0"/>
                    </a:p>
                  </a:txBody>
                  <a:tcPr/>
                </a:tc>
                <a:tc>
                  <a:txBody>
                    <a:bodyPr/>
                    <a:lstStyle/>
                    <a:p>
                      <a:pPr algn="r"/>
                      <a:r>
                        <a:rPr lang="en-GB" sz="1600" dirty="0" smtClean="0"/>
                        <a:t>£460</a:t>
                      </a:r>
                    </a:p>
                  </a:txBody>
                  <a:tcPr/>
                </a:tc>
              </a:tr>
              <a:tr h="370840">
                <a:tc>
                  <a:txBody>
                    <a:bodyPr/>
                    <a:lstStyle/>
                    <a:p>
                      <a:r>
                        <a:rPr lang="en-GB" sz="1600" dirty="0" smtClean="0"/>
                        <a:t>HB </a:t>
                      </a:r>
                      <a:r>
                        <a:rPr lang="en-GB" sz="1600" baseline="0" dirty="0" smtClean="0"/>
                        <a:t>claimants</a:t>
                      </a:r>
                      <a:endParaRPr lang="en-GB" sz="1600" dirty="0"/>
                    </a:p>
                  </a:txBody>
                  <a:tcPr/>
                </a:tc>
                <a:tc>
                  <a:txBody>
                    <a:bodyPr/>
                    <a:lstStyle/>
                    <a:p>
                      <a:pPr algn="r"/>
                      <a:r>
                        <a:rPr lang="en-GB" sz="1600" dirty="0" smtClean="0"/>
                        <a:t>14,951</a:t>
                      </a:r>
                    </a:p>
                  </a:txBody>
                  <a:tcPr/>
                </a:tc>
                <a:tc>
                  <a:txBody>
                    <a:bodyPr/>
                    <a:lstStyle/>
                    <a:p>
                      <a:pPr algn="r"/>
                      <a:r>
                        <a:rPr lang="en-GB" sz="1600" dirty="0" smtClean="0"/>
                        <a:t>42.7%</a:t>
                      </a:r>
                      <a:endParaRPr lang="en-GB" sz="1600" dirty="0"/>
                    </a:p>
                  </a:txBody>
                  <a:tcPr/>
                </a:tc>
                <a:tc>
                  <a:txBody>
                    <a:bodyPr/>
                    <a:lstStyle/>
                    <a:p>
                      <a:pPr algn="r"/>
                      <a:r>
                        <a:rPr lang="en-GB" sz="1600" dirty="0" smtClean="0"/>
                        <a:t>£363</a:t>
                      </a:r>
                    </a:p>
                  </a:txBody>
                  <a:tcPr/>
                </a:tc>
              </a:tr>
              <a:tr h="370840">
                <a:tc>
                  <a:txBody>
                    <a:bodyPr/>
                    <a:lstStyle/>
                    <a:p>
                      <a:r>
                        <a:rPr lang="en-GB" sz="1600" dirty="0" smtClean="0"/>
                        <a:t>Affected by SSSC</a:t>
                      </a:r>
                      <a:endParaRPr lang="en-GB" sz="1600" dirty="0"/>
                    </a:p>
                  </a:txBody>
                  <a:tcPr/>
                </a:tc>
                <a:tc>
                  <a:txBody>
                    <a:bodyPr/>
                    <a:lstStyle/>
                    <a:p>
                      <a:pPr algn="r"/>
                      <a:r>
                        <a:rPr lang="en-GB" sz="1600" dirty="0" smtClean="0">
                          <a:solidFill>
                            <a:schemeClr val="tx1"/>
                          </a:solidFill>
                        </a:rPr>
                        <a:t>999</a:t>
                      </a:r>
                    </a:p>
                  </a:txBody>
                  <a:tcPr/>
                </a:tc>
                <a:tc>
                  <a:txBody>
                    <a:bodyPr/>
                    <a:lstStyle/>
                    <a:p>
                      <a:pPr algn="r"/>
                      <a:r>
                        <a:rPr lang="en-GB" sz="1600" dirty="0" smtClean="0"/>
                        <a:t>53.0%</a:t>
                      </a:r>
                      <a:endParaRPr lang="en-GB" sz="1600" dirty="0"/>
                    </a:p>
                  </a:txBody>
                  <a:tcPr/>
                </a:tc>
                <a:tc>
                  <a:txBody>
                    <a:bodyPr/>
                    <a:lstStyle/>
                    <a:p>
                      <a:pPr algn="r"/>
                      <a:r>
                        <a:rPr lang="en-GB" sz="1600" dirty="0" smtClean="0"/>
                        <a:t>£614</a:t>
                      </a:r>
                    </a:p>
                  </a:txBody>
                  <a:tcPr/>
                </a:tc>
              </a:tr>
              <a:tr h="370840">
                <a:tc>
                  <a:txBody>
                    <a:bodyPr/>
                    <a:lstStyle/>
                    <a:p>
                      <a:r>
                        <a:rPr lang="en-GB" sz="1600" dirty="0" smtClean="0"/>
                        <a:t>Affected by TBC</a:t>
                      </a:r>
                      <a:endParaRPr lang="en-GB" sz="1600" dirty="0"/>
                    </a:p>
                  </a:txBody>
                  <a:tcPr/>
                </a:tc>
                <a:tc>
                  <a:txBody>
                    <a:bodyPr/>
                    <a:lstStyle/>
                    <a:p>
                      <a:pPr algn="r"/>
                      <a:r>
                        <a:rPr lang="en-GB" sz="1600" dirty="0" smtClean="0">
                          <a:solidFill>
                            <a:schemeClr val="tx1"/>
                          </a:solidFill>
                        </a:rPr>
                        <a:t>69</a:t>
                      </a:r>
                    </a:p>
                  </a:txBody>
                  <a:tcPr/>
                </a:tc>
                <a:tc>
                  <a:txBody>
                    <a:bodyPr/>
                    <a:lstStyle/>
                    <a:p>
                      <a:pPr algn="r"/>
                      <a:r>
                        <a:rPr lang="en-GB" sz="1600" dirty="0" smtClean="0"/>
                        <a:t>81.0%</a:t>
                      </a:r>
                      <a:endParaRPr lang="en-GB" sz="1600" dirty="0"/>
                    </a:p>
                  </a:txBody>
                  <a:tcPr/>
                </a:tc>
                <a:tc>
                  <a:txBody>
                    <a:bodyPr/>
                    <a:lstStyle/>
                    <a:p>
                      <a:pPr algn="r"/>
                      <a:r>
                        <a:rPr lang="en-GB" sz="1600" dirty="0" smtClean="0"/>
                        <a:t>£421</a:t>
                      </a:r>
                    </a:p>
                  </a:txBody>
                  <a:tcPr/>
                </a:tc>
              </a:tr>
            </a:tbl>
          </a:graphicData>
        </a:graphic>
      </p:graphicFrame>
      <p:sp>
        <p:nvSpPr>
          <p:cNvPr id="3" name="TextBox 2"/>
          <p:cNvSpPr txBox="1"/>
          <p:nvPr/>
        </p:nvSpPr>
        <p:spPr>
          <a:xfrm>
            <a:off x="395536" y="3789040"/>
            <a:ext cx="4304444" cy="261610"/>
          </a:xfrm>
          <a:prstGeom prst="rect">
            <a:avLst/>
          </a:prstGeom>
          <a:noFill/>
        </p:spPr>
        <p:txBody>
          <a:bodyPr wrap="square" rtlCol="0">
            <a:spAutoFit/>
          </a:bodyPr>
          <a:lstStyle/>
          <a:p>
            <a:r>
              <a:rPr lang="en-GB" sz="1050" dirty="0" smtClean="0">
                <a:latin typeface="Calibri" panose="020F0502020204030204" pitchFamily="34" charset="0"/>
              </a:rPr>
              <a:t>* TMOs = Tenant Management </a:t>
            </a:r>
            <a:r>
              <a:rPr lang="en-GB" sz="1050" dirty="0">
                <a:latin typeface="Calibri" panose="020F0502020204030204" pitchFamily="34" charset="0"/>
              </a:rPr>
              <a:t>O</a:t>
            </a:r>
            <a:r>
              <a:rPr lang="en-GB" sz="1050" dirty="0" smtClean="0">
                <a:latin typeface="Calibri" panose="020F0502020204030204" pitchFamily="34" charset="0"/>
              </a:rPr>
              <a:t>rganisations – see note below </a:t>
            </a:r>
            <a:endParaRPr lang="en-GB" sz="1050" dirty="0">
              <a:latin typeface="Calibri" panose="020F0502020204030204"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4"/>
          <p:cNvSpPr>
            <a:spLocks noGrp="1"/>
          </p:cNvSpPr>
          <p:nvPr>
            <p:ph type="title"/>
          </p:nvPr>
        </p:nvSpPr>
        <p:spPr>
          <a:xfrm>
            <a:off x="0" y="3175"/>
            <a:ext cx="9144000" cy="689521"/>
          </a:xfrm>
        </p:spPr>
        <p:txBody>
          <a:bodyPr/>
          <a:lstStyle/>
          <a:p>
            <a:r>
              <a:rPr lang="en-GB" sz="2400" dirty="0" smtClean="0"/>
              <a:t>Impacts of HB reform: Homelessness and Temporary Accommodation</a:t>
            </a:r>
          </a:p>
        </p:txBody>
      </p:sp>
      <p:sp>
        <p:nvSpPr>
          <p:cNvPr id="9" name="TextBox 8"/>
          <p:cNvSpPr txBox="1"/>
          <p:nvPr/>
        </p:nvSpPr>
        <p:spPr>
          <a:xfrm>
            <a:off x="467544" y="5301208"/>
            <a:ext cx="8280920" cy="954107"/>
          </a:xfrm>
          <a:prstGeom prst="rect">
            <a:avLst/>
          </a:prstGeom>
          <a:solidFill>
            <a:schemeClr val="accent6">
              <a:lumMod val="40000"/>
              <a:lumOff val="60000"/>
            </a:schemeClr>
          </a:solidFill>
        </p:spPr>
        <p:txBody>
          <a:bodyPr wrap="square">
            <a:spAutoFit/>
          </a:bodyPr>
          <a:lstStyle/>
          <a:p>
            <a:pPr marL="171450" indent="-171450">
              <a:buFont typeface="Arial" charset="0"/>
              <a:buChar char="•"/>
            </a:pPr>
            <a:r>
              <a:rPr lang="en-GB" sz="1400" dirty="0" smtClean="0">
                <a:solidFill>
                  <a:srgbClr val="000000"/>
                </a:solidFill>
                <a:latin typeface="+mn-lt"/>
              </a:rPr>
              <a:t>There were 4</a:t>
            </a:r>
            <a:r>
              <a:rPr lang="en-GB" sz="1400" b="1" dirty="0" smtClean="0">
                <a:solidFill>
                  <a:srgbClr val="000000"/>
                </a:solidFill>
                <a:latin typeface="+mn-lt"/>
              </a:rPr>
              <a:t> </a:t>
            </a:r>
            <a:r>
              <a:rPr lang="en-GB" sz="1400" dirty="0" smtClean="0">
                <a:solidFill>
                  <a:srgbClr val="000000"/>
                </a:solidFill>
                <a:latin typeface="+mn-lt"/>
              </a:rPr>
              <a:t>homelessness acceptances in August 2015.</a:t>
            </a:r>
          </a:p>
          <a:p>
            <a:pPr marL="171450" indent="-171450">
              <a:buFont typeface="Arial" charset="0"/>
              <a:buChar char="•"/>
            </a:pPr>
            <a:r>
              <a:rPr lang="en-GB" sz="1400" dirty="0" smtClean="0">
                <a:solidFill>
                  <a:srgbClr val="000000"/>
                </a:solidFill>
                <a:latin typeface="+mn-lt"/>
              </a:rPr>
              <a:t>The average of </a:t>
            </a:r>
            <a:r>
              <a:rPr lang="en-GB" sz="1400" dirty="0">
                <a:solidFill>
                  <a:srgbClr val="000000"/>
                </a:solidFill>
                <a:latin typeface="+mn-lt"/>
              </a:rPr>
              <a:t>monthly </a:t>
            </a:r>
            <a:r>
              <a:rPr lang="en-GB" sz="1400" dirty="0" smtClean="0">
                <a:solidFill>
                  <a:srgbClr val="000000"/>
                </a:solidFill>
                <a:latin typeface="+mn-lt"/>
              </a:rPr>
              <a:t>acceptances is falling: 7.3 in 2013, 5.2 in 2014 and 4.5 in 2015 (to August).</a:t>
            </a:r>
          </a:p>
          <a:p>
            <a:pPr marL="171450" indent="-171450">
              <a:buFont typeface="Arial" charset="0"/>
              <a:buChar char="•"/>
            </a:pPr>
            <a:r>
              <a:rPr lang="en-GB" sz="1400" dirty="0" smtClean="0">
                <a:latin typeface="+mn-lt"/>
              </a:rPr>
              <a:t>There were </a:t>
            </a:r>
            <a:r>
              <a:rPr lang="en-GB" sz="1400" b="1" dirty="0" smtClean="0">
                <a:latin typeface="+mn-lt"/>
              </a:rPr>
              <a:t>454</a:t>
            </a:r>
            <a:r>
              <a:rPr lang="en-GB" sz="1400" dirty="0" smtClean="0">
                <a:latin typeface="+mn-lt"/>
              </a:rPr>
              <a:t> households </a:t>
            </a:r>
            <a:r>
              <a:rPr lang="en-GB" sz="1400" dirty="0">
                <a:latin typeface="+mn-lt"/>
              </a:rPr>
              <a:t>in </a:t>
            </a:r>
            <a:r>
              <a:rPr lang="en-GB" sz="1400" dirty="0" smtClean="0">
                <a:latin typeface="+mn-lt"/>
              </a:rPr>
              <a:t>Temporary Accommodation (31 Aug-15). This </a:t>
            </a:r>
            <a:r>
              <a:rPr lang="en-GB" sz="1400" dirty="0">
                <a:latin typeface="+mn-lt"/>
              </a:rPr>
              <a:t>is </a:t>
            </a:r>
            <a:r>
              <a:rPr lang="en-GB" sz="1400" dirty="0" smtClean="0">
                <a:latin typeface="+mn-lt"/>
              </a:rPr>
              <a:t>176 </a:t>
            </a:r>
            <a:r>
              <a:rPr lang="en-GB" sz="1400" dirty="0">
                <a:latin typeface="+mn-lt"/>
              </a:rPr>
              <a:t>fewer </a:t>
            </a:r>
            <a:r>
              <a:rPr lang="en-GB" sz="1400" dirty="0" smtClean="0">
                <a:latin typeface="+mn-lt"/>
              </a:rPr>
              <a:t>(-28%) than in July 2013. </a:t>
            </a:r>
          </a:p>
        </p:txBody>
      </p:sp>
      <p:sp>
        <p:nvSpPr>
          <p:cNvPr id="2" name="TextBox 1"/>
          <p:cNvSpPr txBox="1"/>
          <p:nvPr/>
        </p:nvSpPr>
        <p:spPr>
          <a:xfrm>
            <a:off x="3460790" y="6488080"/>
            <a:ext cx="1944216" cy="369332"/>
          </a:xfrm>
          <a:prstGeom prst="rect">
            <a:avLst/>
          </a:prstGeom>
          <a:solidFill>
            <a:schemeClr val="bg1"/>
          </a:solidFill>
        </p:spPr>
        <p:txBody>
          <a:bodyPr wrap="square" rtlCol="0">
            <a:spAutoFit/>
          </a:bodyPr>
          <a:lstStyle/>
          <a:p>
            <a:endParaRPr lang="en-GB" dirty="0"/>
          </a:p>
        </p:txBody>
      </p:sp>
      <p:graphicFrame>
        <p:nvGraphicFramePr>
          <p:cNvPr id="7" name="Chart 6"/>
          <p:cNvGraphicFramePr>
            <a:graphicFrameLocks/>
          </p:cNvGraphicFramePr>
          <p:nvPr>
            <p:extLst>
              <p:ext uri="{D42A27DB-BD31-4B8C-83A1-F6EECF244321}">
                <p14:modId xmlns:p14="http://schemas.microsoft.com/office/powerpoint/2010/main" val="114702210"/>
              </p:ext>
            </p:extLst>
          </p:nvPr>
        </p:nvGraphicFramePr>
        <p:xfrm>
          <a:off x="77787" y="620688"/>
          <a:ext cx="8801101" cy="468052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 y="1196752"/>
            <a:ext cx="8218488" cy="4305523"/>
          </a:xfrm>
        </p:spPr>
        <p:txBody>
          <a:bodyPr/>
          <a:lstStyle/>
          <a:p>
            <a:r>
              <a:rPr lang="en-GB" b="1" dirty="0">
                <a:solidFill>
                  <a:schemeClr val="tx2"/>
                </a:solidFill>
              </a:rPr>
              <a:t>Further reductions to the Total Benefit </a:t>
            </a:r>
            <a:r>
              <a:rPr lang="en-GB" b="1" dirty="0" smtClean="0">
                <a:solidFill>
                  <a:schemeClr val="tx2"/>
                </a:solidFill>
              </a:rPr>
              <a:t>Cap</a:t>
            </a:r>
            <a:r>
              <a:rPr lang="en-GB" dirty="0" smtClean="0"/>
              <a:t/>
            </a:r>
            <a:br>
              <a:rPr lang="en-GB" dirty="0" smtClean="0"/>
            </a:br>
            <a:r>
              <a:rPr lang="en-GB" sz="2400" dirty="0" smtClean="0"/>
              <a:t>It </a:t>
            </a:r>
            <a:r>
              <a:rPr lang="en-GB" sz="2400" dirty="0"/>
              <a:t>is proposed to reduce the Total Benefit Cap to £23,000 per year in London. We are waiting for details of when and how this will be applied before estimating the impact</a:t>
            </a:r>
            <a:r>
              <a:rPr lang="en-GB" sz="2400" dirty="0" smtClean="0"/>
              <a:t>.</a:t>
            </a:r>
            <a:br>
              <a:rPr lang="en-GB" sz="2400" dirty="0" smtClean="0"/>
            </a:br>
            <a:endParaRPr lang="en-GB" sz="2400" dirty="0"/>
          </a:p>
          <a:p>
            <a:r>
              <a:rPr lang="en-GB" b="1" dirty="0">
                <a:solidFill>
                  <a:srgbClr val="008957"/>
                </a:solidFill>
              </a:rPr>
              <a:t>Universal Credit </a:t>
            </a:r>
            <a:r>
              <a:rPr lang="en-GB" dirty="0"/>
              <a:t/>
            </a:r>
            <a:br>
              <a:rPr lang="en-GB" dirty="0"/>
            </a:br>
            <a:r>
              <a:rPr lang="en-GB" sz="2400" dirty="0" smtClean="0"/>
              <a:t>Universal Credit will </a:t>
            </a:r>
            <a:r>
              <a:rPr lang="en-GB" sz="2400" dirty="0"/>
              <a:t>start in Camden from the </a:t>
            </a:r>
            <a:r>
              <a:rPr lang="en-GB" sz="2400" dirty="0" smtClean="0"/>
              <a:t>14 </a:t>
            </a:r>
            <a:r>
              <a:rPr lang="en-GB" sz="2400" dirty="0"/>
              <a:t>March 2016. Initially only new claims from single job seekers without a disability will be taken. Other types of claimants will be added during 2016/17. </a:t>
            </a:r>
          </a:p>
        </p:txBody>
      </p:sp>
      <p:sp>
        <p:nvSpPr>
          <p:cNvPr id="4" name="Title 4"/>
          <p:cNvSpPr txBox="1">
            <a:spLocks/>
          </p:cNvSpPr>
          <p:nvPr/>
        </p:nvSpPr>
        <p:spPr bwMode="auto">
          <a:xfrm>
            <a:off x="0" y="3175"/>
            <a:ext cx="9144000" cy="904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a:lstStyle>
          <a:p>
            <a:r>
              <a:rPr lang="en-GB" sz="3200" dirty="0" smtClean="0"/>
              <a:t>Future </a:t>
            </a:r>
            <a:r>
              <a:rPr lang="en-GB" sz="3200" kern="0" dirty="0" smtClean="0"/>
              <a:t>Changes</a:t>
            </a:r>
          </a:p>
        </p:txBody>
      </p:sp>
    </p:spTree>
    <p:extLst>
      <p:ext uri="{BB962C8B-B14F-4D97-AF65-F5344CB8AC3E}">
        <p14:creationId xmlns:p14="http://schemas.microsoft.com/office/powerpoint/2010/main" val="165345886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a:themeElements>
    <a:clrScheme name="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15889</TotalTime>
  <Words>1881</Words>
  <Application>Microsoft Office PowerPoint</Application>
  <PresentationFormat>On-screen Show (4:3)</PresentationFormat>
  <Paragraphs>255</Paragraphs>
  <Slides>15</Slides>
  <Notes>15</Notes>
  <HiddenSlides>0</HiddenSlides>
  <MMClips>0</MMClips>
  <ScaleCrop>false</ScaleCrop>
  <HeadingPairs>
    <vt:vector size="4" baseType="variant">
      <vt:variant>
        <vt:lpstr>Theme</vt:lpstr>
      </vt:variant>
      <vt:variant>
        <vt:i4>8</vt:i4>
      </vt:variant>
      <vt:variant>
        <vt:lpstr>Slide Titles</vt:lpstr>
      </vt:variant>
      <vt:variant>
        <vt:i4>15</vt:i4>
      </vt:variant>
    </vt:vector>
  </HeadingPairs>
  <TitlesOfParts>
    <vt:vector size="23" baseType="lpstr">
      <vt:lpstr>Blank</vt:lpstr>
      <vt:lpstr>2_Blank</vt:lpstr>
      <vt:lpstr>3_Blank</vt:lpstr>
      <vt:lpstr>4_Blank</vt:lpstr>
      <vt:lpstr>5_Blank</vt:lpstr>
      <vt:lpstr>6_Blank</vt:lpstr>
      <vt:lpstr>7_Blank</vt:lpstr>
      <vt:lpstr>8_Blank</vt:lpstr>
      <vt:lpstr>Impacts of welfare changes in Camden</vt:lpstr>
      <vt:lpstr>Housing Benefit Overview</vt:lpstr>
      <vt:lpstr>Local Housing Allowance (LHA) Overview – Oct-15</vt:lpstr>
      <vt:lpstr>PowerPoint Presentation</vt:lpstr>
      <vt:lpstr>Social Sector Size Criteria (SSSC) – Overview Oct-15</vt:lpstr>
      <vt:lpstr>PowerPoint Presentation</vt:lpstr>
      <vt:lpstr>SSSC: Council Tenancies in Arrears </vt:lpstr>
      <vt:lpstr>Total Benefits Cap (TBC) Overview Oct-15</vt:lpstr>
      <vt:lpstr>Total Benefits Cap (TBC) – Continued</vt:lpstr>
      <vt:lpstr>PowerPoint Presentation</vt:lpstr>
      <vt:lpstr>Discretionary Housing Payments (DHP) Spend 2015-16</vt:lpstr>
      <vt:lpstr>Council Tax Reduction Scheme (CTRS)</vt:lpstr>
      <vt:lpstr>Impacts of Housing Benefit (HB) reform: Council rent arrears</vt:lpstr>
      <vt:lpstr>Impacts of HB reform: Homelessness and Temporary Accommodation</vt:lpstr>
      <vt:lpstr>PowerPoint Presentation</vt:lpstr>
    </vt:vector>
  </TitlesOfParts>
  <Company>London Borough of Camden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Impacts of welfare reform</dc:title>
  <dc:creator>Kelly, Rachel</dc:creator>
  <cp:lastModifiedBy>Storer, Neil</cp:lastModifiedBy>
  <cp:revision>1063</cp:revision>
  <cp:lastPrinted>2012-07-23T15:46:37Z</cp:lastPrinted>
  <dcterms:created xsi:type="dcterms:W3CDTF">2012-07-09T18:08:42Z</dcterms:created>
  <dcterms:modified xsi:type="dcterms:W3CDTF">2015-10-16T12:32:14Z</dcterms:modified>
</cp:coreProperties>
</file>