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wdp" ContentType="image/vnd.ms-photo"/>
  <Default Extension="jpg"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64" r:id="rId2"/>
    <p:sldId id="266" r:id="rId3"/>
    <p:sldId id="265" r:id="rId4"/>
    <p:sldId id="267" r:id="rId5"/>
    <p:sldId id="273" r:id="rId6"/>
  </p:sldIdLst>
  <p:sldSz cx="10693400" cy="75692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01" autoAdjust="0"/>
    <p:restoredTop sz="91638" autoAdjust="0"/>
  </p:normalViewPr>
  <p:slideViewPr>
    <p:cSldViewPr>
      <p:cViewPr>
        <p:scale>
          <a:sx n="90" d="100"/>
          <a:sy n="90" d="100"/>
        </p:scale>
        <p:origin x="-378" y="-756"/>
      </p:cViewPr>
      <p:guideLst>
        <p:guide orient="horz" pos="2039"/>
        <p:guide pos="3052"/>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214" y="-90"/>
      </p:cViewPr>
      <p:guideLst>
        <p:guide orient="horz" pos="3110"/>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469" cy="493927"/>
          </a:xfrm>
          <a:prstGeom prst="rect">
            <a:avLst/>
          </a:prstGeom>
        </p:spPr>
        <p:txBody>
          <a:bodyPr vert="horz" lIns="83088" tIns="41544" rIns="83088" bIns="41544" rtlCol="0"/>
          <a:lstStyle>
            <a:lvl1pPr algn="l">
              <a:defRPr sz="1100"/>
            </a:lvl1pPr>
          </a:lstStyle>
          <a:p>
            <a:endParaRPr lang="en-GB"/>
          </a:p>
        </p:txBody>
      </p:sp>
      <p:sp>
        <p:nvSpPr>
          <p:cNvPr id="3" name="Date Placeholder 2"/>
          <p:cNvSpPr>
            <a:spLocks noGrp="1"/>
          </p:cNvSpPr>
          <p:nvPr>
            <p:ph type="dt" sz="quarter" idx="1"/>
          </p:nvPr>
        </p:nvSpPr>
        <p:spPr>
          <a:xfrm>
            <a:off x="3850782" y="1"/>
            <a:ext cx="2945469" cy="493927"/>
          </a:xfrm>
          <a:prstGeom prst="rect">
            <a:avLst/>
          </a:prstGeom>
        </p:spPr>
        <p:txBody>
          <a:bodyPr vert="horz" lIns="83088" tIns="41544" rIns="83088" bIns="41544" rtlCol="0"/>
          <a:lstStyle>
            <a:lvl1pPr algn="r">
              <a:defRPr sz="1100"/>
            </a:lvl1pPr>
          </a:lstStyle>
          <a:p>
            <a:fld id="{3CEB949E-AE0D-4C76-8012-F08FC1A38043}" type="datetimeFigureOut">
              <a:rPr lang="en-GB" smtClean="0"/>
              <a:t>05/04/2016</a:t>
            </a:fld>
            <a:endParaRPr lang="en-GB"/>
          </a:p>
        </p:txBody>
      </p:sp>
      <p:sp>
        <p:nvSpPr>
          <p:cNvPr id="4" name="Footer Placeholder 3"/>
          <p:cNvSpPr>
            <a:spLocks noGrp="1"/>
          </p:cNvSpPr>
          <p:nvPr>
            <p:ph type="ftr" sz="quarter" idx="2"/>
          </p:nvPr>
        </p:nvSpPr>
        <p:spPr>
          <a:xfrm>
            <a:off x="0" y="9377272"/>
            <a:ext cx="2945469" cy="493927"/>
          </a:xfrm>
          <a:prstGeom prst="rect">
            <a:avLst/>
          </a:prstGeom>
        </p:spPr>
        <p:txBody>
          <a:bodyPr vert="horz" lIns="83088" tIns="41544" rIns="83088" bIns="41544" rtlCol="0" anchor="b"/>
          <a:lstStyle>
            <a:lvl1pPr algn="l">
              <a:defRPr sz="1100"/>
            </a:lvl1pPr>
          </a:lstStyle>
          <a:p>
            <a:endParaRPr lang="en-GB"/>
          </a:p>
        </p:txBody>
      </p:sp>
      <p:sp>
        <p:nvSpPr>
          <p:cNvPr id="5" name="Slide Number Placeholder 4"/>
          <p:cNvSpPr>
            <a:spLocks noGrp="1"/>
          </p:cNvSpPr>
          <p:nvPr>
            <p:ph type="sldNum" sz="quarter" idx="3"/>
          </p:nvPr>
        </p:nvSpPr>
        <p:spPr>
          <a:xfrm>
            <a:off x="3850782" y="9377272"/>
            <a:ext cx="2945469" cy="493927"/>
          </a:xfrm>
          <a:prstGeom prst="rect">
            <a:avLst/>
          </a:prstGeom>
        </p:spPr>
        <p:txBody>
          <a:bodyPr vert="horz" lIns="83088" tIns="41544" rIns="83088" bIns="41544" rtlCol="0" anchor="b"/>
          <a:lstStyle>
            <a:lvl1pPr algn="r">
              <a:defRPr sz="1100"/>
            </a:lvl1pPr>
          </a:lstStyle>
          <a:p>
            <a:fld id="{3D9D2492-A07E-44A7-A59F-2998784D8825}" type="slidenum">
              <a:rPr lang="en-GB" smtClean="0"/>
              <a:t>‹#›</a:t>
            </a:fld>
            <a:endParaRPr lang="en-GB"/>
          </a:p>
        </p:txBody>
      </p:sp>
    </p:spTree>
    <p:extLst>
      <p:ext uri="{BB962C8B-B14F-4D97-AF65-F5344CB8AC3E}">
        <p14:creationId xmlns:p14="http://schemas.microsoft.com/office/powerpoint/2010/main" val="22900462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135" cy="493318"/>
          </a:xfrm>
          <a:prstGeom prst="rect">
            <a:avLst/>
          </a:prstGeom>
        </p:spPr>
        <p:txBody>
          <a:bodyPr vert="horz" lIns="90599" tIns="45299" rIns="90599" bIns="45299" rtlCol="0"/>
          <a:lstStyle>
            <a:lvl1pPr algn="l">
              <a:defRPr sz="1200"/>
            </a:lvl1pPr>
          </a:lstStyle>
          <a:p>
            <a:endParaRPr lang="en-GB"/>
          </a:p>
        </p:txBody>
      </p:sp>
      <p:sp>
        <p:nvSpPr>
          <p:cNvPr id="3" name="Date Placeholder 2"/>
          <p:cNvSpPr>
            <a:spLocks noGrp="1"/>
          </p:cNvSpPr>
          <p:nvPr>
            <p:ph type="dt" idx="1"/>
          </p:nvPr>
        </p:nvSpPr>
        <p:spPr>
          <a:xfrm>
            <a:off x="3849956" y="0"/>
            <a:ext cx="2946135" cy="493318"/>
          </a:xfrm>
          <a:prstGeom prst="rect">
            <a:avLst/>
          </a:prstGeom>
        </p:spPr>
        <p:txBody>
          <a:bodyPr vert="horz" lIns="90599" tIns="45299" rIns="90599" bIns="45299" rtlCol="0"/>
          <a:lstStyle>
            <a:lvl1pPr algn="r">
              <a:defRPr sz="1200"/>
            </a:lvl1pPr>
          </a:lstStyle>
          <a:p>
            <a:fld id="{A0B68FA9-1B80-40E2-9D3F-EBBA66B867AD}" type="datetimeFigureOut">
              <a:rPr lang="en-GB" smtClean="0"/>
              <a:t>05/04/2016</a:t>
            </a:fld>
            <a:endParaRPr lang="en-GB"/>
          </a:p>
        </p:txBody>
      </p:sp>
      <p:sp>
        <p:nvSpPr>
          <p:cNvPr id="4" name="Slide Image Placeholder 3"/>
          <p:cNvSpPr>
            <a:spLocks noGrp="1" noRot="1" noChangeAspect="1"/>
          </p:cNvSpPr>
          <p:nvPr>
            <p:ph type="sldImg" idx="2"/>
          </p:nvPr>
        </p:nvSpPr>
        <p:spPr>
          <a:xfrm>
            <a:off x="784225" y="739775"/>
            <a:ext cx="5230813" cy="3703638"/>
          </a:xfrm>
          <a:prstGeom prst="rect">
            <a:avLst/>
          </a:prstGeom>
          <a:noFill/>
          <a:ln w="12700">
            <a:solidFill>
              <a:prstClr val="black"/>
            </a:solidFill>
          </a:ln>
        </p:spPr>
        <p:txBody>
          <a:bodyPr vert="horz" lIns="90599" tIns="45299" rIns="90599" bIns="45299" rtlCol="0" anchor="ctr"/>
          <a:lstStyle/>
          <a:p>
            <a:endParaRPr lang="en-GB"/>
          </a:p>
        </p:txBody>
      </p:sp>
      <p:sp>
        <p:nvSpPr>
          <p:cNvPr id="5" name="Notes Placeholder 4"/>
          <p:cNvSpPr>
            <a:spLocks noGrp="1"/>
          </p:cNvSpPr>
          <p:nvPr>
            <p:ph type="body" sz="quarter" idx="3"/>
          </p:nvPr>
        </p:nvSpPr>
        <p:spPr>
          <a:xfrm>
            <a:off x="680244" y="4688884"/>
            <a:ext cx="5437188" cy="4443014"/>
          </a:xfrm>
          <a:prstGeom prst="rect">
            <a:avLst/>
          </a:prstGeom>
        </p:spPr>
        <p:txBody>
          <a:bodyPr vert="horz" lIns="90599" tIns="45299" rIns="90599" bIns="4529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377770"/>
            <a:ext cx="2946135" cy="493318"/>
          </a:xfrm>
          <a:prstGeom prst="rect">
            <a:avLst/>
          </a:prstGeom>
        </p:spPr>
        <p:txBody>
          <a:bodyPr vert="horz" lIns="90599" tIns="45299" rIns="90599" bIns="45299" rtlCol="0" anchor="b"/>
          <a:lstStyle>
            <a:lvl1pPr algn="l">
              <a:defRPr sz="1200"/>
            </a:lvl1pPr>
          </a:lstStyle>
          <a:p>
            <a:endParaRPr lang="en-GB"/>
          </a:p>
        </p:txBody>
      </p:sp>
      <p:sp>
        <p:nvSpPr>
          <p:cNvPr id="7" name="Slide Number Placeholder 6"/>
          <p:cNvSpPr>
            <a:spLocks noGrp="1"/>
          </p:cNvSpPr>
          <p:nvPr>
            <p:ph type="sldNum" sz="quarter" idx="5"/>
          </p:nvPr>
        </p:nvSpPr>
        <p:spPr>
          <a:xfrm>
            <a:off x="3849956" y="9377770"/>
            <a:ext cx="2946135" cy="493318"/>
          </a:xfrm>
          <a:prstGeom prst="rect">
            <a:avLst/>
          </a:prstGeom>
        </p:spPr>
        <p:txBody>
          <a:bodyPr vert="horz" lIns="90599" tIns="45299" rIns="90599" bIns="45299" rtlCol="0" anchor="b"/>
          <a:lstStyle>
            <a:lvl1pPr algn="r">
              <a:defRPr sz="1200"/>
            </a:lvl1pPr>
          </a:lstStyle>
          <a:p>
            <a:fld id="{1AF0D4BE-5B8B-46A2-8648-F3D27D3679CA}" type="slidenum">
              <a:rPr lang="en-GB" smtClean="0"/>
              <a:t>‹#›</a:t>
            </a:fld>
            <a:endParaRPr lang="en-GB"/>
          </a:p>
        </p:txBody>
      </p:sp>
    </p:spTree>
    <p:extLst>
      <p:ext uri="{BB962C8B-B14F-4D97-AF65-F5344CB8AC3E}">
        <p14:creationId xmlns:p14="http://schemas.microsoft.com/office/powerpoint/2010/main" val="2168067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988">
              <a:defRPr/>
            </a:pPr>
            <a:r>
              <a:rPr lang="en-GB" dirty="0" smtClean="0"/>
              <a:t>Population pyramid or the Age2 stacked bar chart down this side of the page to show the aging population?</a:t>
            </a:r>
          </a:p>
          <a:p>
            <a:endParaRPr lang="en-GB" dirty="0"/>
          </a:p>
        </p:txBody>
      </p:sp>
      <p:sp>
        <p:nvSpPr>
          <p:cNvPr id="4" name="Slide Number Placeholder 3"/>
          <p:cNvSpPr>
            <a:spLocks noGrp="1"/>
          </p:cNvSpPr>
          <p:nvPr>
            <p:ph type="sldNum" sz="quarter" idx="10"/>
          </p:nvPr>
        </p:nvSpPr>
        <p:spPr/>
        <p:txBody>
          <a:bodyPr/>
          <a:lstStyle/>
          <a:p>
            <a:fld id="{1AF0D4BE-5B8B-46A2-8648-F3D27D3679CA}" type="slidenum">
              <a:rPr lang="en-GB" smtClean="0"/>
              <a:t>2</a:t>
            </a:fld>
            <a:endParaRPr lang="en-GB" dirty="0"/>
          </a:p>
        </p:txBody>
      </p:sp>
    </p:spTree>
    <p:extLst>
      <p:ext uri="{BB962C8B-B14F-4D97-AF65-F5344CB8AC3E}">
        <p14:creationId xmlns:p14="http://schemas.microsoft.com/office/powerpoint/2010/main" val="95514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62674" marR="16281" indent="-262674" algn="just">
              <a:lnSpc>
                <a:spcPts val="1252"/>
              </a:lnSpc>
              <a:spcBef>
                <a:spcPts val="372"/>
              </a:spcBef>
            </a:pPr>
            <a:r>
              <a:rPr lang="en-GB" b="1" spc="9" dirty="0">
                <a:cs typeface="Arial"/>
              </a:rPr>
              <a:t>Do:</a:t>
            </a:r>
          </a:p>
          <a:p>
            <a:pPr marL="179310" marR="16281" indent="-179310" algn="just">
              <a:lnSpc>
                <a:spcPts val="1252"/>
              </a:lnSpc>
              <a:spcBef>
                <a:spcPts val="372"/>
              </a:spcBef>
              <a:buFont typeface="Arial" panose="020B0604020202020204" pitchFamily="34" charset="0"/>
              <a:buChar char="­"/>
            </a:pPr>
            <a:r>
              <a:rPr lang="en-GB" spc="4" dirty="0">
                <a:cs typeface="Arial"/>
              </a:rPr>
              <a:t>I</a:t>
            </a:r>
            <a:r>
              <a:rPr lang="en-GB" dirty="0">
                <a:cs typeface="Arial"/>
              </a:rPr>
              <a:t>nc</a:t>
            </a:r>
            <a:r>
              <a:rPr lang="en-GB" spc="-4" dirty="0">
                <a:cs typeface="Arial"/>
              </a:rPr>
              <a:t>l</a:t>
            </a:r>
            <a:r>
              <a:rPr lang="en-GB" dirty="0">
                <a:cs typeface="Arial"/>
              </a:rPr>
              <a:t>u</a:t>
            </a:r>
            <a:r>
              <a:rPr lang="en-GB" spc="-4" dirty="0">
                <a:cs typeface="Arial"/>
              </a:rPr>
              <a:t>d</a:t>
            </a:r>
            <a:r>
              <a:rPr lang="en-GB" dirty="0">
                <a:cs typeface="Arial"/>
              </a:rPr>
              <a:t>e n</a:t>
            </a:r>
            <a:r>
              <a:rPr lang="en-GB" spc="-9" dirty="0">
                <a:cs typeface="Arial"/>
              </a:rPr>
              <a:t>u</a:t>
            </a:r>
            <a:r>
              <a:rPr lang="en-GB" spc="4" dirty="0">
                <a:cs typeface="Arial"/>
              </a:rPr>
              <a:t>m</a:t>
            </a:r>
            <a:r>
              <a:rPr lang="en-GB" dirty="0">
                <a:cs typeface="Arial"/>
              </a:rPr>
              <a:t>b</a:t>
            </a:r>
            <a:r>
              <a:rPr lang="en-GB" spc="-4" dirty="0">
                <a:cs typeface="Arial"/>
              </a:rPr>
              <a:t>e</a:t>
            </a:r>
            <a:r>
              <a:rPr lang="en-GB" spc="4" dirty="0">
                <a:cs typeface="Arial"/>
              </a:rPr>
              <a:t>r</a:t>
            </a:r>
            <a:r>
              <a:rPr lang="en-GB" dirty="0">
                <a:cs typeface="Arial"/>
              </a:rPr>
              <a:t>s</a:t>
            </a:r>
            <a:r>
              <a:rPr lang="en-GB" spc="-4" dirty="0">
                <a:cs typeface="Arial"/>
              </a:rPr>
              <a:t> </a:t>
            </a:r>
            <a:r>
              <a:rPr lang="en-GB" dirty="0">
                <a:cs typeface="Arial"/>
              </a:rPr>
              <a:t>a</a:t>
            </a:r>
            <a:r>
              <a:rPr lang="en-GB" spc="-4" dirty="0">
                <a:cs typeface="Arial"/>
              </a:rPr>
              <a:t>n</a:t>
            </a:r>
            <a:r>
              <a:rPr lang="en-GB" dirty="0">
                <a:cs typeface="Arial"/>
              </a:rPr>
              <a:t>d</a:t>
            </a:r>
            <a:r>
              <a:rPr lang="en-GB" spc="-4" dirty="0">
                <a:cs typeface="Arial"/>
              </a:rPr>
              <a:t> </a:t>
            </a:r>
            <a:r>
              <a:rPr lang="en-GB" spc="4" dirty="0">
                <a:cs typeface="Arial"/>
              </a:rPr>
              <a:t>r</a:t>
            </a:r>
            <a:r>
              <a:rPr lang="en-GB" dirty="0">
                <a:cs typeface="Arial"/>
              </a:rPr>
              <a:t>a</a:t>
            </a:r>
            <a:r>
              <a:rPr lang="en-GB" spc="-9" dirty="0">
                <a:cs typeface="Arial"/>
              </a:rPr>
              <a:t>t</a:t>
            </a:r>
            <a:r>
              <a:rPr lang="en-GB" dirty="0">
                <a:cs typeface="Arial"/>
              </a:rPr>
              <a:t>es </a:t>
            </a:r>
            <a:r>
              <a:rPr lang="en-GB" spc="-14" dirty="0">
                <a:cs typeface="Arial"/>
              </a:rPr>
              <a:t>w</a:t>
            </a:r>
            <a:r>
              <a:rPr lang="en-GB" dirty="0">
                <a:cs typeface="Arial"/>
              </a:rPr>
              <a:t>h</a:t>
            </a:r>
            <a:r>
              <a:rPr lang="en-GB" spc="-4" dirty="0">
                <a:cs typeface="Arial"/>
              </a:rPr>
              <a:t>e</a:t>
            </a:r>
            <a:r>
              <a:rPr lang="en-GB" spc="4" dirty="0">
                <a:cs typeface="Arial"/>
              </a:rPr>
              <a:t>r</a:t>
            </a:r>
            <a:r>
              <a:rPr lang="en-GB" dirty="0">
                <a:cs typeface="Arial"/>
              </a:rPr>
              <a:t>e poss</a:t>
            </a:r>
            <a:r>
              <a:rPr lang="en-GB" spc="-4" dirty="0">
                <a:cs typeface="Arial"/>
              </a:rPr>
              <a:t>i</a:t>
            </a:r>
            <a:r>
              <a:rPr lang="en-GB" dirty="0">
                <a:cs typeface="Arial"/>
              </a:rPr>
              <a:t>b</a:t>
            </a:r>
            <a:r>
              <a:rPr lang="en-GB" spc="-4" dirty="0">
                <a:cs typeface="Arial"/>
              </a:rPr>
              <a:t>l</a:t>
            </a:r>
            <a:r>
              <a:rPr lang="en-GB" dirty="0">
                <a:cs typeface="Arial"/>
              </a:rPr>
              <a:t>e. </a:t>
            </a:r>
          </a:p>
          <a:p>
            <a:pPr marL="179310" indent="-144706">
              <a:lnSpc>
                <a:spcPct val="95825"/>
              </a:lnSpc>
              <a:spcBef>
                <a:spcPts val="139"/>
              </a:spcBef>
              <a:buFont typeface="Arial" panose="020B0604020202020204" pitchFamily="34" charset="0"/>
              <a:buChar char="­"/>
            </a:pPr>
            <a:r>
              <a:rPr lang="en-GB" spc="-19" dirty="0">
                <a:cs typeface="Arial"/>
              </a:rPr>
              <a:t>M</a:t>
            </a:r>
            <a:r>
              <a:rPr lang="en-GB" dirty="0">
                <a:cs typeface="Arial"/>
              </a:rPr>
              <a:t>a</a:t>
            </a:r>
            <a:r>
              <a:rPr lang="en-GB" spc="9" dirty="0">
                <a:cs typeface="Arial"/>
              </a:rPr>
              <a:t>k</a:t>
            </a:r>
            <a:r>
              <a:rPr lang="en-GB" dirty="0">
                <a:cs typeface="Arial"/>
              </a:rPr>
              <a:t>e co</a:t>
            </a:r>
            <a:r>
              <a:rPr lang="en-GB" spc="4" dirty="0">
                <a:cs typeface="Arial"/>
              </a:rPr>
              <a:t>m</a:t>
            </a:r>
            <a:r>
              <a:rPr lang="en-GB" dirty="0">
                <a:cs typeface="Arial"/>
              </a:rPr>
              <a:t>p</a:t>
            </a:r>
            <a:r>
              <a:rPr lang="en-GB" spc="-14" dirty="0">
                <a:cs typeface="Arial"/>
              </a:rPr>
              <a:t>a</a:t>
            </a:r>
            <a:r>
              <a:rPr lang="en-GB" spc="4" dirty="0">
                <a:cs typeface="Arial"/>
              </a:rPr>
              <a:t>r</a:t>
            </a:r>
            <a:r>
              <a:rPr lang="en-GB" spc="-4" dirty="0">
                <a:cs typeface="Arial"/>
              </a:rPr>
              <a:t>i</a:t>
            </a:r>
            <a:r>
              <a:rPr lang="en-GB" dirty="0">
                <a:cs typeface="Arial"/>
              </a:rPr>
              <a:t>so</a:t>
            </a:r>
            <a:r>
              <a:rPr lang="en-GB" spc="-4" dirty="0">
                <a:cs typeface="Arial"/>
              </a:rPr>
              <a:t>n</a:t>
            </a:r>
            <a:r>
              <a:rPr lang="en-GB" dirty="0">
                <a:cs typeface="Arial"/>
              </a:rPr>
              <a:t>s</a:t>
            </a:r>
            <a:r>
              <a:rPr lang="en-GB" spc="4" dirty="0">
                <a:cs typeface="Arial"/>
              </a:rPr>
              <a:t> </a:t>
            </a:r>
            <a:r>
              <a:rPr lang="en-GB" spc="-14" dirty="0">
                <a:cs typeface="Arial"/>
              </a:rPr>
              <a:t>w</a:t>
            </a:r>
            <a:r>
              <a:rPr lang="en-GB" spc="-4" dirty="0">
                <a:cs typeface="Arial"/>
              </a:rPr>
              <a:t>i</a:t>
            </a:r>
            <a:r>
              <a:rPr lang="en-GB" spc="4" dirty="0">
                <a:cs typeface="Arial"/>
              </a:rPr>
              <a:t>t</a:t>
            </a:r>
            <a:r>
              <a:rPr lang="en-GB" dirty="0">
                <a:cs typeface="Arial"/>
              </a:rPr>
              <a:t>h</a:t>
            </a:r>
            <a:r>
              <a:rPr lang="en-GB" spc="-4" dirty="0">
                <a:cs typeface="Arial"/>
              </a:rPr>
              <a:t> E</a:t>
            </a:r>
            <a:r>
              <a:rPr lang="en-GB" dirty="0">
                <a:cs typeface="Arial"/>
              </a:rPr>
              <a:t>n</a:t>
            </a:r>
            <a:r>
              <a:rPr lang="en-GB" spc="9" dirty="0">
                <a:cs typeface="Arial"/>
              </a:rPr>
              <a:t>g</a:t>
            </a:r>
            <a:r>
              <a:rPr lang="en-GB" spc="-4" dirty="0">
                <a:cs typeface="Arial"/>
              </a:rPr>
              <a:t>l</a:t>
            </a:r>
            <a:r>
              <a:rPr lang="en-GB" dirty="0">
                <a:cs typeface="Arial"/>
              </a:rPr>
              <a:t>a</a:t>
            </a:r>
            <a:r>
              <a:rPr lang="en-GB" spc="-4" dirty="0">
                <a:cs typeface="Arial"/>
              </a:rPr>
              <a:t>n</a:t>
            </a:r>
            <a:r>
              <a:rPr lang="en-GB" dirty="0">
                <a:cs typeface="Arial"/>
              </a:rPr>
              <a:t>d</a:t>
            </a:r>
            <a:r>
              <a:rPr lang="en-GB" spc="-4" dirty="0">
                <a:cs typeface="Arial"/>
              </a:rPr>
              <a:t> </a:t>
            </a:r>
            <a:r>
              <a:rPr lang="en-GB" spc="4" dirty="0">
                <a:cs typeface="Arial"/>
              </a:rPr>
              <a:t>(</a:t>
            </a:r>
            <a:r>
              <a:rPr lang="en-GB" dirty="0">
                <a:cs typeface="Arial"/>
              </a:rPr>
              <a:t>or</a:t>
            </a:r>
            <a:r>
              <a:rPr lang="en-GB" spc="-4" dirty="0">
                <a:cs typeface="Arial"/>
              </a:rPr>
              <a:t> NE</a:t>
            </a:r>
            <a:r>
              <a:rPr lang="en-GB" dirty="0">
                <a:cs typeface="Arial"/>
              </a:rPr>
              <a:t>)</a:t>
            </a:r>
            <a:r>
              <a:rPr lang="en-GB" spc="9" dirty="0">
                <a:cs typeface="Arial"/>
              </a:rPr>
              <a:t> </a:t>
            </a:r>
            <a:r>
              <a:rPr lang="en-GB" dirty="0">
                <a:cs typeface="Arial"/>
              </a:rPr>
              <a:t>a</a:t>
            </a:r>
            <a:r>
              <a:rPr lang="en-GB" spc="-4" dirty="0">
                <a:cs typeface="Arial"/>
              </a:rPr>
              <a:t>n</a:t>
            </a:r>
            <a:r>
              <a:rPr lang="en-GB" dirty="0">
                <a:cs typeface="Arial"/>
              </a:rPr>
              <a:t>d a</a:t>
            </a:r>
            <a:r>
              <a:rPr lang="en-GB" spc="-4" dirty="0">
                <a:cs typeface="Arial"/>
              </a:rPr>
              <a:t>p</a:t>
            </a:r>
            <a:r>
              <a:rPr lang="en-GB" dirty="0">
                <a:cs typeface="Arial"/>
              </a:rPr>
              <a:t>propri</a:t>
            </a:r>
            <a:r>
              <a:rPr lang="en-GB" spc="-4" dirty="0">
                <a:cs typeface="Arial"/>
              </a:rPr>
              <a:t>a</a:t>
            </a:r>
            <a:r>
              <a:rPr lang="en-GB" spc="4" dirty="0">
                <a:cs typeface="Arial"/>
              </a:rPr>
              <a:t>t</a:t>
            </a:r>
            <a:r>
              <a:rPr lang="en-GB" dirty="0">
                <a:cs typeface="Arial"/>
              </a:rPr>
              <a:t>e</a:t>
            </a:r>
            <a:r>
              <a:rPr lang="en-GB" spc="-9" dirty="0">
                <a:cs typeface="Arial"/>
              </a:rPr>
              <a:t> </a:t>
            </a:r>
            <a:r>
              <a:rPr lang="en-GB" spc="-4" dirty="0">
                <a:cs typeface="Arial"/>
              </a:rPr>
              <a:t>‘</a:t>
            </a:r>
            <a:r>
              <a:rPr lang="en-GB" dirty="0">
                <a:cs typeface="Arial"/>
              </a:rPr>
              <a:t>b</a:t>
            </a:r>
            <a:r>
              <a:rPr lang="en-GB" spc="-4" dirty="0">
                <a:cs typeface="Arial"/>
              </a:rPr>
              <a:t>e</a:t>
            </a:r>
            <a:r>
              <a:rPr lang="en-GB" dirty="0">
                <a:cs typeface="Arial"/>
              </a:rPr>
              <a:t>nc</a:t>
            </a:r>
            <a:r>
              <a:rPr lang="en-GB" spc="-4" dirty="0">
                <a:cs typeface="Arial"/>
              </a:rPr>
              <a:t>h</a:t>
            </a:r>
            <a:r>
              <a:rPr lang="en-GB" spc="4" dirty="0">
                <a:cs typeface="Arial"/>
              </a:rPr>
              <a:t>m</a:t>
            </a:r>
            <a:r>
              <a:rPr lang="en-GB" spc="-14" dirty="0">
                <a:cs typeface="Arial"/>
              </a:rPr>
              <a:t>a</a:t>
            </a:r>
            <a:r>
              <a:rPr lang="en-GB" spc="-9" dirty="0">
                <a:cs typeface="Arial"/>
              </a:rPr>
              <a:t>r</a:t>
            </a:r>
            <a:r>
              <a:rPr lang="en-GB" spc="9" dirty="0">
                <a:cs typeface="Arial"/>
              </a:rPr>
              <a:t>k</a:t>
            </a:r>
            <a:r>
              <a:rPr lang="en-GB" dirty="0">
                <a:cs typeface="Arial"/>
              </a:rPr>
              <a:t>’</a:t>
            </a:r>
            <a:r>
              <a:rPr lang="en-GB" spc="-9" dirty="0">
                <a:cs typeface="Arial"/>
              </a:rPr>
              <a:t> </a:t>
            </a:r>
            <a:r>
              <a:rPr lang="en-GB" dirty="0">
                <a:cs typeface="Arial"/>
              </a:rPr>
              <a:t>areas</a:t>
            </a:r>
            <a:r>
              <a:rPr lang="en-GB" spc="4" dirty="0">
                <a:cs typeface="Arial"/>
              </a:rPr>
              <a:t> </a:t>
            </a:r>
            <a:r>
              <a:rPr lang="en-GB" spc="-14" dirty="0">
                <a:cs typeface="Arial"/>
              </a:rPr>
              <a:t>o</a:t>
            </a:r>
            <a:r>
              <a:rPr lang="en-GB" dirty="0">
                <a:cs typeface="Arial"/>
              </a:rPr>
              <a:t>r groups. </a:t>
            </a:r>
          </a:p>
          <a:p>
            <a:pPr marL="179310" indent="-144706">
              <a:lnSpc>
                <a:spcPct val="95825"/>
              </a:lnSpc>
              <a:spcBef>
                <a:spcPts val="188"/>
              </a:spcBef>
              <a:buFont typeface="Arial" panose="020B0604020202020204" pitchFamily="34" charset="0"/>
              <a:buChar char="­"/>
            </a:pPr>
            <a:r>
              <a:rPr lang="en-GB" spc="-19" dirty="0">
                <a:cs typeface="Arial"/>
              </a:rPr>
              <a:t>M</a:t>
            </a:r>
            <a:r>
              <a:rPr lang="en-GB" dirty="0">
                <a:cs typeface="Arial"/>
              </a:rPr>
              <a:t>a</a:t>
            </a:r>
            <a:r>
              <a:rPr lang="en-GB" spc="9" dirty="0">
                <a:cs typeface="Arial"/>
              </a:rPr>
              <a:t>k</a:t>
            </a:r>
            <a:r>
              <a:rPr lang="en-GB" dirty="0">
                <a:cs typeface="Arial"/>
              </a:rPr>
              <a:t>e da</a:t>
            </a:r>
            <a:r>
              <a:rPr lang="en-GB" spc="4" dirty="0">
                <a:cs typeface="Arial"/>
              </a:rPr>
              <a:t>t</a:t>
            </a:r>
            <a:r>
              <a:rPr lang="en-GB" dirty="0">
                <a:cs typeface="Arial"/>
              </a:rPr>
              <a:t>a d</a:t>
            </a:r>
            <a:r>
              <a:rPr lang="en-GB" spc="-4" dirty="0">
                <a:cs typeface="Arial"/>
              </a:rPr>
              <a:t>i</a:t>
            </a:r>
            <a:r>
              <a:rPr lang="en-GB" dirty="0">
                <a:cs typeface="Arial"/>
              </a:rPr>
              <a:t>sp</a:t>
            </a:r>
            <a:r>
              <a:rPr lang="en-GB" spc="-4" dirty="0">
                <a:cs typeface="Arial"/>
              </a:rPr>
              <a:t>l</a:t>
            </a:r>
            <a:r>
              <a:rPr lang="en-GB" dirty="0">
                <a:cs typeface="Arial"/>
              </a:rPr>
              <a:t>a</a:t>
            </a:r>
            <a:r>
              <a:rPr lang="en-GB" spc="-14" dirty="0">
                <a:cs typeface="Arial"/>
              </a:rPr>
              <a:t>y</a:t>
            </a:r>
            <a:r>
              <a:rPr lang="en-GB" dirty="0">
                <a:cs typeface="Arial"/>
              </a:rPr>
              <a:t>s</a:t>
            </a:r>
            <a:r>
              <a:rPr lang="en-GB" spc="4" dirty="0">
                <a:cs typeface="Arial"/>
              </a:rPr>
              <a:t> </a:t>
            </a:r>
            <a:r>
              <a:rPr lang="en-GB" dirty="0">
                <a:cs typeface="Arial"/>
              </a:rPr>
              <a:t>e</a:t>
            </a:r>
            <a:r>
              <a:rPr lang="en-GB" spc="-4" dirty="0">
                <a:cs typeface="Arial"/>
              </a:rPr>
              <a:t>a</a:t>
            </a:r>
            <a:r>
              <a:rPr lang="en-GB" dirty="0">
                <a:cs typeface="Arial"/>
              </a:rPr>
              <a:t>sy</a:t>
            </a:r>
            <a:r>
              <a:rPr lang="en-GB" spc="-4" dirty="0">
                <a:cs typeface="Arial"/>
              </a:rPr>
              <a:t> </a:t>
            </a:r>
            <a:r>
              <a:rPr lang="en-GB" spc="4" dirty="0">
                <a:cs typeface="Arial"/>
              </a:rPr>
              <a:t>t</a:t>
            </a:r>
            <a:r>
              <a:rPr lang="en-GB" dirty="0">
                <a:cs typeface="Arial"/>
              </a:rPr>
              <a:t>o</a:t>
            </a:r>
            <a:r>
              <a:rPr lang="en-GB" spc="-9" dirty="0">
                <a:cs typeface="Arial"/>
              </a:rPr>
              <a:t> </a:t>
            </a:r>
            <a:r>
              <a:rPr lang="en-GB" dirty="0">
                <a:cs typeface="Arial"/>
              </a:rPr>
              <a:t>com</a:t>
            </a:r>
            <a:r>
              <a:rPr lang="en-GB" spc="-9" dirty="0">
                <a:cs typeface="Arial"/>
              </a:rPr>
              <a:t>p</a:t>
            </a:r>
            <a:r>
              <a:rPr lang="en-GB" spc="4" dirty="0">
                <a:cs typeface="Arial"/>
              </a:rPr>
              <a:t>r</a:t>
            </a:r>
            <a:r>
              <a:rPr lang="en-GB" dirty="0">
                <a:cs typeface="Arial"/>
              </a:rPr>
              <a:t>e</a:t>
            </a:r>
            <a:r>
              <a:rPr lang="en-GB" spc="-4" dirty="0">
                <a:cs typeface="Arial"/>
              </a:rPr>
              <a:t>h</a:t>
            </a:r>
            <a:r>
              <a:rPr lang="en-GB" dirty="0">
                <a:cs typeface="Arial"/>
              </a:rPr>
              <a:t>e</a:t>
            </a:r>
            <a:r>
              <a:rPr lang="en-GB" spc="-4" dirty="0">
                <a:cs typeface="Arial"/>
              </a:rPr>
              <a:t>n</a:t>
            </a:r>
            <a:r>
              <a:rPr lang="en-GB" spc="-14" dirty="0">
                <a:cs typeface="Arial"/>
              </a:rPr>
              <a:t>d</a:t>
            </a:r>
          </a:p>
          <a:p>
            <a:pPr marL="179310" indent="-144706">
              <a:lnSpc>
                <a:spcPct val="95825"/>
              </a:lnSpc>
              <a:spcBef>
                <a:spcPts val="188"/>
              </a:spcBef>
              <a:buFont typeface="Arial" panose="020B0604020202020204" pitchFamily="34" charset="0"/>
              <a:buChar char="­"/>
            </a:pPr>
            <a:r>
              <a:rPr lang="en-GB" spc="4" dirty="0">
                <a:cs typeface="Arial"/>
              </a:rPr>
              <a:t>I</a:t>
            </a:r>
            <a:r>
              <a:rPr lang="en-GB" dirty="0">
                <a:cs typeface="Arial"/>
              </a:rPr>
              <a:t>n</a:t>
            </a:r>
            <a:r>
              <a:rPr lang="en-GB" spc="-4" dirty="0">
                <a:cs typeface="Arial"/>
              </a:rPr>
              <a:t>di</a:t>
            </a:r>
            <a:r>
              <a:rPr lang="en-GB" dirty="0">
                <a:cs typeface="Arial"/>
              </a:rPr>
              <a:t>cate</a:t>
            </a:r>
            <a:r>
              <a:rPr lang="en-GB" spc="-4" dirty="0">
                <a:cs typeface="Arial"/>
              </a:rPr>
              <a:t> </a:t>
            </a:r>
            <a:r>
              <a:rPr lang="en-GB" spc="-14" dirty="0">
                <a:cs typeface="Arial"/>
              </a:rPr>
              <a:t>w</a:t>
            </a:r>
            <a:r>
              <a:rPr lang="en-GB" dirty="0">
                <a:cs typeface="Arial"/>
              </a:rPr>
              <a:t>h</a:t>
            </a:r>
            <a:r>
              <a:rPr lang="en-GB" spc="-4" dirty="0">
                <a:cs typeface="Arial"/>
              </a:rPr>
              <a:t>e</a:t>
            </a:r>
            <a:r>
              <a:rPr lang="en-GB" spc="4" dirty="0">
                <a:cs typeface="Arial"/>
              </a:rPr>
              <a:t>r</a:t>
            </a:r>
            <a:r>
              <a:rPr lang="en-GB" dirty="0">
                <a:cs typeface="Arial"/>
              </a:rPr>
              <a:t>e l</a:t>
            </a:r>
            <a:r>
              <a:rPr lang="en-GB" spc="-4" dirty="0">
                <a:cs typeface="Arial"/>
              </a:rPr>
              <a:t>e</a:t>
            </a:r>
            <a:r>
              <a:rPr lang="en-GB" spc="-9" dirty="0">
                <a:cs typeface="Arial"/>
              </a:rPr>
              <a:t>v</a:t>
            </a:r>
            <a:r>
              <a:rPr lang="en-GB" dirty="0">
                <a:cs typeface="Arial"/>
              </a:rPr>
              <a:t>e</a:t>
            </a:r>
            <a:r>
              <a:rPr lang="en-GB" spc="-4" dirty="0">
                <a:cs typeface="Arial"/>
              </a:rPr>
              <a:t>l</a:t>
            </a:r>
            <a:r>
              <a:rPr lang="en-GB" dirty="0">
                <a:cs typeface="Arial"/>
              </a:rPr>
              <a:t>s</a:t>
            </a:r>
            <a:r>
              <a:rPr lang="en-GB" spc="4" dirty="0">
                <a:cs typeface="Arial"/>
              </a:rPr>
              <a:t> </a:t>
            </a:r>
            <a:r>
              <a:rPr lang="en-GB" dirty="0">
                <a:cs typeface="Arial"/>
              </a:rPr>
              <a:t>of</a:t>
            </a:r>
            <a:r>
              <a:rPr lang="en-GB" spc="9" dirty="0">
                <a:cs typeface="Arial"/>
              </a:rPr>
              <a:t> </a:t>
            </a:r>
            <a:r>
              <a:rPr lang="en-GB" dirty="0">
                <a:cs typeface="Arial"/>
              </a:rPr>
              <a:t>n</a:t>
            </a:r>
            <a:r>
              <a:rPr lang="en-GB" spc="-4" dirty="0">
                <a:cs typeface="Arial"/>
              </a:rPr>
              <a:t>e</a:t>
            </a:r>
            <a:r>
              <a:rPr lang="en-GB" dirty="0">
                <a:cs typeface="Arial"/>
              </a:rPr>
              <a:t>ed</a:t>
            </a:r>
            <a:r>
              <a:rPr lang="en-GB" spc="4" dirty="0">
                <a:cs typeface="Arial"/>
              </a:rPr>
              <a:t> </a:t>
            </a:r>
            <a:r>
              <a:rPr lang="en-GB" spc="-14" dirty="0">
                <a:cs typeface="Arial"/>
              </a:rPr>
              <a:t>a</a:t>
            </a:r>
            <a:r>
              <a:rPr lang="en-GB" spc="4" dirty="0">
                <a:cs typeface="Arial"/>
              </a:rPr>
              <a:t>r</a:t>
            </a:r>
            <a:r>
              <a:rPr lang="en-GB" dirty="0">
                <a:cs typeface="Arial"/>
              </a:rPr>
              <a:t>e u</a:t>
            </a:r>
            <a:r>
              <a:rPr lang="en-GB" spc="-9" dirty="0">
                <a:cs typeface="Arial"/>
              </a:rPr>
              <a:t>n</a:t>
            </a:r>
            <a:r>
              <a:rPr lang="en-GB" spc="9" dirty="0">
                <a:cs typeface="Arial"/>
              </a:rPr>
              <a:t>k</a:t>
            </a:r>
            <a:r>
              <a:rPr lang="en-GB" dirty="0">
                <a:cs typeface="Arial"/>
              </a:rPr>
              <a:t>n</a:t>
            </a:r>
            <a:r>
              <a:rPr lang="en-GB" spc="-4" dirty="0">
                <a:cs typeface="Arial"/>
              </a:rPr>
              <a:t>o</a:t>
            </a:r>
            <a:r>
              <a:rPr lang="en-GB" spc="-14" dirty="0">
                <a:cs typeface="Arial"/>
              </a:rPr>
              <a:t>w</a:t>
            </a:r>
            <a:r>
              <a:rPr lang="en-GB" dirty="0">
                <a:cs typeface="Arial"/>
              </a:rPr>
              <a:t>n.</a:t>
            </a:r>
          </a:p>
          <a:p>
            <a:pPr marR="16281" algn="just">
              <a:lnSpc>
                <a:spcPts val="1252"/>
              </a:lnSpc>
              <a:spcBef>
                <a:spcPts val="372"/>
              </a:spcBef>
            </a:pPr>
            <a:r>
              <a:rPr lang="en-GB" b="1" spc="4" dirty="0">
                <a:solidFill>
                  <a:srgbClr val="000000"/>
                </a:solidFill>
                <a:cs typeface="Arial"/>
              </a:rPr>
              <a:t>Don’t:</a:t>
            </a:r>
          </a:p>
          <a:p>
            <a:pPr marL="141561" marR="16281" indent="-169873" algn="just">
              <a:lnSpc>
                <a:spcPts val="1252"/>
              </a:lnSpc>
              <a:spcBef>
                <a:spcPts val="372"/>
              </a:spcBef>
              <a:buFont typeface="Arial" panose="020B0604020202020204" pitchFamily="34" charset="0"/>
              <a:buChar char="­"/>
            </a:pPr>
            <a:r>
              <a:rPr lang="en-GB" spc="4" dirty="0">
                <a:solidFill>
                  <a:srgbClr val="000000"/>
                </a:solidFill>
                <a:cs typeface="Arial"/>
              </a:rPr>
              <a:t>G</a:t>
            </a:r>
            <a:r>
              <a:rPr lang="en-GB" dirty="0">
                <a:solidFill>
                  <a:srgbClr val="000000"/>
                </a:solidFill>
                <a:cs typeface="Arial"/>
              </a:rPr>
              <a:t>u</a:t>
            </a:r>
            <a:r>
              <a:rPr lang="en-GB" spc="-4" dirty="0">
                <a:solidFill>
                  <a:srgbClr val="000000"/>
                </a:solidFill>
                <a:cs typeface="Arial"/>
              </a:rPr>
              <a:t>e</a:t>
            </a:r>
            <a:r>
              <a:rPr lang="en-GB" dirty="0">
                <a:solidFill>
                  <a:srgbClr val="000000"/>
                </a:solidFill>
                <a:cs typeface="Arial"/>
              </a:rPr>
              <a:t>ss</a:t>
            </a:r>
            <a:r>
              <a:rPr lang="en-GB" spc="-4" dirty="0">
                <a:solidFill>
                  <a:srgbClr val="000000"/>
                </a:solidFill>
                <a:cs typeface="Arial"/>
              </a:rPr>
              <a:t> </a:t>
            </a:r>
            <a:r>
              <a:rPr lang="en-GB" dirty="0">
                <a:solidFill>
                  <a:srgbClr val="000000"/>
                </a:solidFill>
                <a:cs typeface="Arial"/>
              </a:rPr>
              <a:t>at n</a:t>
            </a:r>
            <a:r>
              <a:rPr lang="en-GB" spc="-4" dirty="0">
                <a:solidFill>
                  <a:srgbClr val="000000"/>
                </a:solidFill>
                <a:cs typeface="Arial"/>
              </a:rPr>
              <a:t>u</a:t>
            </a:r>
            <a:r>
              <a:rPr lang="en-GB" spc="4" dirty="0">
                <a:solidFill>
                  <a:srgbClr val="000000"/>
                </a:solidFill>
                <a:cs typeface="Arial"/>
              </a:rPr>
              <a:t>m</a:t>
            </a:r>
            <a:r>
              <a:rPr lang="en-GB" dirty="0">
                <a:solidFill>
                  <a:srgbClr val="000000"/>
                </a:solidFill>
                <a:cs typeface="Arial"/>
              </a:rPr>
              <a:t>b</a:t>
            </a:r>
            <a:r>
              <a:rPr lang="en-GB" spc="-14" dirty="0">
                <a:solidFill>
                  <a:srgbClr val="000000"/>
                </a:solidFill>
                <a:cs typeface="Arial"/>
              </a:rPr>
              <a:t>e</a:t>
            </a:r>
            <a:r>
              <a:rPr lang="en-GB" spc="4" dirty="0">
                <a:solidFill>
                  <a:srgbClr val="000000"/>
                </a:solidFill>
                <a:cs typeface="Arial"/>
              </a:rPr>
              <a:t>r</a:t>
            </a:r>
            <a:r>
              <a:rPr lang="en-GB" dirty="0">
                <a:solidFill>
                  <a:srgbClr val="000000"/>
                </a:solidFill>
                <a:cs typeface="Arial"/>
              </a:rPr>
              <a:t>s</a:t>
            </a:r>
            <a:r>
              <a:rPr lang="en-GB" spc="-4" dirty="0">
                <a:solidFill>
                  <a:srgbClr val="000000"/>
                </a:solidFill>
                <a:cs typeface="Arial"/>
              </a:rPr>
              <a:t> </a:t>
            </a:r>
            <a:r>
              <a:rPr lang="en-GB" spc="-14" dirty="0">
                <a:solidFill>
                  <a:srgbClr val="000000"/>
                </a:solidFill>
                <a:cs typeface="Arial"/>
              </a:rPr>
              <a:t>i</a:t>
            </a:r>
            <a:r>
              <a:rPr lang="en-GB" dirty="0">
                <a:solidFill>
                  <a:srgbClr val="000000"/>
                </a:solidFill>
                <a:cs typeface="Arial"/>
              </a:rPr>
              <a:t>f</a:t>
            </a:r>
            <a:r>
              <a:rPr lang="en-GB" spc="9" dirty="0">
                <a:solidFill>
                  <a:srgbClr val="000000"/>
                </a:solidFill>
                <a:cs typeface="Arial"/>
              </a:rPr>
              <a:t> </a:t>
            </a:r>
            <a:r>
              <a:rPr lang="en-GB" spc="4" dirty="0">
                <a:solidFill>
                  <a:srgbClr val="000000"/>
                </a:solidFill>
                <a:cs typeface="Arial"/>
              </a:rPr>
              <a:t>t</a:t>
            </a:r>
            <a:r>
              <a:rPr lang="en-GB" dirty="0">
                <a:solidFill>
                  <a:srgbClr val="000000"/>
                </a:solidFill>
                <a:cs typeface="Arial"/>
              </a:rPr>
              <a:t>h</a:t>
            </a:r>
            <a:r>
              <a:rPr lang="en-GB" spc="-4" dirty="0">
                <a:solidFill>
                  <a:srgbClr val="000000"/>
                </a:solidFill>
                <a:cs typeface="Arial"/>
              </a:rPr>
              <a:t>e</a:t>
            </a:r>
            <a:r>
              <a:rPr lang="en-GB" spc="-9" dirty="0">
                <a:solidFill>
                  <a:srgbClr val="000000"/>
                </a:solidFill>
                <a:cs typeface="Arial"/>
              </a:rPr>
              <a:t>r</a:t>
            </a:r>
            <a:r>
              <a:rPr lang="en-GB" dirty="0">
                <a:solidFill>
                  <a:srgbClr val="000000"/>
                </a:solidFill>
                <a:cs typeface="Arial"/>
              </a:rPr>
              <a:t>e is no</a:t>
            </a:r>
            <a:r>
              <a:rPr lang="en-GB" spc="4" dirty="0">
                <a:solidFill>
                  <a:srgbClr val="000000"/>
                </a:solidFill>
                <a:cs typeface="Arial"/>
              </a:rPr>
              <a:t> </a:t>
            </a:r>
            <a:r>
              <a:rPr lang="en-GB" dirty="0">
                <a:solidFill>
                  <a:srgbClr val="000000"/>
                </a:solidFill>
                <a:cs typeface="Arial"/>
              </a:rPr>
              <a:t>e</a:t>
            </a:r>
            <a:r>
              <a:rPr lang="en-GB" spc="-14" dirty="0">
                <a:solidFill>
                  <a:srgbClr val="000000"/>
                </a:solidFill>
                <a:cs typeface="Arial"/>
              </a:rPr>
              <a:t>v</a:t>
            </a:r>
            <a:r>
              <a:rPr lang="en-GB" spc="-4" dirty="0">
                <a:solidFill>
                  <a:srgbClr val="000000"/>
                </a:solidFill>
                <a:cs typeface="Arial"/>
              </a:rPr>
              <a:t>i</a:t>
            </a:r>
            <a:r>
              <a:rPr lang="en-GB" dirty="0">
                <a:solidFill>
                  <a:srgbClr val="000000"/>
                </a:solidFill>
                <a:cs typeface="Arial"/>
              </a:rPr>
              <a:t>d</a:t>
            </a:r>
            <a:r>
              <a:rPr lang="en-GB" spc="-4" dirty="0">
                <a:solidFill>
                  <a:srgbClr val="000000"/>
                </a:solidFill>
                <a:cs typeface="Arial"/>
              </a:rPr>
              <a:t>e</a:t>
            </a:r>
            <a:r>
              <a:rPr lang="en-GB" dirty="0">
                <a:solidFill>
                  <a:srgbClr val="000000"/>
                </a:solidFill>
                <a:cs typeface="Arial"/>
              </a:rPr>
              <a:t>nc</a:t>
            </a:r>
            <a:r>
              <a:rPr lang="en-GB" spc="-4" dirty="0">
                <a:solidFill>
                  <a:srgbClr val="000000"/>
                </a:solidFill>
                <a:cs typeface="Arial"/>
              </a:rPr>
              <a:t>e</a:t>
            </a:r>
            <a:r>
              <a:rPr lang="en-GB" dirty="0">
                <a:solidFill>
                  <a:srgbClr val="000000"/>
                </a:solidFill>
                <a:cs typeface="Arial"/>
              </a:rPr>
              <a:t>.</a:t>
            </a:r>
          </a:p>
          <a:p>
            <a:pPr marL="141561" marR="16281" indent="-169873" algn="just">
              <a:lnSpc>
                <a:spcPts val="1252"/>
              </a:lnSpc>
              <a:spcBef>
                <a:spcPts val="372"/>
              </a:spcBef>
              <a:buFont typeface="Arial" panose="020B0604020202020204" pitchFamily="34" charset="0"/>
              <a:buChar char="­"/>
            </a:pPr>
            <a:r>
              <a:rPr lang="en-GB" spc="4" dirty="0">
                <a:cs typeface="Arial"/>
              </a:rPr>
              <a:t>I</a:t>
            </a:r>
            <a:r>
              <a:rPr lang="en-GB" dirty="0">
                <a:cs typeface="Arial"/>
              </a:rPr>
              <a:t>nc</a:t>
            </a:r>
            <a:r>
              <a:rPr lang="en-GB" spc="-4" dirty="0">
                <a:cs typeface="Arial"/>
              </a:rPr>
              <a:t>l</a:t>
            </a:r>
            <a:r>
              <a:rPr lang="en-GB" dirty="0">
                <a:cs typeface="Arial"/>
              </a:rPr>
              <a:t>u</a:t>
            </a:r>
            <a:r>
              <a:rPr lang="en-GB" spc="-4" dirty="0">
                <a:cs typeface="Arial"/>
              </a:rPr>
              <a:t>d</a:t>
            </a:r>
            <a:r>
              <a:rPr lang="en-GB" dirty="0">
                <a:cs typeface="Arial"/>
              </a:rPr>
              <a:t>e l</a:t>
            </a:r>
            <a:r>
              <a:rPr lang="en-GB" spc="-4" dirty="0">
                <a:cs typeface="Arial"/>
              </a:rPr>
              <a:t>a</a:t>
            </a:r>
            <a:r>
              <a:rPr lang="en-GB" spc="-9" dirty="0">
                <a:cs typeface="Arial"/>
              </a:rPr>
              <a:t>r</a:t>
            </a:r>
            <a:r>
              <a:rPr lang="en-GB" spc="9" dirty="0">
                <a:cs typeface="Arial"/>
              </a:rPr>
              <a:t>g</a:t>
            </a:r>
            <a:r>
              <a:rPr lang="en-GB" dirty="0">
                <a:cs typeface="Arial"/>
              </a:rPr>
              <a:t>e</a:t>
            </a:r>
            <a:r>
              <a:rPr lang="en-GB" spc="-9" dirty="0">
                <a:cs typeface="Arial"/>
              </a:rPr>
              <a:t> </a:t>
            </a:r>
            <a:r>
              <a:rPr lang="en-GB" dirty="0">
                <a:cs typeface="Arial"/>
              </a:rPr>
              <a:t>d</a:t>
            </a:r>
            <a:r>
              <a:rPr lang="en-GB" spc="-4" dirty="0">
                <a:cs typeface="Arial"/>
              </a:rPr>
              <a:t>a</a:t>
            </a:r>
            <a:r>
              <a:rPr lang="en-GB" spc="4" dirty="0">
                <a:cs typeface="Arial"/>
              </a:rPr>
              <a:t>t</a:t>
            </a:r>
            <a:r>
              <a:rPr lang="en-GB" dirty="0">
                <a:cs typeface="Arial"/>
              </a:rPr>
              <a:t>a</a:t>
            </a:r>
            <a:r>
              <a:rPr lang="en-GB" spc="-9" dirty="0">
                <a:cs typeface="Arial"/>
              </a:rPr>
              <a:t> </a:t>
            </a:r>
            <a:r>
              <a:rPr lang="en-GB" spc="4" dirty="0">
                <a:cs typeface="Arial"/>
              </a:rPr>
              <a:t>t</a:t>
            </a:r>
            <a:r>
              <a:rPr lang="en-GB" dirty="0">
                <a:cs typeface="Arial"/>
              </a:rPr>
              <a:t>a</a:t>
            </a:r>
            <a:r>
              <a:rPr lang="en-GB" spc="-4" dirty="0">
                <a:cs typeface="Arial"/>
              </a:rPr>
              <a:t>bl</a:t>
            </a:r>
            <a:r>
              <a:rPr lang="en-GB" dirty="0">
                <a:cs typeface="Arial"/>
              </a:rPr>
              <a:t>e</a:t>
            </a:r>
            <a:r>
              <a:rPr lang="en-GB" spc="-14" dirty="0">
                <a:cs typeface="Arial"/>
              </a:rPr>
              <a:t>s. </a:t>
            </a:r>
          </a:p>
          <a:p>
            <a:pPr marL="141561" marR="16281" indent="-169873" algn="just">
              <a:lnSpc>
                <a:spcPts val="1252"/>
              </a:lnSpc>
              <a:spcBef>
                <a:spcPts val="372"/>
              </a:spcBef>
              <a:buFont typeface="Arial" panose="020B0604020202020204" pitchFamily="34" charset="0"/>
              <a:buChar char="­"/>
            </a:pPr>
            <a:r>
              <a:rPr lang="en-GB" spc="-14" dirty="0">
                <a:cs typeface="Arial"/>
              </a:rPr>
              <a:t>Inc</a:t>
            </a:r>
            <a:r>
              <a:rPr lang="en-GB" spc="-4" dirty="0">
                <a:cs typeface="Arial"/>
              </a:rPr>
              <a:t>l</a:t>
            </a:r>
            <a:r>
              <a:rPr lang="en-GB" dirty="0">
                <a:cs typeface="Arial"/>
              </a:rPr>
              <a:t>u</a:t>
            </a:r>
            <a:r>
              <a:rPr lang="en-GB" spc="-4" dirty="0">
                <a:cs typeface="Arial"/>
              </a:rPr>
              <a:t>d</a:t>
            </a:r>
            <a:r>
              <a:rPr lang="en-GB" dirty="0">
                <a:cs typeface="Arial"/>
              </a:rPr>
              <a:t>e</a:t>
            </a:r>
            <a:r>
              <a:rPr lang="en-GB" spc="-4" dirty="0">
                <a:cs typeface="Arial"/>
              </a:rPr>
              <a:t> </a:t>
            </a:r>
            <a:r>
              <a:rPr lang="en-GB" spc="9" dirty="0">
                <a:cs typeface="Arial"/>
              </a:rPr>
              <a:t>g</a:t>
            </a:r>
            <a:r>
              <a:rPr lang="en-GB" spc="4" dirty="0">
                <a:cs typeface="Arial"/>
              </a:rPr>
              <a:t>r</a:t>
            </a:r>
            <a:r>
              <a:rPr lang="en-GB" dirty="0">
                <a:cs typeface="Arial"/>
              </a:rPr>
              <a:t>a</a:t>
            </a:r>
            <a:r>
              <a:rPr lang="en-GB" spc="-4" dirty="0">
                <a:cs typeface="Arial"/>
              </a:rPr>
              <a:t>p</a:t>
            </a:r>
            <a:r>
              <a:rPr lang="en-GB" spc="-14" dirty="0">
                <a:cs typeface="Arial"/>
              </a:rPr>
              <a:t>h</a:t>
            </a:r>
            <a:r>
              <a:rPr lang="en-GB" dirty="0">
                <a:cs typeface="Arial"/>
              </a:rPr>
              <a:t>s</a:t>
            </a:r>
            <a:r>
              <a:rPr lang="en-GB" spc="-4" dirty="0">
                <a:cs typeface="Arial"/>
              </a:rPr>
              <a:t> </a:t>
            </a:r>
            <a:r>
              <a:rPr lang="en-GB" spc="4" dirty="0">
                <a:cs typeface="Arial"/>
              </a:rPr>
              <a:t>t</a:t>
            </a:r>
            <a:r>
              <a:rPr lang="en-GB" dirty="0">
                <a:cs typeface="Arial"/>
              </a:rPr>
              <a:t>h</a:t>
            </a:r>
            <a:r>
              <a:rPr lang="en-GB" spc="-4" dirty="0">
                <a:cs typeface="Arial"/>
              </a:rPr>
              <a:t>a</a:t>
            </a:r>
            <a:r>
              <a:rPr lang="en-GB" dirty="0">
                <a:cs typeface="Arial"/>
              </a:rPr>
              <a:t>t d</a:t>
            </a:r>
            <a:r>
              <a:rPr lang="en-GB" spc="-4" dirty="0">
                <a:cs typeface="Arial"/>
              </a:rPr>
              <a:t>i</a:t>
            </a:r>
            <a:r>
              <a:rPr lang="en-GB" dirty="0">
                <a:cs typeface="Arial"/>
              </a:rPr>
              <a:t>sp</a:t>
            </a:r>
            <a:r>
              <a:rPr lang="en-GB" spc="-4" dirty="0">
                <a:cs typeface="Arial"/>
              </a:rPr>
              <a:t>l</a:t>
            </a:r>
            <a:r>
              <a:rPr lang="en-GB" dirty="0">
                <a:cs typeface="Arial"/>
              </a:rPr>
              <a:t>ay</a:t>
            </a:r>
            <a:r>
              <a:rPr lang="en-GB" spc="-9" dirty="0">
                <a:cs typeface="Arial"/>
              </a:rPr>
              <a:t> </a:t>
            </a:r>
            <a:r>
              <a:rPr lang="en-GB" dirty="0">
                <a:cs typeface="Arial"/>
              </a:rPr>
              <a:t>o</a:t>
            </a:r>
            <a:r>
              <a:rPr lang="en-GB" spc="-4" dirty="0">
                <a:cs typeface="Arial"/>
              </a:rPr>
              <a:t>nl</a:t>
            </a:r>
            <a:r>
              <a:rPr lang="en-GB" dirty="0">
                <a:cs typeface="Arial"/>
              </a:rPr>
              <a:t>y</a:t>
            </a:r>
            <a:r>
              <a:rPr lang="en-GB" spc="-4" dirty="0">
                <a:cs typeface="Arial"/>
              </a:rPr>
              <a:t> </a:t>
            </a:r>
            <a:r>
              <a:rPr lang="en-GB" dirty="0">
                <a:cs typeface="Arial"/>
              </a:rPr>
              <a:t>o</a:t>
            </a:r>
            <a:r>
              <a:rPr lang="en-GB" spc="-4" dirty="0">
                <a:cs typeface="Arial"/>
              </a:rPr>
              <a:t>n</a:t>
            </a:r>
            <a:r>
              <a:rPr lang="en-GB" dirty="0">
                <a:cs typeface="Arial"/>
              </a:rPr>
              <a:t>e or</a:t>
            </a:r>
            <a:r>
              <a:rPr lang="en-GB" spc="9" dirty="0">
                <a:cs typeface="Arial"/>
              </a:rPr>
              <a:t> </a:t>
            </a:r>
            <a:r>
              <a:rPr lang="en-GB" spc="4" dirty="0">
                <a:cs typeface="Arial"/>
              </a:rPr>
              <a:t>t</a:t>
            </a:r>
            <a:r>
              <a:rPr lang="en-GB" spc="-14" dirty="0">
                <a:cs typeface="Arial"/>
              </a:rPr>
              <a:t>w</a:t>
            </a:r>
            <a:r>
              <a:rPr lang="en-GB" dirty="0">
                <a:cs typeface="Arial"/>
              </a:rPr>
              <a:t>o da</a:t>
            </a:r>
            <a:r>
              <a:rPr lang="en-GB" spc="4" dirty="0">
                <a:cs typeface="Arial"/>
              </a:rPr>
              <a:t>t</a:t>
            </a:r>
            <a:r>
              <a:rPr lang="en-GB" dirty="0">
                <a:cs typeface="Arial"/>
              </a:rPr>
              <a:t>a </a:t>
            </a:r>
            <a:r>
              <a:rPr lang="en-GB" spc="-4" dirty="0">
                <a:cs typeface="Arial"/>
              </a:rPr>
              <a:t>i</a:t>
            </a:r>
            <a:r>
              <a:rPr lang="en-GB" spc="4" dirty="0">
                <a:cs typeface="Arial"/>
              </a:rPr>
              <a:t>t</a:t>
            </a:r>
            <a:r>
              <a:rPr lang="en-GB" dirty="0">
                <a:cs typeface="Arial"/>
              </a:rPr>
              <a:t>em</a:t>
            </a:r>
            <a:r>
              <a:rPr lang="en-GB" spc="-9" dirty="0">
                <a:cs typeface="Arial"/>
              </a:rPr>
              <a:t>s</a:t>
            </a:r>
            <a:r>
              <a:rPr lang="en-GB" dirty="0">
                <a:cs typeface="Arial"/>
              </a:rPr>
              <a:t>.</a:t>
            </a:r>
          </a:p>
          <a:p>
            <a:pPr marL="141561" marR="16281" indent="-169873" algn="just">
              <a:lnSpc>
                <a:spcPts val="1252"/>
              </a:lnSpc>
              <a:spcBef>
                <a:spcPts val="372"/>
              </a:spcBef>
              <a:buFont typeface="Arial" panose="020B0604020202020204" pitchFamily="34" charset="0"/>
              <a:buChar char="­"/>
            </a:pPr>
            <a:r>
              <a:rPr lang="en-GB" dirty="0">
                <a:cs typeface="Arial"/>
              </a:rPr>
              <a:t>Inc</a:t>
            </a:r>
            <a:r>
              <a:rPr lang="en-GB" spc="-4" dirty="0">
                <a:cs typeface="Arial"/>
              </a:rPr>
              <a:t>l</a:t>
            </a:r>
            <a:r>
              <a:rPr lang="en-GB" dirty="0">
                <a:cs typeface="Arial"/>
              </a:rPr>
              <a:t>u</a:t>
            </a:r>
            <a:r>
              <a:rPr lang="en-GB" spc="-4" dirty="0">
                <a:cs typeface="Arial"/>
              </a:rPr>
              <a:t>d</a:t>
            </a:r>
            <a:r>
              <a:rPr lang="en-GB" dirty="0">
                <a:cs typeface="Arial"/>
              </a:rPr>
              <a:t>e ir</a:t>
            </a:r>
            <a:r>
              <a:rPr lang="en-GB" spc="-4" dirty="0">
                <a:cs typeface="Arial"/>
              </a:rPr>
              <a:t>r</a:t>
            </a:r>
            <a:r>
              <a:rPr lang="en-GB" dirty="0">
                <a:cs typeface="Arial"/>
              </a:rPr>
              <a:t>e</a:t>
            </a:r>
            <a:r>
              <a:rPr lang="en-GB" spc="-4" dirty="0">
                <a:cs typeface="Arial"/>
              </a:rPr>
              <a:t>l</a:t>
            </a:r>
            <a:r>
              <a:rPr lang="en-GB" dirty="0">
                <a:cs typeface="Arial"/>
              </a:rPr>
              <a:t>e</a:t>
            </a:r>
            <a:r>
              <a:rPr lang="en-GB" spc="-14" dirty="0">
                <a:cs typeface="Arial"/>
              </a:rPr>
              <a:t>v</a:t>
            </a:r>
            <a:r>
              <a:rPr lang="en-GB" dirty="0">
                <a:cs typeface="Arial"/>
              </a:rPr>
              <a:t>a</a:t>
            </a:r>
            <a:r>
              <a:rPr lang="en-GB" spc="-4" dirty="0">
                <a:cs typeface="Arial"/>
              </a:rPr>
              <a:t>n</a:t>
            </a:r>
            <a:r>
              <a:rPr lang="en-GB" dirty="0">
                <a:cs typeface="Arial"/>
              </a:rPr>
              <a:t>t</a:t>
            </a:r>
            <a:r>
              <a:rPr lang="en-GB" spc="9" dirty="0">
                <a:cs typeface="Arial"/>
              </a:rPr>
              <a:t> </a:t>
            </a:r>
            <a:r>
              <a:rPr lang="en-GB" dirty="0">
                <a:cs typeface="Arial"/>
              </a:rPr>
              <a:t>d</a:t>
            </a:r>
            <a:r>
              <a:rPr lang="en-GB" spc="-4" dirty="0">
                <a:cs typeface="Arial"/>
              </a:rPr>
              <a:t>a</a:t>
            </a:r>
            <a:r>
              <a:rPr lang="en-GB" spc="4" dirty="0">
                <a:cs typeface="Arial"/>
              </a:rPr>
              <a:t>t</a:t>
            </a:r>
            <a:r>
              <a:rPr lang="en-GB" dirty="0">
                <a:cs typeface="Arial"/>
              </a:rPr>
              <a:t>a</a:t>
            </a:r>
            <a:r>
              <a:rPr lang="en-GB" spc="-9" dirty="0">
                <a:cs typeface="Arial"/>
              </a:rPr>
              <a:t> </a:t>
            </a:r>
            <a:r>
              <a:rPr lang="en-GB" spc="4" dirty="0">
                <a:cs typeface="Arial"/>
              </a:rPr>
              <a:t>j</a:t>
            </a:r>
            <a:r>
              <a:rPr lang="en-GB" spc="-14" dirty="0">
                <a:cs typeface="Arial"/>
              </a:rPr>
              <a:t>u</a:t>
            </a:r>
            <a:r>
              <a:rPr lang="en-GB" dirty="0">
                <a:cs typeface="Arial"/>
              </a:rPr>
              <a:t>st </a:t>
            </a:r>
            <a:r>
              <a:rPr lang="en-GB" spc="4" dirty="0">
                <a:cs typeface="Arial"/>
              </a:rPr>
              <a:t>t</a:t>
            </a:r>
            <a:r>
              <a:rPr lang="en-GB" dirty="0">
                <a:cs typeface="Arial"/>
              </a:rPr>
              <a:t>o</a:t>
            </a:r>
            <a:r>
              <a:rPr lang="en-GB" spc="-4" dirty="0">
                <a:cs typeface="Arial"/>
              </a:rPr>
              <a:t> </a:t>
            </a:r>
            <a:r>
              <a:rPr lang="en-GB" spc="14" dirty="0">
                <a:cs typeface="Arial"/>
              </a:rPr>
              <a:t>f</a:t>
            </a:r>
            <a:r>
              <a:rPr lang="en-GB" spc="-4" dirty="0">
                <a:cs typeface="Arial"/>
              </a:rPr>
              <a:t>il</a:t>
            </a:r>
            <a:r>
              <a:rPr lang="en-GB" dirty="0">
                <a:cs typeface="Arial"/>
              </a:rPr>
              <a:t>l sp</a:t>
            </a:r>
            <a:r>
              <a:rPr lang="en-GB" spc="-14" dirty="0">
                <a:cs typeface="Arial"/>
              </a:rPr>
              <a:t>a</a:t>
            </a:r>
            <a:r>
              <a:rPr lang="en-GB" dirty="0">
                <a:cs typeface="Arial"/>
              </a:rPr>
              <a:t>ce</a:t>
            </a:r>
            <a:endParaRPr lang="en-GB" dirty="0">
              <a:solidFill>
                <a:srgbClr val="000000"/>
              </a:solidFill>
              <a:cs typeface="Arial"/>
            </a:endParaRPr>
          </a:p>
          <a:p>
            <a:endParaRPr lang="en-GB" dirty="0"/>
          </a:p>
        </p:txBody>
      </p:sp>
      <p:sp>
        <p:nvSpPr>
          <p:cNvPr id="4" name="Slide Number Placeholder 3"/>
          <p:cNvSpPr>
            <a:spLocks noGrp="1"/>
          </p:cNvSpPr>
          <p:nvPr>
            <p:ph type="sldNum" sz="quarter" idx="10"/>
          </p:nvPr>
        </p:nvSpPr>
        <p:spPr/>
        <p:txBody>
          <a:bodyPr/>
          <a:lstStyle/>
          <a:p>
            <a:fld id="{1AF0D4BE-5B8B-46A2-8648-F3D27D3679CA}" type="slidenum">
              <a:rPr lang="en-GB" smtClean="0"/>
              <a:t>3</a:t>
            </a:fld>
            <a:endParaRPr lang="en-GB" dirty="0"/>
          </a:p>
        </p:txBody>
      </p:sp>
    </p:spTree>
    <p:extLst>
      <p:ext uri="{BB962C8B-B14F-4D97-AF65-F5344CB8AC3E}">
        <p14:creationId xmlns:p14="http://schemas.microsoft.com/office/powerpoint/2010/main" val="2930717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mp; Key fact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5229" y="1272309"/>
            <a:ext cx="6781739" cy="454891"/>
          </a:xfrm>
          <a:solidFill>
            <a:schemeClr val="accent6"/>
          </a:solidFill>
          <a:ln>
            <a:solidFill>
              <a:schemeClr val="accent6"/>
            </a:solidFill>
          </a:ln>
        </p:spPr>
        <p:txBody>
          <a:bodyPr lIns="90000" tIns="46800" rIns="90000" bIns="46800" anchor="ctr"/>
          <a:lstStyle>
            <a:lvl1pPr marL="0" indent="0">
              <a:buNone/>
              <a:defRPr sz="2000" b="0" cap="all" baseline="0">
                <a:solidFill>
                  <a:schemeClr val="bg1"/>
                </a:solidFill>
                <a:latin typeface="Arial" pitchFamily="34" charset="0"/>
              </a:defRPr>
            </a:lvl1pPr>
            <a:lvl2pPr marL="436397" indent="0">
              <a:buNone/>
              <a:defRPr sz="1700"/>
            </a:lvl2pPr>
            <a:lvl3pPr marL="872794" indent="0">
              <a:buNone/>
              <a:defRPr sz="1500"/>
            </a:lvl3pPr>
            <a:lvl4pPr marL="1309191" indent="0">
              <a:buNone/>
              <a:defRPr sz="1400"/>
            </a:lvl4pPr>
            <a:lvl5pPr marL="1745589" indent="0">
              <a:buNone/>
              <a:defRPr sz="1400"/>
            </a:lvl5pPr>
            <a:lvl6pPr marL="2181986" indent="0">
              <a:buNone/>
              <a:defRPr sz="1400"/>
            </a:lvl6pPr>
            <a:lvl7pPr marL="2618383" indent="0">
              <a:buNone/>
              <a:defRPr sz="1400"/>
            </a:lvl7pPr>
            <a:lvl8pPr marL="3054781" indent="0">
              <a:buNone/>
              <a:defRPr sz="1400"/>
            </a:lvl8pPr>
            <a:lvl9pPr marL="3491178" indent="0">
              <a:buNone/>
              <a:defRPr sz="1400"/>
            </a:lvl9pPr>
          </a:lstStyle>
          <a:p>
            <a:pPr lvl="0"/>
            <a:r>
              <a:rPr lang="en-US" dirty="0" smtClean="0"/>
              <a:t>Click to edit Master text styles</a:t>
            </a:r>
          </a:p>
        </p:txBody>
      </p:sp>
      <p:sp>
        <p:nvSpPr>
          <p:cNvPr id="5" name="Text Placeholder 4"/>
          <p:cNvSpPr>
            <a:spLocks noGrp="1"/>
          </p:cNvSpPr>
          <p:nvPr>
            <p:ph type="body" sz="quarter" idx="10"/>
          </p:nvPr>
        </p:nvSpPr>
        <p:spPr>
          <a:xfrm>
            <a:off x="241300" y="1803400"/>
            <a:ext cx="10210800" cy="1295400"/>
          </a:xfrm>
        </p:spPr>
        <p:txBody>
          <a:bodyPr/>
          <a:lstStyle>
            <a:lvl1pPr marL="0" indent="0">
              <a:buNone/>
              <a:defRPr sz="1200" b="0"/>
            </a:lvl1pPr>
            <a:lvl2pPr>
              <a:buFont typeface="Wingdings" pitchFamily="2" charset="2"/>
              <a:buChar char="§"/>
              <a:defRPr sz="1200"/>
            </a:lvl2pPr>
            <a:lvl3pPr>
              <a:buFont typeface="Arial" pitchFamily="34" charset="0"/>
              <a:buChar char="•"/>
              <a:defRPr/>
            </a:lvl3pPr>
          </a:lstStyle>
          <a:p>
            <a:pPr lvl="0"/>
            <a:r>
              <a:rPr lang="en-US" dirty="0" smtClean="0"/>
              <a:t>Click to edit Master text styles</a:t>
            </a:r>
          </a:p>
          <a:p>
            <a:pPr lvl="1"/>
            <a:r>
              <a:rPr lang="en-US" dirty="0" smtClean="0"/>
              <a:t>Second level</a:t>
            </a:r>
          </a:p>
        </p:txBody>
      </p:sp>
      <p:sp>
        <p:nvSpPr>
          <p:cNvPr id="4" name="TextBox 3"/>
          <p:cNvSpPr txBox="1"/>
          <p:nvPr userDrawn="1"/>
        </p:nvSpPr>
        <p:spPr>
          <a:xfrm>
            <a:off x="235229" y="812800"/>
            <a:ext cx="10202657" cy="457200"/>
          </a:xfrm>
          <a:prstGeom prst="rect">
            <a:avLst/>
          </a:prstGeom>
          <a:solidFill>
            <a:schemeClr val="accent6"/>
          </a:solidFill>
          <a:ln>
            <a:solidFill>
              <a:schemeClr val="accent6"/>
            </a:solidFill>
          </a:ln>
        </p:spPr>
        <p:txBody>
          <a:bodyPr wrap="square" rtlCol="0">
            <a:noAutofit/>
          </a:bodyPr>
          <a:lstStyle/>
          <a:p>
            <a:r>
              <a:rPr lang="en-GB" sz="2000" b="1" dirty="0" smtClean="0">
                <a:solidFill>
                  <a:schemeClr val="bg1"/>
                </a:solidFill>
              </a:rPr>
              <a:t>CAMDEN JSNA:</a:t>
            </a:r>
            <a:r>
              <a:rPr lang="en-GB" sz="2000" b="1" baseline="0" dirty="0" smtClean="0">
                <a:solidFill>
                  <a:schemeClr val="bg1"/>
                </a:solidFill>
              </a:rPr>
              <a:t> </a:t>
            </a:r>
            <a:r>
              <a:rPr lang="en-GB" sz="2000" b="1" dirty="0" smtClean="0">
                <a:solidFill>
                  <a:schemeClr val="bg1"/>
                </a:solidFill>
              </a:rPr>
              <a:t>FOCUS</a:t>
            </a:r>
            <a:r>
              <a:rPr lang="en-GB" sz="2000" b="1" baseline="0" dirty="0" smtClean="0">
                <a:solidFill>
                  <a:schemeClr val="bg1"/>
                </a:solidFill>
              </a:rPr>
              <a:t> ON</a:t>
            </a:r>
            <a:endParaRPr lang="en-GB" sz="2000" b="1" dirty="0">
              <a:solidFill>
                <a:schemeClr val="bg1"/>
              </a:solidFill>
            </a:endParaRPr>
          </a:p>
        </p:txBody>
      </p:sp>
      <p:sp>
        <p:nvSpPr>
          <p:cNvPr id="6" name="Content Placeholder 2"/>
          <p:cNvSpPr>
            <a:spLocks noGrp="1"/>
          </p:cNvSpPr>
          <p:nvPr>
            <p:ph idx="11"/>
          </p:nvPr>
        </p:nvSpPr>
        <p:spPr>
          <a:xfrm>
            <a:off x="241298" y="4883241"/>
            <a:ext cx="4897463" cy="1796959"/>
          </a:xfrm>
          <a:ln w="19050">
            <a:solidFill>
              <a:schemeClr val="accent1"/>
            </a:solidFill>
          </a:ln>
        </p:spPr>
        <p:txBody>
          <a:bodyPr/>
          <a:lstStyle>
            <a:lvl1pPr marL="290516" indent="-197136">
              <a:defRPr sz="1200"/>
            </a:lvl1pPr>
            <a:lvl2pPr marL="487652" indent="-197136">
              <a:defRPr sz="1200"/>
            </a:lvl2pPr>
            <a:lvl3pPr marL="684788" indent="-197136">
              <a:defRPr sz="1200"/>
            </a:lvl3pPr>
            <a:lvl4pPr marL="975305" indent="-197136">
              <a:defRPr sz="1200"/>
            </a:lvl4pPr>
            <a:lvl5pPr marL="1172441" indent="-197136">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8" name="Content Placeholder 2"/>
          <p:cNvSpPr>
            <a:spLocks noGrp="1"/>
          </p:cNvSpPr>
          <p:nvPr>
            <p:ph idx="13"/>
          </p:nvPr>
        </p:nvSpPr>
        <p:spPr>
          <a:xfrm>
            <a:off x="5651500" y="4878992"/>
            <a:ext cx="4786386" cy="1801207"/>
          </a:xfrm>
          <a:ln w="19050">
            <a:solidFill>
              <a:srgbClr val="0070C0"/>
            </a:solidFill>
          </a:ln>
        </p:spPr>
        <p:txBody>
          <a:bodyPr/>
          <a:lstStyle>
            <a:lvl1pPr marL="290516" indent="-197136" algn="l" rtl="0" eaLnBrk="1" fontAlgn="base" hangingPunct="1">
              <a:spcBef>
                <a:spcPct val="20000"/>
              </a:spcBef>
              <a:spcAft>
                <a:spcPct val="0"/>
              </a:spcAft>
              <a:defRPr lang="en-US" sz="1200" dirty="0" smtClean="0">
                <a:solidFill>
                  <a:schemeClr val="tx1"/>
                </a:solidFill>
                <a:latin typeface="+mn-lt"/>
                <a:ea typeface="+mn-ea"/>
                <a:cs typeface="+mn-cs"/>
              </a:defRPr>
            </a:lvl1pPr>
            <a:lvl2pPr marL="487652" indent="-197136" algn="l" rtl="0" eaLnBrk="1" fontAlgn="base" hangingPunct="1">
              <a:spcBef>
                <a:spcPct val="20000"/>
              </a:spcBef>
              <a:spcAft>
                <a:spcPct val="0"/>
              </a:spcAft>
              <a:defRPr lang="en-US" sz="1200" dirty="0" smtClean="0">
                <a:solidFill>
                  <a:schemeClr val="tx1"/>
                </a:solidFill>
                <a:latin typeface="+mn-lt"/>
                <a:ea typeface="+mn-ea"/>
                <a:cs typeface="+mn-cs"/>
              </a:defRPr>
            </a:lvl2pPr>
            <a:lvl3pPr marL="684788" indent="-197136" algn="l" rtl="0" eaLnBrk="1" fontAlgn="base" hangingPunct="1">
              <a:spcBef>
                <a:spcPct val="20000"/>
              </a:spcBef>
              <a:spcAft>
                <a:spcPct val="0"/>
              </a:spcAft>
              <a:defRPr lang="en-US" sz="1200" dirty="0" smtClean="0">
                <a:solidFill>
                  <a:schemeClr val="tx1"/>
                </a:solidFill>
                <a:latin typeface="+mn-lt"/>
                <a:ea typeface="+mn-ea"/>
                <a:cs typeface="+mn-cs"/>
              </a:defRPr>
            </a:lvl3pPr>
            <a:lvl4pPr marL="975305" indent="-197136" algn="l" rtl="0" eaLnBrk="1" fontAlgn="base" hangingPunct="1">
              <a:spcBef>
                <a:spcPct val="20000"/>
              </a:spcBef>
              <a:spcAft>
                <a:spcPct val="0"/>
              </a:spcAft>
              <a:defRPr lang="en-US" sz="1200" dirty="0" smtClean="0">
                <a:solidFill>
                  <a:schemeClr val="tx1"/>
                </a:solidFill>
                <a:latin typeface="+mn-lt"/>
                <a:ea typeface="+mn-ea"/>
                <a:cs typeface="+mn-cs"/>
              </a:defRPr>
            </a:lvl4pPr>
            <a:lvl5pPr marL="1172441" indent="-197136" algn="l" rtl="0" eaLnBrk="1" fontAlgn="base" hangingPunct="1">
              <a:spcBef>
                <a:spcPct val="20000"/>
              </a:spcBef>
              <a:spcAft>
                <a:spcPct val="0"/>
              </a:spcAft>
              <a:defRPr lang="en-GB" sz="1200" dirty="0">
                <a:solidFill>
                  <a:schemeClr val="tx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1" name="Rectangle 10"/>
          <p:cNvSpPr/>
          <p:nvPr userDrawn="1"/>
        </p:nvSpPr>
        <p:spPr bwMode="auto">
          <a:xfrm>
            <a:off x="317500" y="4485864"/>
            <a:ext cx="4800599" cy="397377"/>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Facts and figures</a:t>
            </a:r>
          </a:p>
        </p:txBody>
      </p:sp>
      <p:sp>
        <p:nvSpPr>
          <p:cNvPr id="13" name="Rectangle 12"/>
          <p:cNvSpPr/>
          <p:nvPr userDrawn="1"/>
        </p:nvSpPr>
        <p:spPr bwMode="auto">
          <a:xfrm>
            <a:off x="5651500" y="4481615"/>
            <a:ext cx="4786386" cy="397377"/>
          </a:xfrm>
          <a:prstGeom prst="rect">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Population groups</a:t>
            </a:r>
          </a:p>
        </p:txBody>
      </p:sp>
      <p:sp>
        <p:nvSpPr>
          <p:cNvPr id="15" name="Rectangle 14"/>
          <p:cNvSpPr/>
          <p:nvPr userDrawn="1"/>
        </p:nvSpPr>
        <p:spPr>
          <a:xfrm>
            <a:off x="2665845"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Setting</a:t>
            </a:r>
            <a:r>
              <a:rPr lang="en-GB" sz="1200" baseline="0" dirty="0" smtClean="0">
                <a:solidFill>
                  <a:schemeClr val="accent6"/>
                </a:solidFill>
              </a:rPr>
              <a:t> the scene</a:t>
            </a:r>
            <a:endParaRPr lang="en-GB" sz="1200" dirty="0">
              <a:solidFill>
                <a:schemeClr val="accent6"/>
              </a:solidFill>
            </a:endParaRPr>
          </a:p>
        </p:txBody>
      </p:sp>
      <p:sp>
        <p:nvSpPr>
          <p:cNvPr id="16" name="Rectangle 15"/>
          <p:cNvSpPr/>
          <p:nvPr userDrawn="1"/>
        </p:nvSpPr>
        <p:spPr>
          <a:xfrm>
            <a:off x="5339772"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Future</a:t>
            </a:r>
            <a:r>
              <a:rPr lang="en-GB" sz="1200" baseline="0" dirty="0" smtClean="0">
                <a:solidFill>
                  <a:schemeClr val="accent6"/>
                </a:solidFill>
              </a:rPr>
              <a:t> need</a:t>
            </a:r>
            <a:endParaRPr lang="en-GB" sz="1200" dirty="0">
              <a:solidFill>
                <a:schemeClr val="accent6"/>
              </a:solidFill>
            </a:endParaRPr>
          </a:p>
        </p:txBody>
      </p:sp>
      <p:sp>
        <p:nvSpPr>
          <p:cNvPr id="23" name="Rectangle 22"/>
          <p:cNvSpPr/>
          <p:nvPr userDrawn="1"/>
        </p:nvSpPr>
        <p:spPr>
          <a:xfrm>
            <a:off x="-8082" y="7234600"/>
            <a:ext cx="26748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Key</a:t>
            </a:r>
            <a:r>
              <a:rPr lang="en-GB" sz="1200" baseline="0" dirty="0" smtClean="0"/>
              <a:t> facts</a:t>
            </a:r>
            <a:endParaRPr lang="en-GB" sz="1200" dirty="0"/>
          </a:p>
        </p:txBody>
      </p:sp>
      <p:sp>
        <p:nvSpPr>
          <p:cNvPr id="25" name="Rectangle 24"/>
          <p:cNvSpPr/>
          <p:nvPr userDrawn="1"/>
        </p:nvSpPr>
        <p:spPr>
          <a:xfrm>
            <a:off x="8013700"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Further info</a:t>
            </a:r>
            <a:endParaRPr lang="en-GB" sz="1200" dirty="0">
              <a:solidFill>
                <a:schemeClr val="accent6"/>
              </a:solidFill>
            </a:endParaRPr>
          </a:p>
        </p:txBody>
      </p:sp>
      <p:sp>
        <p:nvSpPr>
          <p:cNvPr id="28" name="Text Placeholder 27"/>
          <p:cNvSpPr>
            <a:spLocks noGrp="1"/>
          </p:cNvSpPr>
          <p:nvPr>
            <p:ph type="body" sz="quarter" idx="16"/>
          </p:nvPr>
        </p:nvSpPr>
        <p:spPr>
          <a:xfrm>
            <a:off x="7023100" y="1270000"/>
            <a:ext cx="3414786" cy="457200"/>
          </a:xfrm>
          <a:solidFill>
            <a:schemeClr val="accent6"/>
          </a:solidFill>
          <a:ln>
            <a:solidFill>
              <a:schemeClr val="accent6"/>
            </a:solidFill>
          </a:ln>
        </p:spPr>
        <p:txBody>
          <a:bodyPr vert="horz" lIns="90000" tIns="46800" rIns="90000" bIns="46800" rtlCol="0" anchor="ctr">
            <a:noAutofit/>
          </a:bodyPr>
          <a:lstStyle>
            <a:lvl1pPr algn="r">
              <a:defRPr lang="en-US" sz="2000" b="0" cap="all" baseline="0" smtClean="0">
                <a:solidFill>
                  <a:schemeClr val="bg1"/>
                </a:solidFill>
                <a:latin typeface="Arial" pitchFamily="34" charset="0"/>
              </a:defRPr>
            </a:lvl1pPr>
            <a:lvl2pPr>
              <a:defRPr lang="en-US" sz="1700" smtClean="0"/>
            </a:lvl2pPr>
            <a:lvl3pPr>
              <a:defRPr lang="en-US" sz="1500" smtClean="0"/>
            </a:lvl3pPr>
            <a:lvl4pPr>
              <a:defRPr lang="en-US" sz="1400" smtClean="0"/>
            </a:lvl4pPr>
            <a:lvl5pPr>
              <a:defRPr lang="en-GB" sz="1400"/>
            </a:lvl5pPr>
          </a:lstStyle>
          <a:p>
            <a:pPr marL="0" lvl="0" indent="0">
              <a:buNone/>
            </a:pPr>
            <a:r>
              <a:rPr lang="en-US" dirty="0" smtClean="0"/>
              <a:t>Click to edit Master text styles</a:t>
            </a:r>
          </a:p>
        </p:txBody>
      </p:sp>
    </p:spTree>
    <p:extLst>
      <p:ext uri="{BB962C8B-B14F-4D97-AF65-F5344CB8AC3E}">
        <p14:creationId xmlns:p14="http://schemas.microsoft.com/office/powerpoint/2010/main" val="361217777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etting the Scene">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8" y="812800"/>
            <a:ext cx="10200809" cy="431992"/>
          </a:xfrm>
          <a:ln>
            <a:solidFill>
              <a:schemeClr val="accent6"/>
            </a:solidFill>
          </a:ln>
        </p:spPr>
        <p:txBody>
          <a:bodyPr/>
          <a:lstStyle>
            <a:lvl1pPr>
              <a:defRPr/>
            </a:lvl1pPr>
          </a:lstStyle>
          <a:p>
            <a:r>
              <a:rPr lang="en-US" dirty="0" smtClean="0"/>
              <a:t>SETTING THE SCENE: THE CAMDEN PICTURE</a:t>
            </a:r>
            <a:endParaRPr lang="en-GB" dirty="0"/>
          </a:p>
        </p:txBody>
      </p:sp>
      <p:sp>
        <p:nvSpPr>
          <p:cNvPr id="8" name="Content Placeholder 7"/>
          <p:cNvSpPr>
            <a:spLocks noGrp="1"/>
          </p:cNvSpPr>
          <p:nvPr>
            <p:ph sz="quarter" idx="10"/>
          </p:nvPr>
        </p:nvSpPr>
        <p:spPr>
          <a:xfrm>
            <a:off x="235228"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
        <p:nvSpPr>
          <p:cNvPr id="16" name="Rectangle 15"/>
          <p:cNvSpPr/>
          <p:nvPr userDrawn="1"/>
        </p:nvSpPr>
        <p:spPr>
          <a:xfrm>
            <a:off x="2665845" y="7234600"/>
            <a:ext cx="26748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bg1"/>
                </a:solidFill>
              </a:rPr>
              <a:t>Setting</a:t>
            </a:r>
            <a:r>
              <a:rPr lang="en-GB" sz="1200" baseline="0" dirty="0" smtClean="0">
                <a:solidFill>
                  <a:schemeClr val="bg1"/>
                </a:solidFill>
              </a:rPr>
              <a:t> the scene</a:t>
            </a:r>
            <a:endParaRPr lang="en-GB" sz="1200" dirty="0">
              <a:solidFill>
                <a:schemeClr val="bg1"/>
              </a:solidFill>
            </a:endParaRPr>
          </a:p>
        </p:txBody>
      </p:sp>
      <p:sp>
        <p:nvSpPr>
          <p:cNvPr id="17" name="Rectangle 16"/>
          <p:cNvSpPr/>
          <p:nvPr userDrawn="1"/>
        </p:nvSpPr>
        <p:spPr>
          <a:xfrm>
            <a:off x="5339772"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Future</a:t>
            </a:r>
            <a:r>
              <a:rPr lang="en-GB" sz="1200" baseline="0" dirty="0" smtClean="0">
                <a:solidFill>
                  <a:schemeClr val="accent6"/>
                </a:solidFill>
              </a:rPr>
              <a:t> need</a:t>
            </a:r>
            <a:endParaRPr lang="en-GB" sz="1200" dirty="0">
              <a:solidFill>
                <a:schemeClr val="accent6"/>
              </a:solidFill>
            </a:endParaRPr>
          </a:p>
        </p:txBody>
      </p:sp>
      <p:sp>
        <p:nvSpPr>
          <p:cNvPr id="18" name="Rectangle 17"/>
          <p:cNvSpPr/>
          <p:nvPr userDrawn="1"/>
        </p:nvSpPr>
        <p:spPr>
          <a:xfrm>
            <a:off x="-8082"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Key</a:t>
            </a:r>
            <a:r>
              <a:rPr lang="en-GB" sz="1200" baseline="0" dirty="0" smtClean="0">
                <a:solidFill>
                  <a:schemeClr val="accent6"/>
                </a:solidFill>
              </a:rPr>
              <a:t> facts</a:t>
            </a:r>
            <a:endParaRPr lang="en-GB" sz="1200" dirty="0">
              <a:solidFill>
                <a:schemeClr val="accent6"/>
              </a:solidFill>
            </a:endParaRPr>
          </a:p>
        </p:txBody>
      </p:sp>
      <p:sp>
        <p:nvSpPr>
          <p:cNvPr id="19" name="Rectangle 18"/>
          <p:cNvSpPr/>
          <p:nvPr userDrawn="1"/>
        </p:nvSpPr>
        <p:spPr>
          <a:xfrm>
            <a:off x="8013700"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Further info</a:t>
            </a:r>
            <a:endParaRPr lang="en-GB" sz="1200" dirty="0">
              <a:solidFill>
                <a:schemeClr val="accent6"/>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Future Need">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7" y="812800"/>
            <a:ext cx="10202400" cy="431992"/>
          </a:xfrm>
          <a:ln>
            <a:solidFill>
              <a:schemeClr val="accent6"/>
            </a:solidFill>
          </a:ln>
        </p:spPr>
        <p:txBody>
          <a:bodyPr/>
          <a:lstStyle>
            <a:lvl1pPr>
              <a:defRPr/>
            </a:lvl1pPr>
          </a:lstStyle>
          <a:p>
            <a:r>
              <a:rPr lang="en-US" dirty="0" smtClean="0"/>
              <a:t>FUTURE NEED</a:t>
            </a:r>
            <a:endParaRPr lang="en-GB" dirty="0"/>
          </a:p>
        </p:txBody>
      </p:sp>
      <p:sp>
        <p:nvSpPr>
          <p:cNvPr id="8" name="Content Placeholder 7"/>
          <p:cNvSpPr>
            <a:spLocks noGrp="1"/>
          </p:cNvSpPr>
          <p:nvPr>
            <p:ph sz="quarter" idx="10"/>
          </p:nvPr>
        </p:nvSpPr>
        <p:spPr>
          <a:xfrm>
            <a:off x="235227"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
        <p:nvSpPr>
          <p:cNvPr id="16" name="Rectangle 15"/>
          <p:cNvSpPr/>
          <p:nvPr userDrawn="1"/>
        </p:nvSpPr>
        <p:spPr>
          <a:xfrm>
            <a:off x="2665845"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Setting</a:t>
            </a:r>
            <a:r>
              <a:rPr lang="en-GB" sz="1200" baseline="0" dirty="0" smtClean="0">
                <a:solidFill>
                  <a:schemeClr val="accent6"/>
                </a:solidFill>
              </a:rPr>
              <a:t> the scene</a:t>
            </a:r>
            <a:endParaRPr lang="en-GB" sz="1200" dirty="0">
              <a:solidFill>
                <a:schemeClr val="accent6"/>
              </a:solidFill>
            </a:endParaRPr>
          </a:p>
        </p:txBody>
      </p:sp>
      <p:sp>
        <p:nvSpPr>
          <p:cNvPr id="20" name="Rectangle 19"/>
          <p:cNvSpPr/>
          <p:nvPr userDrawn="1"/>
        </p:nvSpPr>
        <p:spPr>
          <a:xfrm>
            <a:off x="5339772" y="7234600"/>
            <a:ext cx="26748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bg1"/>
                </a:solidFill>
              </a:rPr>
              <a:t>Future</a:t>
            </a:r>
            <a:r>
              <a:rPr lang="en-GB" sz="1200" baseline="0" dirty="0" smtClean="0">
                <a:solidFill>
                  <a:schemeClr val="bg1"/>
                </a:solidFill>
              </a:rPr>
              <a:t> need</a:t>
            </a:r>
            <a:endParaRPr lang="en-GB" sz="1200" dirty="0">
              <a:solidFill>
                <a:schemeClr val="bg1"/>
              </a:solidFill>
            </a:endParaRPr>
          </a:p>
        </p:txBody>
      </p:sp>
      <p:sp>
        <p:nvSpPr>
          <p:cNvPr id="21" name="Rectangle 20"/>
          <p:cNvSpPr/>
          <p:nvPr userDrawn="1"/>
        </p:nvSpPr>
        <p:spPr>
          <a:xfrm>
            <a:off x="-8082"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Key</a:t>
            </a:r>
            <a:r>
              <a:rPr lang="en-GB" sz="1200" baseline="0" dirty="0" smtClean="0">
                <a:solidFill>
                  <a:schemeClr val="accent6"/>
                </a:solidFill>
              </a:rPr>
              <a:t> facts</a:t>
            </a:r>
            <a:endParaRPr lang="en-GB" sz="1200" dirty="0">
              <a:solidFill>
                <a:schemeClr val="accent6"/>
              </a:solidFill>
            </a:endParaRPr>
          </a:p>
        </p:txBody>
      </p:sp>
      <p:sp>
        <p:nvSpPr>
          <p:cNvPr id="22" name="Rectangle 21"/>
          <p:cNvSpPr/>
          <p:nvPr userDrawn="1"/>
        </p:nvSpPr>
        <p:spPr>
          <a:xfrm>
            <a:off x="8013700"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Further info</a:t>
            </a:r>
            <a:endParaRPr lang="en-GB" sz="1200" dirty="0">
              <a:solidFill>
                <a:schemeClr val="accent6"/>
              </a:solidFill>
            </a:endParaRPr>
          </a:p>
        </p:txBody>
      </p:sp>
    </p:spTree>
    <p:extLst>
      <p:ext uri="{BB962C8B-B14F-4D97-AF65-F5344CB8AC3E}">
        <p14:creationId xmlns:p14="http://schemas.microsoft.com/office/powerpoint/2010/main" val="287100899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Influencers">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7" y="812800"/>
            <a:ext cx="10202400" cy="431992"/>
          </a:xfrm>
          <a:ln>
            <a:solidFill>
              <a:schemeClr val="accent6"/>
            </a:solidFill>
          </a:ln>
        </p:spPr>
        <p:txBody>
          <a:bodyPr/>
          <a:lstStyle>
            <a:lvl1pPr>
              <a:defRPr baseline="0"/>
            </a:lvl1pPr>
          </a:lstStyle>
          <a:p>
            <a:r>
              <a:rPr lang="en-US" dirty="0" smtClean="0"/>
              <a:t>WHAT INFLUENCES THIS TOPIC?</a:t>
            </a:r>
            <a:endParaRPr lang="en-GB" dirty="0"/>
          </a:p>
        </p:txBody>
      </p:sp>
      <p:sp>
        <p:nvSpPr>
          <p:cNvPr id="8" name="Content Placeholder 7"/>
          <p:cNvSpPr>
            <a:spLocks noGrp="1"/>
          </p:cNvSpPr>
          <p:nvPr>
            <p:ph sz="quarter" idx="10"/>
          </p:nvPr>
        </p:nvSpPr>
        <p:spPr>
          <a:xfrm>
            <a:off x="235227"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Rectangle 8"/>
          <p:cNvSpPr/>
          <p:nvPr userDrawn="1"/>
        </p:nvSpPr>
        <p:spPr>
          <a:xfrm>
            <a:off x="106097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Setting the scene</a:t>
            </a:r>
            <a:endParaRPr lang="en-GB" sz="1050" dirty="0">
              <a:solidFill>
                <a:schemeClr val="accent6"/>
              </a:solidFill>
            </a:endParaRPr>
          </a:p>
        </p:txBody>
      </p:sp>
      <p:sp>
        <p:nvSpPr>
          <p:cNvPr id="10" name="Rectangle 9"/>
          <p:cNvSpPr/>
          <p:nvPr userDrawn="1"/>
        </p:nvSpPr>
        <p:spPr>
          <a:xfrm>
            <a:off x="213002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Future need</a:t>
            </a:r>
            <a:endParaRPr lang="en-GB" sz="1050" dirty="0">
              <a:solidFill>
                <a:schemeClr val="accent6"/>
              </a:solidFill>
            </a:endParaRPr>
          </a:p>
        </p:txBody>
      </p:sp>
      <p:sp>
        <p:nvSpPr>
          <p:cNvPr id="11" name="Rectangle 10"/>
          <p:cNvSpPr/>
          <p:nvPr userDrawn="1"/>
        </p:nvSpPr>
        <p:spPr>
          <a:xfrm>
            <a:off x="3199080"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bg1"/>
                </a:solidFill>
              </a:rPr>
              <a:t>What influences?</a:t>
            </a:r>
            <a:endParaRPr lang="en-GB" sz="1050" dirty="0">
              <a:solidFill>
                <a:schemeClr val="bg1"/>
              </a:solidFill>
            </a:endParaRPr>
          </a:p>
        </p:txBody>
      </p:sp>
      <p:sp>
        <p:nvSpPr>
          <p:cNvPr id="12" name="Rectangle 11"/>
          <p:cNvSpPr/>
          <p:nvPr userDrawn="1"/>
        </p:nvSpPr>
        <p:spPr>
          <a:xfrm>
            <a:off x="4268134"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What works?</a:t>
            </a:r>
            <a:endParaRPr lang="en-GB" sz="1050" dirty="0">
              <a:solidFill>
                <a:schemeClr val="accent6"/>
              </a:solidFill>
            </a:endParaRPr>
          </a:p>
        </p:txBody>
      </p:sp>
      <p:sp>
        <p:nvSpPr>
          <p:cNvPr id="13" name="Rectangle 12"/>
          <p:cNvSpPr/>
          <p:nvPr userDrawn="1"/>
        </p:nvSpPr>
        <p:spPr>
          <a:xfrm>
            <a:off x="5337188"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Assets &amp; services</a:t>
            </a:r>
          </a:p>
        </p:txBody>
      </p:sp>
      <p:sp>
        <p:nvSpPr>
          <p:cNvPr id="14" name="Rectangle 13"/>
          <p:cNvSpPr/>
          <p:nvPr userDrawn="1"/>
        </p:nvSpPr>
        <p:spPr>
          <a:xfrm>
            <a:off x="640624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Targets &amp; outcomes</a:t>
            </a:r>
            <a:endParaRPr lang="en-GB" sz="1050" dirty="0">
              <a:solidFill>
                <a:schemeClr val="accent6"/>
              </a:solidFill>
            </a:endParaRPr>
          </a:p>
        </p:txBody>
      </p:sp>
      <p:sp>
        <p:nvSpPr>
          <p:cNvPr id="15" name="Rectangle 14"/>
          <p:cNvSpPr/>
          <p:nvPr userDrawn="1"/>
        </p:nvSpPr>
        <p:spPr>
          <a:xfrm>
            <a:off x="747529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The Voice</a:t>
            </a:r>
            <a:endParaRPr lang="en-GB" sz="1050" dirty="0">
              <a:solidFill>
                <a:schemeClr val="accent6"/>
              </a:solidFill>
            </a:endParaRPr>
          </a:p>
        </p:txBody>
      </p:sp>
      <p:sp>
        <p:nvSpPr>
          <p:cNvPr id="17" name="Rectangle 16"/>
          <p:cNvSpPr/>
          <p:nvPr userDrawn="1"/>
        </p:nvSpPr>
        <p:spPr>
          <a:xfrm>
            <a:off x="-808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Key facts</a:t>
            </a:r>
            <a:endParaRPr lang="en-GB" sz="1050" dirty="0">
              <a:solidFill>
                <a:schemeClr val="accent6"/>
              </a:solidFill>
            </a:endParaRPr>
          </a:p>
        </p:txBody>
      </p:sp>
      <p:sp>
        <p:nvSpPr>
          <p:cNvPr id="18" name="Rectangle 17"/>
          <p:cNvSpPr/>
          <p:nvPr userDrawn="1"/>
        </p:nvSpPr>
        <p:spPr>
          <a:xfrm>
            <a:off x="854435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Gaps</a:t>
            </a:r>
            <a:endParaRPr lang="en-GB" sz="1050" dirty="0">
              <a:solidFill>
                <a:schemeClr val="accent6"/>
              </a:solidFill>
            </a:endParaRPr>
          </a:p>
        </p:txBody>
      </p:sp>
      <p:sp>
        <p:nvSpPr>
          <p:cNvPr id="19" name="Rectangle 18"/>
          <p:cNvSpPr/>
          <p:nvPr userDrawn="1"/>
        </p:nvSpPr>
        <p:spPr>
          <a:xfrm>
            <a:off x="961340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Further info</a:t>
            </a:r>
            <a:endParaRPr lang="en-GB" sz="1050" dirty="0">
              <a:solidFill>
                <a:schemeClr val="accent6"/>
              </a:solidFill>
            </a:endParaRPr>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Tree>
    <p:extLst>
      <p:ext uri="{BB962C8B-B14F-4D97-AF65-F5344CB8AC3E}">
        <p14:creationId xmlns:p14="http://schemas.microsoft.com/office/powerpoint/2010/main" val="104143716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What works">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7" y="812800"/>
            <a:ext cx="10202400" cy="431992"/>
          </a:xfrm>
          <a:ln>
            <a:solidFill>
              <a:schemeClr val="accent6"/>
            </a:solidFill>
          </a:ln>
        </p:spPr>
        <p:txBody>
          <a:bodyPr/>
          <a:lstStyle>
            <a:lvl1pPr>
              <a:defRPr/>
            </a:lvl1pPr>
          </a:lstStyle>
          <a:p>
            <a:r>
              <a:rPr lang="en-US" dirty="0" smtClean="0"/>
              <a:t>WHAT WORKS?</a:t>
            </a:r>
            <a:endParaRPr lang="en-GB" dirty="0"/>
          </a:p>
        </p:txBody>
      </p:sp>
      <p:sp>
        <p:nvSpPr>
          <p:cNvPr id="8" name="Content Placeholder 7"/>
          <p:cNvSpPr>
            <a:spLocks noGrp="1"/>
          </p:cNvSpPr>
          <p:nvPr>
            <p:ph sz="quarter" idx="10"/>
          </p:nvPr>
        </p:nvSpPr>
        <p:spPr>
          <a:xfrm>
            <a:off x="235227"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Rectangle 8"/>
          <p:cNvSpPr/>
          <p:nvPr userDrawn="1"/>
        </p:nvSpPr>
        <p:spPr>
          <a:xfrm>
            <a:off x="106097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Setting the scene</a:t>
            </a:r>
            <a:endParaRPr lang="en-GB" sz="1050" dirty="0">
              <a:solidFill>
                <a:schemeClr val="accent6"/>
              </a:solidFill>
            </a:endParaRPr>
          </a:p>
        </p:txBody>
      </p:sp>
      <p:sp>
        <p:nvSpPr>
          <p:cNvPr id="10" name="Rectangle 9"/>
          <p:cNvSpPr/>
          <p:nvPr userDrawn="1"/>
        </p:nvSpPr>
        <p:spPr>
          <a:xfrm>
            <a:off x="213002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Future need</a:t>
            </a:r>
            <a:endParaRPr lang="en-GB" sz="1050" dirty="0">
              <a:solidFill>
                <a:schemeClr val="accent6"/>
              </a:solidFill>
            </a:endParaRPr>
          </a:p>
        </p:txBody>
      </p:sp>
      <p:sp>
        <p:nvSpPr>
          <p:cNvPr id="11" name="Rectangle 10"/>
          <p:cNvSpPr/>
          <p:nvPr userDrawn="1"/>
        </p:nvSpPr>
        <p:spPr>
          <a:xfrm>
            <a:off x="319908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influences?</a:t>
            </a:r>
            <a:endParaRPr lang="en-GB" sz="1050" dirty="0">
              <a:solidFill>
                <a:schemeClr val="accent6"/>
              </a:solidFill>
            </a:endParaRPr>
          </a:p>
        </p:txBody>
      </p:sp>
      <p:sp>
        <p:nvSpPr>
          <p:cNvPr id="12" name="Rectangle 11"/>
          <p:cNvSpPr/>
          <p:nvPr userDrawn="1"/>
        </p:nvSpPr>
        <p:spPr>
          <a:xfrm>
            <a:off x="4268134"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bg1"/>
                </a:solidFill>
              </a:rPr>
              <a:t>What </a:t>
            </a:r>
            <a:r>
              <a:rPr lang="en-GB" sz="1050" kern="1200" dirty="0" smtClean="0">
                <a:solidFill>
                  <a:schemeClr val="bg1"/>
                </a:solidFill>
                <a:latin typeface="+mn-lt"/>
                <a:ea typeface="+mn-ea"/>
                <a:cs typeface="+mn-cs"/>
              </a:rPr>
              <a:t>works</a:t>
            </a:r>
            <a:r>
              <a:rPr lang="en-GB" sz="1050" dirty="0" smtClean="0">
                <a:solidFill>
                  <a:schemeClr val="bg1"/>
                </a:solidFill>
              </a:rPr>
              <a:t>?</a:t>
            </a:r>
            <a:endParaRPr lang="en-GB" sz="1050" dirty="0">
              <a:solidFill>
                <a:schemeClr val="bg1"/>
              </a:solidFill>
            </a:endParaRPr>
          </a:p>
        </p:txBody>
      </p:sp>
      <p:sp>
        <p:nvSpPr>
          <p:cNvPr id="13" name="Rectangle 12"/>
          <p:cNvSpPr/>
          <p:nvPr userDrawn="1"/>
        </p:nvSpPr>
        <p:spPr>
          <a:xfrm>
            <a:off x="5337188"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Assets &amp; services</a:t>
            </a:r>
          </a:p>
        </p:txBody>
      </p:sp>
      <p:sp>
        <p:nvSpPr>
          <p:cNvPr id="14" name="Rectangle 13"/>
          <p:cNvSpPr/>
          <p:nvPr userDrawn="1"/>
        </p:nvSpPr>
        <p:spPr>
          <a:xfrm>
            <a:off x="640624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Targets &amp; outcomes</a:t>
            </a:r>
            <a:endParaRPr lang="en-GB" sz="1050" dirty="0">
              <a:solidFill>
                <a:schemeClr val="accent6"/>
              </a:solidFill>
            </a:endParaRPr>
          </a:p>
        </p:txBody>
      </p:sp>
      <p:sp>
        <p:nvSpPr>
          <p:cNvPr id="15" name="Rectangle 14"/>
          <p:cNvSpPr/>
          <p:nvPr userDrawn="1"/>
        </p:nvSpPr>
        <p:spPr>
          <a:xfrm>
            <a:off x="747529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The Voice</a:t>
            </a:r>
            <a:endParaRPr lang="en-GB" sz="1050" dirty="0">
              <a:solidFill>
                <a:schemeClr val="accent6"/>
              </a:solidFill>
            </a:endParaRPr>
          </a:p>
        </p:txBody>
      </p:sp>
      <p:sp>
        <p:nvSpPr>
          <p:cNvPr id="17" name="Rectangle 16"/>
          <p:cNvSpPr/>
          <p:nvPr userDrawn="1"/>
        </p:nvSpPr>
        <p:spPr>
          <a:xfrm>
            <a:off x="-808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Key facts</a:t>
            </a:r>
            <a:endParaRPr lang="en-GB" sz="1050" dirty="0">
              <a:solidFill>
                <a:schemeClr val="accent6"/>
              </a:solidFill>
            </a:endParaRPr>
          </a:p>
        </p:txBody>
      </p:sp>
      <p:sp>
        <p:nvSpPr>
          <p:cNvPr id="18" name="Rectangle 17"/>
          <p:cNvSpPr/>
          <p:nvPr userDrawn="1"/>
        </p:nvSpPr>
        <p:spPr>
          <a:xfrm>
            <a:off x="854435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Gaps</a:t>
            </a:r>
            <a:endParaRPr lang="en-GB" sz="1050" dirty="0">
              <a:solidFill>
                <a:schemeClr val="accent6"/>
              </a:solidFill>
            </a:endParaRPr>
          </a:p>
        </p:txBody>
      </p:sp>
      <p:sp>
        <p:nvSpPr>
          <p:cNvPr id="19" name="Rectangle 18"/>
          <p:cNvSpPr/>
          <p:nvPr userDrawn="1"/>
        </p:nvSpPr>
        <p:spPr>
          <a:xfrm>
            <a:off x="961340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Further info</a:t>
            </a:r>
            <a:endParaRPr lang="en-GB" sz="1050" dirty="0">
              <a:solidFill>
                <a:schemeClr val="accent6"/>
              </a:solidFill>
            </a:endParaRPr>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Tree>
    <p:extLst>
      <p:ext uri="{BB962C8B-B14F-4D97-AF65-F5344CB8AC3E}">
        <p14:creationId xmlns:p14="http://schemas.microsoft.com/office/powerpoint/2010/main" val="276076432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Local work">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7" y="812800"/>
            <a:ext cx="10202400" cy="431992"/>
          </a:xfrm>
          <a:ln>
            <a:solidFill>
              <a:schemeClr val="accent6"/>
            </a:solidFill>
          </a:ln>
        </p:spPr>
        <p:txBody>
          <a:bodyPr/>
          <a:lstStyle>
            <a:lvl1pPr>
              <a:defRPr baseline="0"/>
            </a:lvl1pPr>
          </a:lstStyle>
          <a:p>
            <a:r>
              <a:rPr lang="en-US" dirty="0" smtClean="0"/>
              <a:t>ASSETS AND SERVICES</a:t>
            </a:r>
            <a:endParaRPr lang="en-GB" dirty="0"/>
          </a:p>
        </p:txBody>
      </p:sp>
      <p:sp>
        <p:nvSpPr>
          <p:cNvPr id="8" name="Content Placeholder 7"/>
          <p:cNvSpPr>
            <a:spLocks noGrp="1"/>
          </p:cNvSpPr>
          <p:nvPr>
            <p:ph sz="quarter" idx="10"/>
          </p:nvPr>
        </p:nvSpPr>
        <p:spPr>
          <a:xfrm>
            <a:off x="235227"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Rectangle 8"/>
          <p:cNvSpPr/>
          <p:nvPr userDrawn="1"/>
        </p:nvSpPr>
        <p:spPr>
          <a:xfrm>
            <a:off x="106097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Setting the scene</a:t>
            </a:r>
            <a:endParaRPr lang="en-GB" sz="1050" dirty="0">
              <a:solidFill>
                <a:schemeClr val="accent6"/>
              </a:solidFill>
            </a:endParaRPr>
          </a:p>
        </p:txBody>
      </p:sp>
      <p:sp>
        <p:nvSpPr>
          <p:cNvPr id="10" name="Rectangle 9"/>
          <p:cNvSpPr/>
          <p:nvPr userDrawn="1"/>
        </p:nvSpPr>
        <p:spPr>
          <a:xfrm>
            <a:off x="213002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Future need</a:t>
            </a:r>
            <a:endParaRPr lang="en-GB" sz="1050" dirty="0">
              <a:solidFill>
                <a:schemeClr val="accent6"/>
              </a:solidFill>
            </a:endParaRPr>
          </a:p>
        </p:txBody>
      </p:sp>
      <p:sp>
        <p:nvSpPr>
          <p:cNvPr id="11" name="Rectangle 10"/>
          <p:cNvSpPr/>
          <p:nvPr userDrawn="1"/>
        </p:nvSpPr>
        <p:spPr>
          <a:xfrm>
            <a:off x="319908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influences?</a:t>
            </a:r>
            <a:endParaRPr lang="en-GB" sz="1050" dirty="0">
              <a:solidFill>
                <a:schemeClr val="accent6"/>
              </a:solidFill>
            </a:endParaRPr>
          </a:p>
        </p:txBody>
      </p:sp>
      <p:sp>
        <p:nvSpPr>
          <p:cNvPr id="12" name="Rectangle 11"/>
          <p:cNvSpPr/>
          <p:nvPr userDrawn="1"/>
        </p:nvSpPr>
        <p:spPr>
          <a:xfrm>
            <a:off x="4268134"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works?</a:t>
            </a:r>
            <a:endParaRPr lang="en-GB" sz="1050" dirty="0">
              <a:solidFill>
                <a:schemeClr val="accent6"/>
              </a:solidFill>
            </a:endParaRPr>
          </a:p>
        </p:txBody>
      </p:sp>
      <p:sp>
        <p:nvSpPr>
          <p:cNvPr id="13" name="Rectangle 12"/>
          <p:cNvSpPr/>
          <p:nvPr userDrawn="1"/>
        </p:nvSpPr>
        <p:spPr>
          <a:xfrm>
            <a:off x="5337188"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bg1"/>
                </a:solidFill>
              </a:rPr>
              <a:t>Assets</a:t>
            </a:r>
            <a:r>
              <a:rPr lang="en-GB" sz="1050" baseline="0" dirty="0" smtClean="0">
                <a:solidFill>
                  <a:schemeClr val="bg1"/>
                </a:solidFill>
              </a:rPr>
              <a:t> &amp; services</a:t>
            </a:r>
            <a:endParaRPr lang="en-GB" sz="1050" dirty="0">
              <a:solidFill>
                <a:schemeClr val="bg1"/>
              </a:solidFill>
            </a:endParaRPr>
          </a:p>
        </p:txBody>
      </p:sp>
      <p:sp>
        <p:nvSpPr>
          <p:cNvPr id="14" name="Rectangle 13"/>
          <p:cNvSpPr/>
          <p:nvPr userDrawn="1"/>
        </p:nvSpPr>
        <p:spPr>
          <a:xfrm>
            <a:off x="640624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Targets &amp; outcomes</a:t>
            </a:r>
            <a:endParaRPr lang="en-GB" sz="1050" dirty="0">
              <a:solidFill>
                <a:schemeClr val="accent6"/>
              </a:solidFill>
            </a:endParaRPr>
          </a:p>
        </p:txBody>
      </p:sp>
      <p:sp>
        <p:nvSpPr>
          <p:cNvPr id="15" name="Rectangle 14"/>
          <p:cNvSpPr/>
          <p:nvPr userDrawn="1"/>
        </p:nvSpPr>
        <p:spPr>
          <a:xfrm>
            <a:off x="747529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The Voice</a:t>
            </a:r>
            <a:endParaRPr lang="en-GB" sz="1050" dirty="0">
              <a:solidFill>
                <a:schemeClr val="accent6"/>
              </a:solidFill>
            </a:endParaRPr>
          </a:p>
        </p:txBody>
      </p:sp>
      <p:sp>
        <p:nvSpPr>
          <p:cNvPr id="17" name="Rectangle 16"/>
          <p:cNvSpPr/>
          <p:nvPr userDrawn="1"/>
        </p:nvSpPr>
        <p:spPr>
          <a:xfrm>
            <a:off x="-808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Key facts</a:t>
            </a:r>
            <a:endParaRPr lang="en-GB" sz="1050" dirty="0">
              <a:solidFill>
                <a:schemeClr val="accent6"/>
              </a:solidFill>
            </a:endParaRPr>
          </a:p>
        </p:txBody>
      </p:sp>
      <p:sp>
        <p:nvSpPr>
          <p:cNvPr id="18" name="Rectangle 17"/>
          <p:cNvSpPr/>
          <p:nvPr userDrawn="1"/>
        </p:nvSpPr>
        <p:spPr>
          <a:xfrm>
            <a:off x="854435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Gaps</a:t>
            </a:r>
            <a:endParaRPr lang="en-GB" sz="1050" dirty="0">
              <a:solidFill>
                <a:schemeClr val="accent6"/>
              </a:solidFill>
            </a:endParaRPr>
          </a:p>
        </p:txBody>
      </p:sp>
      <p:sp>
        <p:nvSpPr>
          <p:cNvPr id="19" name="Rectangle 18"/>
          <p:cNvSpPr/>
          <p:nvPr userDrawn="1"/>
        </p:nvSpPr>
        <p:spPr>
          <a:xfrm>
            <a:off x="961340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Further info</a:t>
            </a:r>
            <a:endParaRPr lang="en-GB" sz="1050" dirty="0">
              <a:solidFill>
                <a:schemeClr val="accent6"/>
              </a:solidFill>
            </a:endParaRPr>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Tree>
    <p:extLst>
      <p:ext uri="{BB962C8B-B14F-4D97-AF65-F5344CB8AC3E}">
        <p14:creationId xmlns:p14="http://schemas.microsoft.com/office/powerpoint/2010/main" val="105021055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argets">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7" y="812800"/>
            <a:ext cx="10202400" cy="431992"/>
          </a:xfrm>
          <a:ln>
            <a:solidFill>
              <a:schemeClr val="accent6"/>
            </a:solidFill>
          </a:ln>
        </p:spPr>
        <p:txBody>
          <a:bodyPr/>
          <a:lstStyle>
            <a:lvl1pPr>
              <a:defRPr/>
            </a:lvl1pPr>
          </a:lstStyle>
          <a:p>
            <a:r>
              <a:rPr lang="en-US" dirty="0" smtClean="0"/>
              <a:t>TARGETS &amp; OUTCOMES</a:t>
            </a:r>
            <a:endParaRPr lang="en-GB" dirty="0"/>
          </a:p>
        </p:txBody>
      </p:sp>
      <p:sp>
        <p:nvSpPr>
          <p:cNvPr id="8" name="Content Placeholder 7"/>
          <p:cNvSpPr>
            <a:spLocks noGrp="1"/>
          </p:cNvSpPr>
          <p:nvPr>
            <p:ph sz="quarter" idx="10"/>
          </p:nvPr>
        </p:nvSpPr>
        <p:spPr>
          <a:xfrm>
            <a:off x="235227"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Rectangle 8"/>
          <p:cNvSpPr/>
          <p:nvPr userDrawn="1"/>
        </p:nvSpPr>
        <p:spPr>
          <a:xfrm>
            <a:off x="106097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Setting the scene</a:t>
            </a:r>
            <a:endParaRPr lang="en-GB" sz="1050" dirty="0">
              <a:solidFill>
                <a:schemeClr val="accent6"/>
              </a:solidFill>
            </a:endParaRPr>
          </a:p>
        </p:txBody>
      </p:sp>
      <p:sp>
        <p:nvSpPr>
          <p:cNvPr id="10" name="Rectangle 9"/>
          <p:cNvSpPr/>
          <p:nvPr userDrawn="1"/>
        </p:nvSpPr>
        <p:spPr>
          <a:xfrm>
            <a:off x="213002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Future need</a:t>
            </a:r>
            <a:endParaRPr lang="en-GB" sz="1050" dirty="0">
              <a:solidFill>
                <a:schemeClr val="accent6"/>
              </a:solidFill>
            </a:endParaRPr>
          </a:p>
        </p:txBody>
      </p:sp>
      <p:sp>
        <p:nvSpPr>
          <p:cNvPr id="11" name="Rectangle 10"/>
          <p:cNvSpPr/>
          <p:nvPr userDrawn="1"/>
        </p:nvSpPr>
        <p:spPr>
          <a:xfrm>
            <a:off x="319908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influences?</a:t>
            </a:r>
            <a:endParaRPr lang="en-GB" sz="1050" dirty="0">
              <a:solidFill>
                <a:schemeClr val="accent6"/>
              </a:solidFill>
            </a:endParaRPr>
          </a:p>
        </p:txBody>
      </p:sp>
      <p:sp>
        <p:nvSpPr>
          <p:cNvPr id="12" name="Rectangle 11"/>
          <p:cNvSpPr/>
          <p:nvPr userDrawn="1"/>
        </p:nvSpPr>
        <p:spPr>
          <a:xfrm>
            <a:off x="4268134"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works?</a:t>
            </a:r>
            <a:endParaRPr lang="en-GB" sz="1050" dirty="0">
              <a:solidFill>
                <a:schemeClr val="accent6"/>
              </a:solidFill>
            </a:endParaRPr>
          </a:p>
        </p:txBody>
      </p:sp>
      <p:sp>
        <p:nvSpPr>
          <p:cNvPr id="13" name="Rectangle 12"/>
          <p:cNvSpPr/>
          <p:nvPr userDrawn="1"/>
        </p:nvSpPr>
        <p:spPr>
          <a:xfrm>
            <a:off x="5337188"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Assets &amp; services</a:t>
            </a:r>
          </a:p>
        </p:txBody>
      </p:sp>
      <p:sp>
        <p:nvSpPr>
          <p:cNvPr id="14" name="Rectangle 13"/>
          <p:cNvSpPr/>
          <p:nvPr userDrawn="1"/>
        </p:nvSpPr>
        <p:spPr>
          <a:xfrm>
            <a:off x="6406242"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bg1"/>
                </a:solidFill>
              </a:rPr>
              <a:t>Targets &amp; outcomes</a:t>
            </a:r>
            <a:endParaRPr lang="en-GB" sz="1050" dirty="0">
              <a:solidFill>
                <a:schemeClr val="bg1"/>
              </a:solidFill>
            </a:endParaRPr>
          </a:p>
        </p:txBody>
      </p:sp>
      <p:sp>
        <p:nvSpPr>
          <p:cNvPr id="15" name="Rectangle 14"/>
          <p:cNvSpPr/>
          <p:nvPr userDrawn="1"/>
        </p:nvSpPr>
        <p:spPr>
          <a:xfrm>
            <a:off x="747529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The Voice</a:t>
            </a:r>
            <a:endParaRPr lang="en-GB" sz="1050" dirty="0">
              <a:solidFill>
                <a:schemeClr val="accent6"/>
              </a:solidFill>
            </a:endParaRPr>
          </a:p>
        </p:txBody>
      </p:sp>
      <p:sp>
        <p:nvSpPr>
          <p:cNvPr id="17" name="Rectangle 16"/>
          <p:cNvSpPr/>
          <p:nvPr userDrawn="1"/>
        </p:nvSpPr>
        <p:spPr>
          <a:xfrm>
            <a:off x="-808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Key facts</a:t>
            </a:r>
            <a:endParaRPr lang="en-GB" sz="1050" dirty="0">
              <a:solidFill>
                <a:schemeClr val="accent6"/>
              </a:solidFill>
            </a:endParaRPr>
          </a:p>
        </p:txBody>
      </p:sp>
      <p:sp>
        <p:nvSpPr>
          <p:cNvPr id="18" name="Rectangle 17"/>
          <p:cNvSpPr/>
          <p:nvPr userDrawn="1"/>
        </p:nvSpPr>
        <p:spPr>
          <a:xfrm>
            <a:off x="854435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Gaps</a:t>
            </a:r>
            <a:endParaRPr lang="en-GB" sz="1050" dirty="0">
              <a:solidFill>
                <a:schemeClr val="accent6"/>
              </a:solidFill>
            </a:endParaRPr>
          </a:p>
        </p:txBody>
      </p:sp>
      <p:sp>
        <p:nvSpPr>
          <p:cNvPr id="19" name="Rectangle 18"/>
          <p:cNvSpPr/>
          <p:nvPr userDrawn="1"/>
        </p:nvSpPr>
        <p:spPr>
          <a:xfrm>
            <a:off x="961340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Further info</a:t>
            </a:r>
            <a:endParaRPr lang="en-GB" sz="1050" dirty="0">
              <a:solidFill>
                <a:schemeClr val="accent6"/>
              </a:solidFill>
            </a:endParaRPr>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Tree>
    <p:extLst>
      <p:ext uri="{BB962C8B-B14F-4D97-AF65-F5344CB8AC3E}">
        <p14:creationId xmlns:p14="http://schemas.microsoft.com/office/powerpoint/2010/main" val="44242516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he Voice">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7" y="812800"/>
            <a:ext cx="10202400" cy="431992"/>
          </a:xfrm>
          <a:ln>
            <a:solidFill>
              <a:schemeClr val="accent6"/>
            </a:solidFill>
          </a:ln>
        </p:spPr>
        <p:txBody>
          <a:bodyPr/>
          <a:lstStyle>
            <a:lvl1pPr>
              <a:defRPr baseline="0"/>
            </a:lvl1pPr>
          </a:lstStyle>
          <a:p>
            <a:r>
              <a:rPr lang="en-US" dirty="0" smtClean="0"/>
              <a:t>THE VOICE: WHAT DO LOCAL PEOPLE THINK ABOUT THIS ISSUE?</a:t>
            </a:r>
            <a:endParaRPr lang="en-GB" dirty="0"/>
          </a:p>
        </p:txBody>
      </p:sp>
      <p:sp>
        <p:nvSpPr>
          <p:cNvPr id="8" name="Content Placeholder 7"/>
          <p:cNvSpPr>
            <a:spLocks noGrp="1"/>
          </p:cNvSpPr>
          <p:nvPr>
            <p:ph sz="quarter" idx="10"/>
          </p:nvPr>
        </p:nvSpPr>
        <p:spPr>
          <a:xfrm>
            <a:off x="235227"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Rectangle 8"/>
          <p:cNvSpPr/>
          <p:nvPr userDrawn="1"/>
        </p:nvSpPr>
        <p:spPr>
          <a:xfrm>
            <a:off x="106097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Setting the scene</a:t>
            </a:r>
            <a:endParaRPr lang="en-GB" sz="1050" dirty="0">
              <a:solidFill>
                <a:schemeClr val="accent6"/>
              </a:solidFill>
            </a:endParaRPr>
          </a:p>
        </p:txBody>
      </p:sp>
      <p:sp>
        <p:nvSpPr>
          <p:cNvPr id="10" name="Rectangle 9"/>
          <p:cNvSpPr/>
          <p:nvPr userDrawn="1"/>
        </p:nvSpPr>
        <p:spPr>
          <a:xfrm>
            <a:off x="213002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Future need</a:t>
            </a:r>
            <a:endParaRPr lang="en-GB" sz="1050" dirty="0">
              <a:solidFill>
                <a:schemeClr val="accent6"/>
              </a:solidFill>
            </a:endParaRPr>
          </a:p>
        </p:txBody>
      </p:sp>
      <p:sp>
        <p:nvSpPr>
          <p:cNvPr id="11" name="Rectangle 10"/>
          <p:cNvSpPr/>
          <p:nvPr userDrawn="1"/>
        </p:nvSpPr>
        <p:spPr>
          <a:xfrm>
            <a:off x="319908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influences?</a:t>
            </a:r>
            <a:endParaRPr lang="en-GB" sz="1050" dirty="0">
              <a:solidFill>
                <a:schemeClr val="accent6"/>
              </a:solidFill>
            </a:endParaRPr>
          </a:p>
        </p:txBody>
      </p:sp>
      <p:sp>
        <p:nvSpPr>
          <p:cNvPr id="12" name="Rectangle 11"/>
          <p:cNvSpPr/>
          <p:nvPr userDrawn="1"/>
        </p:nvSpPr>
        <p:spPr>
          <a:xfrm>
            <a:off x="4268134"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works?</a:t>
            </a:r>
            <a:endParaRPr lang="en-GB" sz="1050" dirty="0">
              <a:solidFill>
                <a:schemeClr val="accent6"/>
              </a:solidFill>
            </a:endParaRPr>
          </a:p>
        </p:txBody>
      </p:sp>
      <p:sp>
        <p:nvSpPr>
          <p:cNvPr id="13" name="Rectangle 12"/>
          <p:cNvSpPr/>
          <p:nvPr userDrawn="1"/>
        </p:nvSpPr>
        <p:spPr>
          <a:xfrm>
            <a:off x="5337188"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Assets &amp; services</a:t>
            </a:r>
          </a:p>
        </p:txBody>
      </p:sp>
      <p:sp>
        <p:nvSpPr>
          <p:cNvPr id="14" name="Rectangle 13"/>
          <p:cNvSpPr/>
          <p:nvPr userDrawn="1"/>
        </p:nvSpPr>
        <p:spPr>
          <a:xfrm>
            <a:off x="640624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Targets &amp; outcomes</a:t>
            </a:r>
            <a:endParaRPr lang="en-GB" sz="1050" dirty="0">
              <a:solidFill>
                <a:schemeClr val="accent6"/>
              </a:solidFill>
            </a:endParaRPr>
          </a:p>
        </p:txBody>
      </p:sp>
      <p:sp>
        <p:nvSpPr>
          <p:cNvPr id="15" name="Rectangle 14"/>
          <p:cNvSpPr/>
          <p:nvPr userDrawn="1"/>
        </p:nvSpPr>
        <p:spPr>
          <a:xfrm>
            <a:off x="7475296"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bg1"/>
                </a:solidFill>
              </a:rPr>
              <a:t>The Voice</a:t>
            </a:r>
            <a:endParaRPr lang="en-GB" sz="1050" dirty="0">
              <a:solidFill>
                <a:schemeClr val="bg1"/>
              </a:solidFill>
            </a:endParaRPr>
          </a:p>
        </p:txBody>
      </p:sp>
      <p:sp>
        <p:nvSpPr>
          <p:cNvPr id="17" name="Rectangle 16"/>
          <p:cNvSpPr/>
          <p:nvPr userDrawn="1"/>
        </p:nvSpPr>
        <p:spPr>
          <a:xfrm>
            <a:off x="-808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Key facts</a:t>
            </a:r>
            <a:endParaRPr lang="en-GB" sz="1050" dirty="0">
              <a:solidFill>
                <a:schemeClr val="accent6"/>
              </a:solidFill>
            </a:endParaRPr>
          </a:p>
        </p:txBody>
      </p:sp>
      <p:sp>
        <p:nvSpPr>
          <p:cNvPr id="18" name="Rectangle 17"/>
          <p:cNvSpPr/>
          <p:nvPr userDrawn="1"/>
        </p:nvSpPr>
        <p:spPr>
          <a:xfrm>
            <a:off x="854435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Gaps</a:t>
            </a:r>
            <a:endParaRPr lang="en-GB" sz="1050" dirty="0">
              <a:solidFill>
                <a:schemeClr val="accent6"/>
              </a:solidFill>
            </a:endParaRPr>
          </a:p>
        </p:txBody>
      </p:sp>
      <p:sp>
        <p:nvSpPr>
          <p:cNvPr id="19" name="Rectangle 18"/>
          <p:cNvSpPr/>
          <p:nvPr userDrawn="1"/>
        </p:nvSpPr>
        <p:spPr>
          <a:xfrm>
            <a:off x="961340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Further info</a:t>
            </a:r>
            <a:endParaRPr lang="en-GB" sz="1050" dirty="0">
              <a:solidFill>
                <a:schemeClr val="accent6"/>
              </a:solidFill>
            </a:endParaRPr>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Tree>
    <p:extLst>
      <p:ext uri="{BB962C8B-B14F-4D97-AF65-F5344CB8AC3E}">
        <p14:creationId xmlns:p14="http://schemas.microsoft.com/office/powerpoint/2010/main" val="175768061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Assets">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7" y="812800"/>
            <a:ext cx="10202400" cy="431992"/>
          </a:xfrm>
          <a:ln>
            <a:solidFill>
              <a:schemeClr val="accent6"/>
            </a:solidFill>
          </a:ln>
        </p:spPr>
        <p:txBody>
          <a:bodyPr/>
          <a:lstStyle>
            <a:lvl1pPr>
              <a:defRPr/>
            </a:lvl1pPr>
          </a:lstStyle>
          <a:p>
            <a:r>
              <a:rPr lang="en-US" dirty="0" smtClean="0"/>
              <a:t>ASSETS</a:t>
            </a:r>
            <a:endParaRPr lang="en-GB" dirty="0"/>
          </a:p>
        </p:txBody>
      </p:sp>
      <p:sp>
        <p:nvSpPr>
          <p:cNvPr id="8" name="Content Placeholder 7"/>
          <p:cNvSpPr>
            <a:spLocks noGrp="1"/>
          </p:cNvSpPr>
          <p:nvPr>
            <p:ph sz="quarter" idx="10"/>
          </p:nvPr>
        </p:nvSpPr>
        <p:spPr>
          <a:xfrm>
            <a:off x="235227"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Rectangle 8"/>
          <p:cNvSpPr/>
          <p:nvPr userDrawn="1"/>
        </p:nvSpPr>
        <p:spPr>
          <a:xfrm>
            <a:off x="106097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Setting the scene</a:t>
            </a:r>
            <a:endParaRPr lang="en-GB" sz="1050" dirty="0">
              <a:solidFill>
                <a:schemeClr val="accent6"/>
              </a:solidFill>
            </a:endParaRPr>
          </a:p>
        </p:txBody>
      </p:sp>
      <p:sp>
        <p:nvSpPr>
          <p:cNvPr id="10" name="Rectangle 9"/>
          <p:cNvSpPr/>
          <p:nvPr userDrawn="1"/>
        </p:nvSpPr>
        <p:spPr>
          <a:xfrm>
            <a:off x="213002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Future need</a:t>
            </a:r>
            <a:endParaRPr lang="en-GB" sz="1050" dirty="0">
              <a:solidFill>
                <a:schemeClr val="accent6"/>
              </a:solidFill>
            </a:endParaRPr>
          </a:p>
        </p:txBody>
      </p:sp>
      <p:sp>
        <p:nvSpPr>
          <p:cNvPr id="11" name="Rectangle 10"/>
          <p:cNvSpPr/>
          <p:nvPr userDrawn="1"/>
        </p:nvSpPr>
        <p:spPr>
          <a:xfrm>
            <a:off x="319908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influences?</a:t>
            </a:r>
            <a:endParaRPr lang="en-GB" sz="1050" dirty="0">
              <a:solidFill>
                <a:schemeClr val="accent6"/>
              </a:solidFill>
            </a:endParaRPr>
          </a:p>
        </p:txBody>
      </p:sp>
      <p:sp>
        <p:nvSpPr>
          <p:cNvPr id="12" name="Rectangle 11"/>
          <p:cNvSpPr/>
          <p:nvPr userDrawn="1"/>
        </p:nvSpPr>
        <p:spPr>
          <a:xfrm>
            <a:off x="4268134"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works?</a:t>
            </a:r>
            <a:endParaRPr lang="en-GB" sz="1050" dirty="0">
              <a:solidFill>
                <a:schemeClr val="accent6"/>
              </a:solidFill>
            </a:endParaRPr>
          </a:p>
        </p:txBody>
      </p:sp>
      <p:sp>
        <p:nvSpPr>
          <p:cNvPr id="13" name="Rectangle 12"/>
          <p:cNvSpPr/>
          <p:nvPr userDrawn="1"/>
        </p:nvSpPr>
        <p:spPr>
          <a:xfrm>
            <a:off x="5337188"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Assets &amp; services</a:t>
            </a:r>
          </a:p>
        </p:txBody>
      </p:sp>
      <p:sp>
        <p:nvSpPr>
          <p:cNvPr id="14" name="Rectangle 13"/>
          <p:cNvSpPr/>
          <p:nvPr userDrawn="1"/>
        </p:nvSpPr>
        <p:spPr>
          <a:xfrm>
            <a:off x="640624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Targets &amp; outcomes</a:t>
            </a:r>
            <a:endParaRPr lang="en-GB" sz="1050" dirty="0">
              <a:solidFill>
                <a:schemeClr val="accent6"/>
              </a:solidFill>
            </a:endParaRPr>
          </a:p>
        </p:txBody>
      </p:sp>
      <p:sp>
        <p:nvSpPr>
          <p:cNvPr id="15" name="Rectangle 14"/>
          <p:cNvSpPr/>
          <p:nvPr userDrawn="1"/>
        </p:nvSpPr>
        <p:spPr>
          <a:xfrm>
            <a:off x="747529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The Voice</a:t>
            </a:r>
            <a:endParaRPr lang="en-GB" sz="1050" dirty="0">
              <a:solidFill>
                <a:schemeClr val="accent6"/>
              </a:solidFill>
            </a:endParaRPr>
          </a:p>
        </p:txBody>
      </p:sp>
      <p:sp>
        <p:nvSpPr>
          <p:cNvPr id="17" name="Rectangle 16"/>
          <p:cNvSpPr/>
          <p:nvPr userDrawn="1"/>
        </p:nvSpPr>
        <p:spPr>
          <a:xfrm>
            <a:off x="-808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Key facts</a:t>
            </a:r>
            <a:endParaRPr lang="en-GB" sz="1050" dirty="0">
              <a:solidFill>
                <a:schemeClr val="accent6"/>
              </a:solidFill>
            </a:endParaRPr>
          </a:p>
        </p:txBody>
      </p:sp>
      <p:sp>
        <p:nvSpPr>
          <p:cNvPr id="18" name="Rectangle 17"/>
          <p:cNvSpPr/>
          <p:nvPr userDrawn="1"/>
        </p:nvSpPr>
        <p:spPr>
          <a:xfrm>
            <a:off x="854435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Gaps</a:t>
            </a:r>
            <a:endParaRPr lang="en-GB" sz="1050" dirty="0">
              <a:solidFill>
                <a:schemeClr val="accent6"/>
              </a:solidFill>
            </a:endParaRPr>
          </a:p>
        </p:txBody>
      </p:sp>
      <p:sp>
        <p:nvSpPr>
          <p:cNvPr id="19" name="Rectangle 18"/>
          <p:cNvSpPr/>
          <p:nvPr userDrawn="1"/>
        </p:nvSpPr>
        <p:spPr>
          <a:xfrm>
            <a:off x="961340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Further info</a:t>
            </a:r>
            <a:endParaRPr lang="en-GB" sz="1050" dirty="0">
              <a:solidFill>
                <a:schemeClr val="accent6"/>
              </a:solidFill>
            </a:endParaRPr>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Tree>
    <p:extLst>
      <p:ext uri="{BB962C8B-B14F-4D97-AF65-F5344CB8AC3E}">
        <p14:creationId xmlns:p14="http://schemas.microsoft.com/office/powerpoint/2010/main" val="305133371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Gaps">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7" y="812800"/>
            <a:ext cx="10202400" cy="431992"/>
          </a:xfrm>
          <a:ln>
            <a:solidFill>
              <a:schemeClr val="accent6"/>
            </a:solidFill>
          </a:ln>
        </p:spPr>
        <p:txBody>
          <a:bodyPr/>
          <a:lstStyle>
            <a:lvl1pPr>
              <a:defRPr baseline="0"/>
            </a:lvl1pPr>
          </a:lstStyle>
          <a:p>
            <a:r>
              <a:rPr lang="en-US" dirty="0" smtClean="0"/>
              <a:t>GAPS: UNMET NEEDS</a:t>
            </a:r>
            <a:endParaRPr lang="en-GB" dirty="0"/>
          </a:p>
        </p:txBody>
      </p:sp>
      <p:sp>
        <p:nvSpPr>
          <p:cNvPr id="8" name="Content Placeholder 7"/>
          <p:cNvSpPr>
            <a:spLocks noGrp="1"/>
          </p:cNvSpPr>
          <p:nvPr>
            <p:ph sz="quarter" idx="10"/>
          </p:nvPr>
        </p:nvSpPr>
        <p:spPr>
          <a:xfrm>
            <a:off x="235227"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Rectangle 8"/>
          <p:cNvSpPr/>
          <p:nvPr userDrawn="1"/>
        </p:nvSpPr>
        <p:spPr>
          <a:xfrm>
            <a:off x="106097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Setting the scene</a:t>
            </a:r>
            <a:endParaRPr lang="en-GB" sz="1050" dirty="0">
              <a:solidFill>
                <a:schemeClr val="accent6"/>
              </a:solidFill>
            </a:endParaRPr>
          </a:p>
        </p:txBody>
      </p:sp>
      <p:sp>
        <p:nvSpPr>
          <p:cNvPr id="10" name="Rectangle 9"/>
          <p:cNvSpPr/>
          <p:nvPr userDrawn="1"/>
        </p:nvSpPr>
        <p:spPr>
          <a:xfrm>
            <a:off x="213002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Future need</a:t>
            </a:r>
            <a:endParaRPr lang="en-GB" sz="1050" dirty="0">
              <a:solidFill>
                <a:schemeClr val="accent6"/>
              </a:solidFill>
            </a:endParaRPr>
          </a:p>
        </p:txBody>
      </p:sp>
      <p:sp>
        <p:nvSpPr>
          <p:cNvPr id="11" name="Rectangle 10"/>
          <p:cNvSpPr/>
          <p:nvPr userDrawn="1"/>
        </p:nvSpPr>
        <p:spPr>
          <a:xfrm>
            <a:off x="319908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influences?</a:t>
            </a:r>
            <a:endParaRPr lang="en-GB" sz="1050" dirty="0">
              <a:solidFill>
                <a:schemeClr val="accent6"/>
              </a:solidFill>
            </a:endParaRPr>
          </a:p>
        </p:txBody>
      </p:sp>
      <p:sp>
        <p:nvSpPr>
          <p:cNvPr id="12" name="Rectangle 11"/>
          <p:cNvSpPr/>
          <p:nvPr userDrawn="1"/>
        </p:nvSpPr>
        <p:spPr>
          <a:xfrm>
            <a:off x="4268134"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What works?</a:t>
            </a:r>
            <a:endParaRPr lang="en-GB" sz="1050" dirty="0">
              <a:solidFill>
                <a:schemeClr val="accent6"/>
              </a:solidFill>
            </a:endParaRPr>
          </a:p>
        </p:txBody>
      </p:sp>
      <p:sp>
        <p:nvSpPr>
          <p:cNvPr id="13" name="Rectangle 12"/>
          <p:cNvSpPr/>
          <p:nvPr userDrawn="1"/>
        </p:nvSpPr>
        <p:spPr>
          <a:xfrm>
            <a:off x="5337188"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Assets &amp; services</a:t>
            </a:r>
          </a:p>
        </p:txBody>
      </p:sp>
      <p:sp>
        <p:nvSpPr>
          <p:cNvPr id="14" name="Rectangle 13"/>
          <p:cNvSpPr/>
          <p:nvPr userDrawn="1"/>
        </p:nvSpPr>
        <p:spPr>
          <a:xfrm>
            <a:off x="640624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Targets &amp; outcomes</a:t>
            </a:r>
            <a:endParaRPr lang="en-GB" sz="1050" dirty="0">
              <a:solidFill>
                <a:schemeClr val="accent6"/>
              </a:solidFill>
            </a:endParaRPr>
          </a:p>
        </p:txBody>
      </p:sp>
      <p:sp>
        <p:nvSpPr>
          <p:cNvPr id="15" name="Rectangle 14"/>
          <p:cNvSpPr/>
          <p:nvPr userDrawn="1"/>
        </p:nvSpPr>
        <p:spPr>
          <a:xfrm>
            <a:off x="7475296"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The Voice</a:t>
            </a:r>
            <a:endParaRPr lang="en-GB" sz="1050" dirty="0">
              <a:solidFill>
                <a:schemeClr val="accent6"/>
              </a:solidFill>
            </a:endParaRPr>
          </a:p>
        </p:txBody>
      </p:sp>
      <p:sp>
        <p:nvSpPr>
          <p:cNvPr id="17" name="Rectangle 16"/>
          <p:cNvSpPr/>
          <p:nvPr userDrawn="1"/>
        </p:nvSpPr>
        <p:spPr>
          <a:xfrm>
            <a:off x="-8082"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accent6"/>
                </a:solidFill>
              </a:rPr>
              <a:t>Key facts</a:t>
            </a:r>
            <a:endParaRPr lang="en-GB" sz="1050" dirty="0">
              <a:solidFill>
                <a:schemeClr val="accent6"/>
              </a:solidFill>
            </a:endParaRPr>
          </a:p>
        </p:txBody>
      </p:sp>
      <p:sp>
        <p:nvSpPr>
          <p:cNvPr id="18" name="Rectangle 17"/>
          <p:cNvSpPr/>
          <p:nvPr userDrawn="1"/>
        </p:nvSpPr>
        <p:spPr>
          <a:xfrm>
            <a:off x="8544350"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050" dirty="0" smtClean="0">
                <a:solidFill>
                  <a:schemeClr val="bg1"/>
                </a:solidFill>
              </a:rPr>
              <a:t>Gaps</a:t>
            </a:r>
            <a:endParaRPr lang="en-GB" sz="1050" dirty="0">
              <a:solidFill>
                <a:schemeClr val="bg1"/>
              </a:solidFill>
            </a:endParaRPr>
          </a:p>
        </p:txBody>
      </p:sp>
      <p:sp>
        <p:nvSpPr>
          <p:cNvPr id="19" name="Rectangle 18"/>
          <p:cNvSpPr/>
          <p:nvPr userDrawn="1"/>
        </p:nvSpPr>
        <p:spPr>
          <a:xfrm>
            <a:off x="9613400" y="7209200"/>
            <a:ext cx="1080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Further info</a:t>
            </a:r>
            <a:endParaRPr lang="en-GB" sz="1050" dirty="0">
              <a:solidFill>
                <a:schemeClr val="accent6"/>
              </a:solidFill>
            </a:endParaRPr>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Tree>
    <p:extLst>
      <p:ext uri="{BB962C8B-B14F-4D97-AF65-F5344CB8AC3E}">
        <p14:creationId xmlns:p14="http://schemas.microsoft.com/office/powerpoint/2010/main" val="188023419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Further information">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235227" y="812800"/>
            <a:ext cx="10202400" cy="431992"/>
          </a:xfrm>
          <a:ln>
            <a:solidFill>
              <a:schemeClr val="accent6"/>
            </a:solidFill>
          </a:ln>
        </p:spPr>
        <p:txBody>
          <a:bodyPr/>
          <a:lstStyle>
            <a:lvl1pPr>
              <a:defRPr baseline="0"/>
            </a:lvl1pPr>
          </a:lstStyle>
          <a:p>
            <a:r>
              <a:rPr lang="en-US" dirty="0" smtClean="0"/>
              <a:t>FURTHER INFORMATION</a:t>
            </a:r>
            <a:endParaRPr lang="en-GB" dirty="0"/>
          </a:p>
        </p:txBody>
      </p:sp>
      <p:sp>
        <p:nvSpPr>
          <p:cNvPr id="8" name="Content Placeholder 7"/>
          <p:cNvSpPr>
            <a:spLocks noGrp="1"/>
          </p:cNvSpPr>
          <p:nvPr>
            <p:ph sz="quarter" idx="10"/>
          </p:nvPr>
        </p:nvSpPr>
        <p:spPr>
          <a:xfrm>
            <a:off x="235227" y="1346200"/>
            <a:ext cx="10202400" cy="5486400"/>
          </a:xfrm>
        </p:spPr>
        <p:txBody>
          <a:bodyPr/>
          <a:lstStyle>
            <a:lvl1pPr>
              <a:defRPr sz="1100"/>
            </a:lvl1pPr>
            <a:lvl2pPr>
              <a:defRPr sz="1100"/>
            </a:lvl2pPr>
            <a:lvl3pPr>
              <a:defRPr sz="11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EB7F0D0C-C925-4095-9977-31CF08EB7D6F}" type="slidenum">
              <a:rPr lang="en-GB" smtClean="0"/>
              <a:pPr/>
              <a:t>‹#›</a:t>
            </a:fld>
            <a:endParaRPr lang="en-GB" dirty="0"/>
          </a:p>
        </p:txBody>
      </p:sp>
      <p:sp>
        <p:nvSpPr>
          <p:cNvPr id="17" name="Rectangle 16"/>
          <p:cNvSpPr/>
          <p:nvPr userDrawn="1"/>
        </p:nvSpPr>
        <p:spPr>
          <a:xfrm>
            <a:off x="2665845"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Setting</a:t>
            </a:r>
            <a:r>
              <a:rPr lang="en-GB" sz="1200" baseline="0" dirty="0" smtClean="0">
                <a:solidFill>
                  <a:schemeClr val="accent6"/>
                </a:solidFill>
              </a:rPr>
              <a:t> the scene</a:t>
            </a:r>
            <a:endParaRPr lang="en-GB" sz="1200" dirty="0">
              <a:solidFill>
                <a:schemeClr val="accent6"/>
              </a:solidFill>
            </a:endParaRPr>
          </a:p>
        </p:txBody>
      </p:sp>
      <p:sp>
        <p:nvSpPr>
          <p:cNvPr id="18" name="Rectangle 17"/>
          <p:cNvSpPr/>
          <p:nvPr userDrawn="1"/>
        </p:nvSpPr>
        <p:spPr>
          <a:xfrm>
            <a:off x="5339772"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Future</a:t>
            </a:r>
            <a:r>
              <a:rPr lang="en-GB" sz="1200" baseline="0" dirty="0" smtClean="0">
                <a:solidFill>
                  <a:schemeClr val="accent6"/>
                </a:solidFill>
              </a:rPr>
              <a:t> need</a:t>
            </a:r>
            <a:endParaRPr lang="en-GB" sz="1200" dirty="0">
              <a:solidFill>
                <a:schemeClr val="accent6"/>
              </a:solidFill>
            </a:endParaRPr>
          </a:p>
        </p:txBody>
      </p:sp>
      <p:sp>
        <p:nvSpPr>
          <p:cNvPr id="19" name="Rectangle 18"/>
          <p:cNvSpPr/>
          <p:nvPr userDrawn="1"/>
        </p:nvSpPr>
        <p:spPr>
          <a:xfrm>
            <a:off x="-8082"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Key</a:t>
            </a:r>
            <a:r>
              <a:rPr lang="en-GB" sz="1200" baseline="0" dirty="0" smtClean="0">
                <a:solidFill>
                  <a:schemeClr val="accent6"/>
                </a:solidFill>
              </a:rPr>
              <a:t> facts</a:t>
            </a:r>
            <a:endParaRPr lang="en-GB" sz="1200" dirty="0">
              <a:solidFill>
                <a:schemeClr val="accent6"/>
              </a:solidFill>
            </a:endParaRPr>
          </a:p>
        </p:txBody>
      </p:sp>
      <p:sp>
        <p:nvSpPr>
          <p:cNvPr id="29" name="Rectangle 28"/>
          <p:cNvSpPr/>
          <p:nvPr userDrawn="1"/>
        </p:nvSpPr>
        <p:spPr>
          <a:xfrm>
            <a:off x="8013700" y="7234600"/>
            <a:ext cx="26748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bg1"/>
                </a:solidFill>
              </a:rPr>
              <a:t>Further info</a:t>
            </a:r>
            <a:endParaRPr lang="en-GB" sz="1200" dirty="0">
              <a:solidFill>
                <a:schemeClr val="bg1"/>
              </a:solidFill>
            </a:endParaRPr>
          </a:p>
        </p:txBody>
      </p:sp>
    </p:spTree>
    <p:extLst>
      <p:ext uri="{BB962C8B-B14F-4D97-AF65-F5344CB8AC3E}">
        <p14:creationId xmlns:p14="http://schemas.microsoft.com/office/powerpoint/2010/main" val="410881993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5228" y="1424709"/>
            <a:ext cx="8174859" cy="454891"/>
          </a:xfrm>
          <a:solidFill>
            <a:schemeClr val="accent6"/>
          </a:solidFill>
          <a:ln>
            <a:solidFill>
              <a:schemeClr val="accent6"/>
            </a:solidFill>
          </a:ln>
        </p:spPr>
        <p:txBody>
          <a:bodyPr lIns="90000" tIns="46800" rIns="90000" bIns="46800" anchor="ctr"/>
          <a:lstStyle>
            <a:lvl1pPr marL="0" indent="0">
              <a:buNone/>
              <a:defRPr sz="2000" b="1" cap="all" baseline="0">
                <a:solidFill>
                  <a:schemeClr val="bg1"/>
                </a:solidFill>
                <a:latin typeface="Arial" pitchFamily="34" charset="0"/>
              </a:defRPr>
            </a:lvl1pPr>
            <a:lvl2pPr marL="436397" indent="0">
              <a:buNone/>
              <a:defRPr sz="1700"/>
            </a:lvl2pPr>
            <a:lvl3pPr marL="872794" indent="0">
              <a:buNone/>
              <a:defRPr sz="1500"/>
            </a:lvl3pPr>
            <a:lvl4pPr marL="1309191" indent="0">
              <a:buNone/>
              <a:defRPr sz="1400"/>
            </a:lvl4pPr>
            <a:lvl5pPr marL="1745589" indent="0">
              <a:buNone/>
              <a:defRPr sz="1400"/>
            </a:lvl5pPr>
            <a:lvl6pPr marL="2181986" indent="0">
              <a:buNone/>
              <a:defRPr sz="1400"/>
            </a:lvl6pPr>
            <a:lvl7pPr marL="2618383" indent="0">
              <a:buNone/>
              <a:defRPr sz="1400"/>
            </a:lvl7pPr>
            <a:lvl8pPr marL="3054781" indent="0">
              <a:buNone/>
              <a:defRPr sz="1400"/>
            </a:lvl8pPr>
            <a:lvl9pPr marL="3491178" indent="0">
              <a:buNone/>
              <a:defRPr sz="1400"/>
            </a:lvl9pPr>
          </a:lstStyle>
          <a:p>
            <a:pPr lvl="0"/>
            <a:r>
              <a:rPr lang="en-US" dirty="0" smtClean="0"/>
              <a:t>Click to edit Master text styles</a:t>
            </a:r>
          </a:p>
        </p:txBody>
      </p:sp>
      <p:sp>
        <p:nvSpPr>
          <p:cNvPr id="5" name="Text Placeholder 4"/>
          <p:cNvSpPr>
            <a:spLocks noGrp="1"/>
          </p:cNvSpPr>
          <p:nvPr>
            <p:ph type="body" sz="quarter" idx="10"/>
          </p:nvPr>
        </p:nvSpPr>
        <p:spPr>
          <a:xfrm>
            <a:off x="235228" y="2108200"/>
            <a:ext cx="10202400" cy="4572000"/>
          </a:xfrm>
        </p:spPr>
        <p:txBody>
          <a:bodyPr/>
          <a:lstStyle>
            <a:lvl1pPr marL="0" indent="0">
              <a:buNone/>
              <a:defRPr sz="1400" b="0"/>
            </a:lvl1pPr>
            <a:lvl2pPr>
              <a:buFont typeface="Wingdings" pitchFamily="2" charset="2"/>
              <a:buChar char="§"/>
              <a:defRPr sz="1200"/>
            </a:lvl2pPr>
            <a:lvl3pPr>
              <a:buFont typeface="Arial" pitchFamily="34" charset="0"/>
              <a:buChar char="•"/>
              <a:defRPr/>
            </a:lvl3pPr>
          </a:lstStyle>
          <a:p>
            <a:pPr lvl="0"/>
            <a:r>
              <a:rPr lang="en-US" dirty="0" smtClean="0"/>
              <a:t>Click to edit Master text styles</a:t>
            </a:r>
          </a:p>
          <a:p>
            <a:pPr lvl="1"/>
            <a:r>
              <a:rPr lang="en-US" dirty="0" smtClean="0"/>
              <a:t>Second level</a:t>
            </a:r>
          </a:p>
        </p:txBody>
      </p:sp>
      <p:sp>
        <p:nvSpPr>
          <p:cNvPr id="4" name="TextBox 3"/>
          <p:cNvSpPr txBox="1"/>
          <p:nvPr userDrawn="1"/>
        </p:nvSpPr>
        <p:spPr>
          <a:xfrm>
            <a:off x="235228" y="965200"/>
            <a:ext cx="10202400" cy="457200"/>
          </a:xfrm>
          <a:prstGeom prst="rect">
            <a:avLst/>
          </a:prstGeom>
          <a:solidFill>
            <a:schemeClr val="accent6"/>
          </a:solidFill>
          <a:ln>
            <a:solidFill>
              <a:schemeClr val="accent6"/>
            </a:solidFill>
          </a:ln>
        </p:spPr>
        <p:txBody>
          <a:bodyPr wrap="square" rtlCol="0">
            <a:noAutofit/>
          </a:bodyPr>
          <a:lstStyle/>
          <a:p>
            <a:r>
              <a:rPr lang="en-GB" sz="2000" dirty="0" smtClean="0">
                <a:solidFill>
                  <a:schemeClr val="bg1"/>
                </a:solidFill>
              </a:rPr>
              <a:t>FOCUS</a:t>
            </a:r>
            <a:r>
              <a:rPr lang="en-GB" sz="2000" baseline="0" dirty="0" smtClean="0">
                <a:solidFill>
                  <a:schemeClr val="bg1"/>
                </a:solidFill>
              </a:rPr>
              <a:t> ON: </a:t>
            </a:r>
            <a:endParaRPr lang="en-GB" sz="2000" dirty="0">
              <a:solidFill>
                <a:schemeClr val="bg1"/>
              </a:solidFill>
            </a:endParaRPr>
          </a:p>
        </p:txBody>
      </p:sp>
      <p:sp>
        <p:nvSpPr>
          <p:cNvPr id="7" name="TextBox 6"/>
          <p:cNvSpPr txBox="1"/>
          <p:nvPr userDrawn="1"/>
        </p:nvSpPr>
        <p:spPr>
          <a:xfrm>
            <a:off x="8388310" y="1422400"/>
            <a:ext cx="2049318" cy="457200"/>
          </a:xfrm>
          <a:prstGeom prst="rect">
            <a:avLst/>
          </a:prstGeom>
          <a:solidFill>
            <a:schemeClr val="accent6"/>
          </a:solidFill>
          <a:ln>
            <a:solidFill>
              <a:schemeClr val="accent6"/>
            </a:solidFill>
          </a:ln>
        </p:spPr>
        <p:txBody>
          <a:bodyPr wrap="square" rtlCol="0">
            <a:noAutofit/>
          </a:bodyPr>
          <a:lstStyle/>
          <a:p>
            <a:pPr algn="r"/>
            <a:r>
              <a:rPr lang="en-GB" sz="2000" dirty="0" smtClean="0">
                <a:solidFill>
                  <a:schemeClr val="bg1"/>
                </a:solidFill>
              </a:rPr>
              <a:t>MONTH</a:t>
            </a:r>
            <a:r>
              <a:rPr lang="en-GB" sz="2000" baseline="0" dirty="0" smtClean="0">
                <a:solidFill>
                  <a:schemeClr val="bg1"/>
                </a:solidFill>
              </a:rPr>
              <a:t> 2015</a:t>
            </a:r>
            <a:endParaRPr lang="en-GB" sz="2000" dirty="0">
              <a:solidFill>
                <a:schemeClr val="bg1"/>
              </a:solidFill>
            </a:endParaRPr>
          </a:p>
        </p:txBody>
      </p:sp>
      <p:sp>
        <p:nvSpPr>
          <p:cNvPr id="8" name="Rectangle 7"/>
          <p:cNvSpPr/>
          <p:nvPr userDrawn="1"/>
        </p:nvSpPr>
        <p:spPr>
          <a:xfrm>
            <a:off x="1060972"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Setting</a:t>
            </a:r>
            <a:r>
              <a:rPr lang="en-GB" sz="1050" baseline="0" dirty="0" smtClean="0"/>
              <a:t> the scene</a:t>
            </a:r>
            <a:endParaRPr lang="en-GB" sz="1050" dirty="0"/>
          </a:p>
        </p:txBody>
      </p:sp>
      <p:sp>
        <p:nvSpPr>
          <p:cNvPr id="9" name="Rectangle 8"/>
          <p:cNvSpPr/>
          <p:nvPr userDrawn="1"/>
        </p:nvSpPr>
        <p:spPr>
          <a:xfrm>
            <a:off x="2130026"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Future</a:t>
            </a:r>
            <a:r>
              <a:rPr lang="en-GB" sz="1050" baseline="0" dirty="0" smtClean="0"/>
              <a:t> need</a:t>
            </a:r>
            <a:endParaRPr lang="en-GB" sz="1050" dirty="0"/>
          </a:p>
        </p:txBody>
      </p:sp>
      <p:sp>
        <p:nvSpPr>
          <p:cNvPr id="10" name="Rectangle 9"/>
          <p:cNvSpPr/>
          <p:nvPr userDrawn="1"/>
        </p:nvSpPr>
        <p:spPr>
          <a:xfrm>
            <a:off x="3199080"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What</a:t>
            </a:r>
            <a:r>
              <a:rPr lang="en-GB" sz="1050" baseline="0" dirty="0" smtClean="0"/>
              <a:t> influences?</a:t>
            </a:r>
            <a:endParaRPr lang="en-GB" sz="1050" dirty="0"/>
          </a:p>
        </p:txBody>
      </p:sp>
      <p:sp>
        <p:nvSpPr>
          <p:cNvPr id="11" name="Rectangle 10"/>
          <p:cNvSpPr/>
          <p:nvPr userDrawn="1"/>
        </p:nvSpPr>
        <p:spPr>
          <a:xfrm>
            <a:off x="4268134"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What works?</a:t>
            </a:r>
            <a:endParaRPr lang="en-GB" sz="1050" dirty="0"/>
          </a:p>
        </p:txBody>
      </p:sp>
      <p:sp>
        <p:nvSpPr>
          <p:cNvPr id="12" name="Rectangle 11"/>
          <p:cNvSpPr/>
          <p:nvPr userDrawn="1"/>
        </p:nvSpPr>
        <p:spPr>
          <a:xfrm>
            <a:off x="5337188"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Local work &amp; initiatives</a:t>
            </a:r>
            <a:endParaRPr lang="en-GB" sz="1050" dirty="0"/>
          </a:p>
        </p:txBody>
      </p:sp>
      <p:sp>
        <p:nvSpPr>
          <p:cNvPr id="13" name="Rectangle 12"/>
          <p:cNvSpPr/>
          <p:nvPr userDrawn="1"/>
        </p:nvSpPr>
        <p:spPr>
          <a:xfrm>
            <a:off x="6406242"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Targets &amp; outcomes</a:t>
            </a:r>
            <a:endParaRPr lang="en-GB" sz="1050" dirty="0"/>
          </a:p>
        </p:txBody>
      </p:sp>
      <p:sp>
        <p:nvSpPr>
          <p:cNvPr id="14" name="Rectangle 13"/>
          <p:cNvSpPr/>
          <p:nvPr userDrawn="1"/>
        </p:nvSpPr>
        <p:spPr>
          <a:xfrm>
            <a:off x="7475296"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The Voice</a:t>
            </a:r>
            <a:endParaRPr lang="en-GB" sz="1050" dirty="0"/>
          </a:p>
        </p:txBody>
      </p:sp>
      <p:sp>
        <p:nvSpPr>
          <p:cNvPr id="16" name="Rectangle 15"/>
          <p:cNvSpPr/>
          <p:nvPr userDrawn="1"/>
        </p:nvSpPr>
        <p:spPr>
          <a:xfrm>
            <a:off x="-8082"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Key</a:t>
            </a:r>
            <a:r>
              <a:rPr lang="en-GB" sz="1050" baseline="0" dirty="0" smtClean="0"/>
              <a:t> facts</a:t>
            </a:r>
            <a:endParaRPr lang="en-GB" sz="1050" dirty="0"/>
          </a:p>
        </p:txBody>
      </p:sp>
      <p:sp>
        <p:nvSpPr>
          <p:cNvPr id="17" name="Rectangle 16"/>
          <p:cNvSpPr/>
          <p:nvPr userDrawn="1"/>
        </p:nvSpPr>
        <p:spPr>
          <a:xfrm>
            <a:off x="8544350"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Gaps</a:t>
            </a:r>
            <a:endParaRPr lang="en-GB" sz="1050" dirty="0"/>
          </a:p>
        </p:txBody>
      </p:sp>
      <p:sp>
        <p:nvSpPr>
          <p:cNvPr id="18" name="Rectangle 17"/>
          <p:cNvSpPr/>
          <p:nvPr userDrawn="1"/>
        </p:nvSpPr>
        <p:spPr>
          <a:xfrm>
            <a:off x="9613400" y="7209200"/>
            <a:ext cx="1080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Further info</a:t>
            </a:r>
            <a:endParaRPr lang="en-GB" sz="1050" dirty="0"/>
          </a:p>
        </p:txBody>
      </p:sp>
      <p:sp>
        <p:nvSpPr>
          <p:cNvPr id="6" name="Slide Number Placeholder 5"/>
          <p:cNvSpPr>
            <a:spLocks noGrp="1"/>
          </p:cNvSpPr>
          <p:nvPr>
            <p:ph type="sldNum" sz="quarter" idx="12"/>
          </p:nvPr>
        </p:nvSpPr>
        <p:spPr/>
        <p:txBody>
          <a:bodyPr/>
          <a:lstStyle/>
          <a:p>
            <a:fld id="{EB7F0D0C-C925-4095-9977-31CF08EB7D6F}" type="slidenum">
              <a:rPr lang="en-GB" smtClean="0"/>
              <a:pPr/>
              <a:t>‹#›</a:t>
            </a:fld>
            <a:endParaRPr lang="en-GB" dirty="0"/>
          </a:p>
        </p:txBody>
      </p:sp>
      <p:sp>
        <p:nvSpPr>
          <p:cNvPr id="19" name="Footer Placeholder 1"/>
          <p:cNvSpPr>
            <a:spLocks noGrp="1"/>
          </p:cNvSpPr>
          <p:nvPr>
            <p:ph type="ftr" sz="quarter" idx="11"/>
          </p:nvPr>
        </p:nvSpPr>
        <p:spPr>
          <a:xfrm>
            <a:off x="235228" y="6948920"/>
            <a:ext cx="3387725" cy="188480"/>
          </a:xfrm>
        </p:spPr>
        <p:txBody>
          <a:bodyPr/>
          <a:lstStyle/>
          <a:p>
            <a:endParaRPr lang="en-GB" dirty="0"/>
          </a:p>
        </p:txBody>
      </p:sp>
    </p:spTree>
    <p:extLst>
      <p:ext uri="{BB962C8B-B14F-4D97-AF65-F5344CB8AC3E}">
        <p14:creationId xmlns:p14="http://schemas.microsoft.com/office/powerpoint/2010/main" val="219013164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Rectangle 2"/>
          <p:cNvSpPr/>
          <p:nvPr userDrawn="1"/>
        </p:nvSpPr>
        <p:spPr>
          <a:xfrm>
            <a:off x="96405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Setting</a:t>
            </a:r>
            <a:r>
              <a:rPr lang="en-GB" sz="1050" baseline="0" dirty="0" smtClean="0"/>
              <a:t> the scene</a:t>
            </a:r>
            <a:endParaRPr lang="en-GB" sz="1050" dirty="0"/>
          </a:p>
        </p:txBody>
      </p:sp>
      <p:sp>
        <p:nvSpPr>
          <p:cNvPr id="4" name="Rectangle 3"/>
          <p:cNvSpPr/>
          <p:nvPr userDrawn="1"/>
        </p:nvSpPr>
        <p:spPr>
          <a:xfrm>
            <a:off x="193619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Future</a:t>
            </a:r>
            <a:r>
              <a:rPr lang="en-GB" sz="1050" baseline="0" dirty="0" smtClean="0"/>
              <a:t> need</a:t>
            </a:r>
            <a:endParaRPr lang="en-GB" sz="1050" dirty="0"/>
          </a:p>
        </p:txBody>
      </p:sp>
      <p:sp>
        <p:nvSpPr>
          <p:cNvPr id="5" name="Rectangle 4"/>
          <p:cNvSpPr/>
          <p:nvPr userDrawn="1"/>
        </p:nvSpPr>
        <p:spPr>
          <a:xfrm>
            <a:off x="290833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What</a:t>
            </a:r>
            <a:r>
              <a:rPr lang="en-GB" sz="1050" baseline="0" dirty="0" smtClean="0"/>
              <a:t> influences?</a:t>
            </a:r>
            <a:endParaRPr lang="en-GB" sz="1050" dirty="0"/>
          </a:p>
        </p:txBody>
      </p:sp>
      <p:sp>
        <p:nvSpPr>
          <p:cNvPr id="6" name="Rectangle 5"/>
          <p:cNvSpPr/>
          <p:nvPr userDrawn="1"/>
        </p:nvSpPr>
        <p:spPr>
          <a:xfrm>
            <a:off x="388047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What works?</a:t>
            </a:r>
            <a:endParaRPr lang="en-GB" sz="1050" dirty="0"/>
          </a:p>
        </p:txBody>
      </p:sp>
      <p:sp>
        <p:nvSpPr>
          <p:cNvPr id="7" name="Rectangle 6"/>
          <p:cNvSpPr/>
          <p:nvPr userDrawn="1"/>
        </p:nvSpPr>
        <p:spPr>
          <a:xfrm>
            <a:off x="485261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Local work &amp; initiatives</a:t>
            </a:r>
            <a:endParaRPr lang="en-GB" sz="1050" dirty="0"/>
          </a:p>
        </p:txBody>
      </p:sp>
      <p:sp>
        <p:nvSpPr>
          <p:cNvPr id="8" name="Rectangle 7"/>
          <p:cNvSpPr/>
          <p:nvPr userDrawn="1"/>
        </p:nvSpPr>
        <p:spPr>
          <a:xfrm>
            <a:off x="582475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Targets &amp; outcomes</a:t>
            </a:r>
            <a:endParaRPr lang="en-GB" sz="1050" dirty="0"/>
          </a:p>
        </p:txBody>
      </p:sp>
      <p:sp>
        <p:nvSpPr>
          <p:cNvPr id="9" name="Rectangle 8"/>
          <p:cNvSpPr/>
          <p:nvPr userDrawn="1"/>
        </p:nvSpPr>
        <p:spPr>
          <a:xfrm>
            <a:off x="679689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The Voice</a:t>
            </a:r>
            <a:endParaRPr lang="en-GB" sz="1050" dirty="0"/>
          </a:p>
        </p:txBody>
      </p:sp>
      <p:sp>
        <p:nvSpPr>
          <p:cNvPr id="10" name="Rectangle 9"/>
          <p:cNvSpPr/>
          <p:nvPr userDrawn="1"/>
        </p:nvSpPr>
        <p:spPr>
          <a:xfrm>
            <a:off x="776903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Assets</a:t>
            </a:r>
            <a:endParaRPr lang="en-GB" sz="1050" dirty="0"/>
          </a:p>
        </p:txBody>
      </p:sp>
      <p:sp>
        <p:nvSpPr>
          <p:cNvPr id="11" name="Rectangle 10"/>
          <p:cNvSpPr/>
          <p:nvPr userDrawn="1"/>
        </p:nvSpPr>
        <p:spPr>
          <a:xfrm>
            <a:off x="-8082"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Key</a:t>
            </a:r>
            <a:r>
              <a:rPr lang="en-GB" sz="1050" baseline="0" dirty="0" smtClean="0"/>
              <a:t> facts</a:t>
            </a:r>
            <a:endParaRPr lang="en-GB" sz="1050" dirty="0"/>
          </a:p>
        </p:txBody>
      </p:sp>
      <p:sp>
        <p:nvSpPr>
          <p:cNvPr id="12" name="Rectangle 11"/>
          <p:cNvSpPr/>
          <p:nvPr userDrawn="1"/>
        </p:nvSpPr>
        <p:spPr>
          <a:xfrm>
            <a:off x="874117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Gaps</a:t>
            </a:r>
            <a:endParaRPr lang="en-GB" sz="1050" dirty="0"/>
          </a:p>
        </p:txBody>
      </p:sp>
      <p:sp>
        <p:nvSpPr>
          <p:cNvPr id="13" name="Rectangle 12"/>
          <p:cNvSpPr/>
          <p:nvPr userDrawn="1"/>
        </p:nvSpPr>
        <p:spPr>
          <a:xfrm>
            <a:off x="9713318"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Further info</a:t>
            </a:r>
            <a:endParaRPr lang="en-GB" sz="1050" dirty="0"/>
          </a:p>
        </p:txBody>
      </p:sp>
    </p:spTree>
    <p:extLst>
      <p:ext uri="{BB962C8B-B14F-4D97-AF65-F5344CB8AC3E}">
        <p14:creationId xmlns:p14="http://schemas.microsoft.com/office/powerpoint/2010/main" val="32238344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252034" y="1825643"/>
            <a:ext cx="5016934" cy="2225314"/>
          </a:xfrm>
          <a:ln w="19050">
            <a:solidFill>
              <a:schemeClr val="accent1"/>
            </a:solidFill>
          </a:ln>
        </p:spPr>
        <p:txBody>
          <a:bodyPr/>
          <a:lstStyle>
            <a:lvl1pPr marL="290516" indent="-197136">
              <a:defRPr sz="1200"/>
            </a:lvl1pPr>
            <a:lvl2pPr marL="487652" indent="-197136">
              <a:defRPr sz="1200"/>
            </a:lvl2pPr>
            <a:lvl3pPr marL="684788" indent="-197136">
              <a:defRPr sz="1200"/>
            </a:lvl3pPr>
            <a:lvl4pPr marL="975305" indent="-197136">
              <a:defRPr sz="1200"/>
            </a:lvl4pPr>
            <a:lvl5pPr marL="1172441" indent="-197136">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Content Placeholder 2"/>
          <p:cNvSpPr>
            <a:spLocks noGrp="1"/>
          </p:cNvSpPr>
          <p:nvPr>
            <p:ph idx="13"/>
          </p:nvPr>
        </p:nvSpPr>
        <p:spPr>
          <a:xfrm>
            <a:off x="252034" y="4607287"/>
            <a:ext cx="5016934" cy="2225313"/>
          </a:xfrm>
          <a:ln w="19050">
            <a:solidFill>
              <a:srgbClr val="0070C0"/>
            </a:solidFill>
          </a:ln>
        </p:spPr>
        <p:txBody>
          <a:bodyPr/>
          <a:lstStyle>
            <a:lvl1pPr marL="290516" indent="-197136" algn="l" rtl="0" eaLnBrk="1" fontAlgn="base" hangingPunct="1">
              <a:spcBef>
                <a:spcPct val="20000"/>
              </a:spcBef>
              <a:spcAft>
                <a:spcPct val="0"/>
              </a:spcAft>
              <a:defRPr lang="en-US" sz="1200" dirty="0" smtClean="0">
                <a:solidFill>
                  <a:schemeClr val="tx1"/>
                </a:solidFill>
                <a:latin typeface="+mn-lt"/>
                <a:ea typeface="+mn-ea"/>
                <a:cs typeface="+mn-cs"/>
              </a:defRPr>
            </a:lvl1pPr>
            <a:lvl2pPr marL="487652" indent="-197136" algn="l" rtl="0" eaLnBrk="1" fontAlgn="base" hangingPunct="1">
              <a:spcBef>
                <a:spcPct val="20000"/>
              </a:spcBef>
              <a:spcAft>
                <a:spcPct val="0"/>
              </a:spcAft>
              <a:defRPr lang="en-US" sz="1200" dirty="0" smtClean="0">
                <a:solidFill>
                  <a:schemeClr val="tx1"/>
                </a:solidFill>
                <a:latin typeface="+mn-lt"/>
                <a:ea typeface="+mn-ea"/>
                <a:cs typeface="+mn-cs"/>
              </a:defRPr>
            </a:lvl2pPr>
            <a:lvl3pPr marL="684788" indent="-197136" algn="l" rtl="0" eaLnBrk="1" fontAlgn="base" hangingPunct="1">
              <a:spcBef>
                <a:spcPct val="20000"/>
              </a:spcBef>
              <a:spcAft>
                <a:spcPct val="0"/>
              </a:spcAft>
              <a:defRPr lang="en-US" sz="1200" dirty="0" smtClean="0">
                <a:solidFill>
                  <a:schemeClr val="tx1"/>
                </a:solidFill>
                <a:latin typeface="+mn-lt"/>
                <a:ea typeface="+mn-ea"/>
                <a:cs typeface="+mn-cs"/>
              </a:defRPr>
            </a:lvl3pPr>
            <a:lvl4pPr marL="975305" indent="-197136" algn="l" rtl="0" eaLnBrk="1" fontAlgn="base" hangingPunct="1">
              <a:spcBef>
                <a:spcPct val="20000"/>
              </a:spcBef>
              <a:spcAft>
                <a:spcPct val="0"/>
              </a:spcAft>
              <a:defRPr lang="en-US" sz="1200" dirty="0" smtClean="0">
                <a:solidFill>
                  <a:schemeClr val="tx1"/>
                </a:solidFill>
                <a:latin typeface="+mn-lt"/>
                <a:ea typeface="+mn-ea"/>
                <a:cs typeface="+mn-cs"/>
              </a:defRPr>
            </a:lvl4pPr>
            <a:lvl5pPr marL="1172441" indent="-197136" algn="l" rtl="0" eaLnBrk="1" fontAlgn="base" hangingPunct="1">
              <a:spcBef>
                <a:spcPct val="20000"/>
              </a:spcBef>
              <a:spcAft>
                <a:spcPct val="0"/>
              </a:spcAft>
              <a:defRPr lang="en-GB" sz="1200" dirty="0">
                <a:solidFill>
                  <a:schemeClr val="tx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1" name="Content Placeholder 2"/>
          <p:cNvSpPr>
            <a:spLocks noGrp="1"/>
          </p:cNvSpPr>
          <p:nvPr>
            <p:ph idx="14"/>
          </p:nvPr>
        </p:nvSpPr>
        <p:spPr>
          <a:xfrm>
            <a:off x="5424432" y="1825643"/>
            <a:ext cx="5016934" cy="2225313"/>
          </a:xfrm>
          <a:ln w="19050">
            <a:solidFill>
              <a:schemeClr val="accent5"/>
            </a:solidFill>
          </a:ln>
        </p:spPr>
        <p:txBody>
          <a:bodyPr/>
          <a:lstStyle>
            <a:lvl1pPr marL="290516" indent="-197136" algn="l" rtl="0" eaLnBrk="1" fontAlgn="base" hangingPunct="1">
              <a:spcBef>
                <a:spcPct val="20000"/>
              </a:spcBef>
              <a:spcAft>
                <a:spcPct val="0"/>
              </a:spcAft>
              <a:defRPr lang="en-US" sz="1200" dirty="0" smtClean="0">
                <a:solidFill>
                  <a:schemeClr val="tx1"/>
                </a:solidFill>
                <a:latin typeface="+mn-lt"/>
                <a:ea typeface="+mn-ea"/>
                <a:cs typeface="+mn-cs"/>
              </a:defRPr>
            </a:lvl1pPr>
            <a:lvl2pPr marL="487652" indent="-197136" algn="l" rtl="0" eaLnBrk="1" fontAlgn="base" hangingPunct="1">
              <a:spcBef>
                <a:spcPct val="20000"/>
              </a:spcBef>
              <a:spcAft>
                <a:spcPct val="0"/>
              </a:spcAft>
              <a:defRPr lang="en-US" sz="1200" dirty="0" smtClean="0">
                <a:solidFill>
                  <a:schemeClr val="tx1"/>
                </a:solidFill>
                <a:latin typeface="+mn-lt"/>
                <a:ea typeface="+mn-ea"/>
                <a:cs typeface="+mn-cs"/>
              </a:defRPr>
            </a:lvl2pPr>
            <a:lvl3pPr marL="684788" indent="-197136" algn="l" rtl="0" eaLnBrk="1" fontAlgn="base" hangingPunct="1">
              <a:spcBef>
                <a:spcPct val="20000"/>
              </a:spcBef>
              <a:spcAft>
                <a:spcPct val="0"/>
              </a:spcAft>
              <a:defRPr lang="en-US" sz="1200" dirty="0" smtClean="0">
                <a:solidFill>
                  <a:schemeClr val="tx1"/>
                </a:solidFill>
                <a:latin typeface="+mn-lt"/>
                <a:ea typeface="+mn-ea"/>
                <a:cs typeface="+mn-cs"/>
              </a:defRPr>
            </a:lvl3pPr>
            <a:lvl4pPr marL="881925" indent="-197136" algn="l" rtl="0" eaLnBrk="1" fontAlgn="base" hangingPunct="1">
              <a:spcBef>
                <a:spcPct val="20000"/>
              </a:spcBef>
              <a:spcAft>
                <a:spcPct val="0"/>
              </a:spcAft>
              <a:defRPr lang="en-US" sz="1200" dirty="0" smtClean="0">
                <a:solidFill>
                  <a:schemeClr val="tx1"/>
                </a:solidFill>
                <a:latin typeface="+mn-lt"/>
                <a:ea typeface="+mn-ea"/>
                <a:cs typeface="+mn-cs"/>
              </a:defRPr>
            </a:lvl4pPr>
            <a:lvl5pPr marL="1079061" indent="-197136" algn="l" rtl="0" eaLnBrk="1" fontAlgn="base" hangingPunct="1">
              <a:spcBef>
                <a:spcPct val="20000"/>
              </a:spcBef>
              <a:spcAft>
                <a:spcPct val="0"/>
              </a:spcAft>
              <a:defRPr lang="en-GB" sz="1200" dirty="0">
                <a:solidFill>
                  <a:schemeClr val="tx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Content Placeholder 2"/>
          <p:cNvSpPr>
            <a:spLocks noGrp="1"/>
          </p:cNvSpPr>
          <p:nvPr>
            <p:ph idx="15"/>
          </p:nvPr>
        </p:nvSpPr>
        <p:spPr>
          <a:xfrm>
            <a:off x="5424432" y="4607286"/>
            <a:ext cx="5016934" cy="2225312"/>
          </a:xfrm>
          <a:ln w="19050">
            <a:solidFill>
              <a:schemeClr val="accent4"/>
            </a:solidFill>
          </a:ln>
        </p:spPr>
        <p:txBody>
          <a:bodyPr/>
          <a:lstStyle>
            <a:lvl1pPr marL="290516" indent="-197136" algn="l" rtl="0" eaLnBrk="1" fontAlgn="base" hangingPunct="1">
              <a:spcBef>
                <a:spcPct val="20000"/>
              </a:spcBef>
              <a:spcAft>
                <a:spcPct val="0"/>
              </a:spcAft>
              <a:defRPr lang="en-US" sz="1200" dirty="0" smtClean="0">
                <a:solidFill>
                  <a:schemeClr val="tx1"/>
                </a:solidFill>
                <a:latin typeface="+mn-lt"/>
                <a:ea typeface="+mn-ea"/>
                <a:cs typeface="+mn-cs"/>
              </a:defRPr>
            </a:lvl1pPr>
            <a:lvl2pPr marL="487652" indent="-197136" algn="l" rtl="0" eaLnBrk="1" fontAlgn="base" hangingPunct="1">
              <a:spcBef>
                <a:spcPct val="20000"/>
              </a:spcBef>
              <a:spcAft>
                <a:spcPct val="0"/>
              </a:spcAft>
              <a:defRPr lang="en-US" sz="1200" dirty="0" smtClean="0">
                <a:solidFill>
                  <a:schemeClr val="tx1"/>
                </a:solidFill>
                <a:latin typeface="+mn-lt"/>
                <a:ea typeface="+mn-ea"/>
                <a:cs typeface="+mn-cs"/>
              </a:defRPr>
            </a:lvl2pPr>
            <a:lvl3pPr marL="684788" indent="-197136" algn="l" rtl="0" eaLnBrk="1" fontAlgn="base" hangingPunct="1">
              <a:spcBef>
                <a:spcPct val="20000"/>
              </a:spcBef>
              <a:spcAft>
                <a:spcPct val="0"/>
              </a:spcAft>
              <a:defRPr lang="en-US" sz="1200" dirty="0" smtClean="0">
                <a:solidFill>
                  <a:schemeClr val="tx1"/>
                </a:solidFill>
                <a:latin typeface="+mn-lt"/>
                <a:ea typeface="+mn-ea"/>
                <a:cs typeface="+mn-cs"/>
              </a:defRPr>
            </a:lvl3pPr>
            <a:lvl4pPr marL="881925" indent="-197136" algn="l" rtl="0" eaLnBrk="1" fontAlgn="base" hangingPunct="1">
              <a:spcBef>
                <a:spcPct val="20000"/>
              </a:spcBef>
              <a:spcAft>
                <a:spcPct val="0"/>
              </a:spcAft>
              <a:defRPr lang="en-US" sz="1200" dirty="0" smtClean="0">
                <a:solidFill>
                  <a:schemeClr val="tx1"/>
                </a:solidFill>
                <a:latin typeface="+mn-lt"/>
                <a:ea typeface="+mn-ea"/>
                <a:cs typeface="+mn-cs"/>
              </a:defRPr>
            </a:lvl4pPr>
            <a:lvl5pPr marL="1079061" indent="-197136" algn="l" rtl="0" eaLnBrk="1" fontAlgn="base" hangingPunct="1">
              <a:spcBef>
                <a:spcPct val="20000"/>
              </a:spcBef>
              <a:spcAft>
                <a:spcPct val="0"/>
              </a:spcAft>
              <a:defRPr lang="en-GB" sz="1200" dirty="0">
                <a:solidFill>
                  <a:schemeClr val="tx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 name="Rectangle 2"/>
          <p:cNvSpPr/>
          <p:nvPr userDrawn="1"/>
        </p:nvSpPr>
        <p:spPr bwMode="auto">
          <a:xfrm>
            <a:off x="251943" y="1428265"/>
            <a:ext cx="5017025" cy="397377"/>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Facts and figures</a:t>
            </a:r>
          </a:p>
        </p:txBody>
      </p:sp>
      <p:sp>
        <p:nvSpPr>
          <p:cNvPr id="13" name="Rectangle 12"/>
          <p:cNvSpPr/>
          <p:nvPr userDrawn="1"/>
        </p:nvSpPr>
        <p:spPr bwMode="auto">
          <a:xfrm>
            <a:off x="5424432" y="1428265"/>
            <a:ext cx="5017025" cy="397377"/>
          </a:xfrm>
          <a:prstGeom prst="rect">
            <a:avLst/>
          </a:prstGeom>
          <a:solidFill>
            <a:schemeClr val="accent5"/>
          </a:solidFill>
          <a:ln w="19050" cap="flat" cmpd="sng" algn="ctr">
            <a:solidFill>
              <a:schemeClr val="accent5"/>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Measures</a:t>
            </a:r>
            <a:r>
              <a:rPr lang="en-GB" sz="1400" baseline="0" dirty="0" smtClean="0">
                <a:solidFill>
                  <a:schemeClr val="bg1"/>
                </a:solidFill>
              </a:rPr>
              <a:t> for reducing inequalities</a:t>
            </a:r>
            <a:endParaRPr lang="en-GB" sz="1400" dirty="0" smtClean="0">
              <a:solidFill>
                <a:schemeClr val="bg1"/>
              </a:solidFill>
            </a:endParaRPr>
          </a:p>
        </p:txBody>
      </p:sp>
      <p:sp>
        <p:nvSpPr>
          <p:cNvPr id="14" name="Rectangle 13"/>
          <p:cNvSpPr/>
          <p:nvPr userDrawn="1"/>
        </p:nvSpPr>
        <p:spPr bwMode="auto">
          <a:xfrm>
            <a:off x="251943" y="4209909"/>
            <a:ext cx="5017025" cy="397377"/>
          </a:xfrm>
          <a:prstGeom prst="rect">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Population groups</a:t>
            </a:r>
          </a:p>
        </p:txBody>
      </p:sp>
      <p:sp>
        <p:nvSpPr>
          <p:cNvPr id="15" name="Rectangle 14"/>
          <p:cNvSpPr/>
          <p:nvPr userDrawn="1"/>
        </p:nvSpPr>
        <p:spPr bwMode="auto">
          <a:xfrm>
            <a:off x="5424432" y="4209909"/>
            <a:ext cx="5017025" cy="397377"/>
          </a:xfrm>
          <a:prstGeom prst="rect">
            <a:avLst/>
          </a:prstGeom>
          <a:solidFill>
            <a:schemeClr val="accent4"/>
          </a:solidFill>
          <a:ln w="19050" cap="flat" cmpd="sng" algn="ctr">
            <a:solidFill>
              <a:schemeClr val="accent4"/>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National &amp; local strategies</a:t>
            </a:r>
          </a:p>
        </p:txBody>
      </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16" name="Rectangle 15"/>
          <p:cNvSpPr/>
          <p:nvPr userDrawn="1"/>
        </p:nvSpPr>
        <p:spPr>
          <a:xfrm>
            <a:off x="96405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Setting</a:t>
            </a:r>
            <a:r>
              <a:rPr lang="en-GB" sz="1050" baseline="0" dirty="0" smtClean="0">
                <a:solidFill>
                  <a:schemeClr val="accent6"/>
                </a:solidFill>
              </a:rPr>
              <a:t> the scene</a:t>
            </a:r>
            <a:endParaRPr lang="en-GB" sz="1050" dirty="0">
              <a:solidFill>
                <a:schemeClr val="accent6"/>
              </a:solidFill>
            </a:endParaRPr>
          </a:p>
        </p:txBody>
      </p:sp>
      <p:sp>
        <p:nvSpPr>
          <p:cNvPr id="17" name="Rectangle 16"/>
          <p:cNvSpPr/>
          <p:nvPr userDrawn="1"/>
        </p:nvSpPr>
        <p:spPr>
          <a:xfrm>
            <a:off x="193619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Future</a:t>
            </a:r>
            <a:r>
              <a:rPr lang="en-GB" sz="1050" baseline="0" dirty="0" smtClean="0">
                <a:solidFill>
                  <a:schemeClr val="accent6"/>
                </a:solidFill>
              </a:rPr>
              <a:t> need</a:t>
            </a:r>
            <a:endParaRPr lang="en-GB" sz="1050" dirty="0">
              <a:solidFill>
                <a:schemeClr val="accent6"/>
              </a:solidFill>
            </a:endParaRPr>
          </a:p>
        </p:txBody>
      </p:sp>
      <p:sp>
        <p:nvSpPr>
          <p:cNvPr id="18" name="Rectangle 17"/>
          <p:cNvSpPr/>
          <p:nvPr userDrawn="1"/>
        </p:nvSpPr>
        <p:spPr>
          <a:xfrm>
            <a:off x="290833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What</a:t>
            </a:r>
            <a:r>
              <a:rPr lang="en-GB" sz="1050" baseline="0" dirty="0" smtClean="0">
                <a:solidFill>
                  <a:schemeClr val="accent6"/>
                </a:solidFill>
              </a:rPr>
              <a:t> influences?</a:t>
            </a:r>
            <a:endParaRPr lang="en-GB" sz="1050" dirty="0">
              <a:solidFill>
                <a:schemeClr val="accent6"/>
              </a:solidFill>
            </a:endParaRPr>
          </a:p>
        </p:txBody>
      </p:sp>
      <p:sp>
        <p:nvSpPr>
          <p:cNvPr id="19" name="Rectangle 18"/>
          <p:cNvSpPr/>
          <p:nvPr userDrawn="1"/>
        </p:nvSpPr>
        <p:spPr>
          <a:xfrm>
            <a:off x="388047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What works?</a:t>
            </a:r>
            <a:endParaRPr lang="en-GB" sz="1050" dirty="0">
              <a:solidFill>
                <a:schemeClr val="accent6"/>
              </a:solidFill>
            </a:endParaRPr>
          </a:p>
        </p:txBody>
      </p:sp>
      <p:sp>
        <p:nvSpPr>
          <p:cNvPr id="20" name="Rectangle 19"/>
          <p:cNvSpPr/>
          <p:nvPr userDrawn="1"/>
        </p:nvSpPr>
        <p:spPr>
          <a:xfrm>
            <a:off x="485261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Local work &amp; initiatives</a:t>
            </a:r>
            <a:endParaRPr lang="en-GB" sz="1050" dirty="0">
              <a:solidFill>
                <a:schemeClr val="accent6"/>
              </a:solidFill>
            </a:endParaRPr>
          </a:p>
        </p:txBody>
      </p:sp>
      <p:sp>
        <p:nvSpPr>
          <p:cNvPr id="21" name="Rectangle 20"/>
          <p:cNvSpPr/>
          <p:nvPr userDrawn="1"/>
        </p:nvSpPr>
        <p:spPr>
          <a:xfrm>
            <a:off x="582475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Targets &amp; outcomes</a:t>
            </a:r>
            <a:endParaRPr lang="en-GB" sz="1050" dirty="0">
              <a:solidFill>
                <a:schemeClr val="accent6"/>
              </a:solidFill>
            </a:endParaRPr>
          </a:p>
        </p:txBody>
      </p:sp>
      <p:sp>
        <p:nvSpPr>
          <p:cNvPr id="22" name="Rectangle 21"/>
          <p:cNvSpPr/>
          <p:nvPr userDrawn="1"/>
        </p:nvSpPr>
        <p:spPr>
          <a:xfrm>
            <a:off x="679689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The Voice</a:t>
            </a:r>
            <a:endParaRPr lang="en-GB" sz="1050" dirty="0">
              <a:solidFill>
                <a:schemeClr val="accent6"/>
              </a:solidFill>
            </a:endParaRPr>
          </a:p>
        </p:txBody>
      </p:sp>
      <p:sp>
        <p:nvSpPr>
          <p:cNvPr id="23" name="Rectangle 22"/>
          <p:cNvSpPr/>
          <p:nvPr userDrawn="1"/>
        </p:nvSpPr>
        <p:spPr>
          <a:xfrm>
            <a:off x="776903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Assets</a:t>
            </a:r>
            <a:endParaRPr lang="en-GB" sz="1050" dirty="0">
              <a:solidFill>
                <a:schemeClr val="accent6"/>
              </a:solidFill>
            </a:endParaRPr>
          </a:p>
        </p:txBody>
      </p:sp>
      <p:sp>
        <p:nvSpPr>
          <p:cNvPr id="24" name="Rectangle 23"/>
          <p:cNvSpPr/>
          <p:nvPr userDrawn="1"/>
        </p:nvSpPr>
        <p:spPr>
          <a:xfrm>
            <a:off x="-8082" y="7209200"/>
            <a:ext cx="9720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t>Key</a:t>
            </a:r>
            <a:r>
              <a:rPr lang="en-GB" sz="1050" baseline="0" dirty="0" smtClean="0"/>
              <a:t> facts</a:t>
            </a:r>
            <a:endParaRPr lang="en-GB" sz="1050" dirty="0"/>
          </a:p>
        </p:txBody>
      </p:sp>
      <p:sp>
        <p:nvSpPr>
          <p:cNvPr id="25" name="Rectangle 24"/>
          <p:cNvSpPr/>
          <p:nvPr userDrawn="1"/>
        </p:nvSpPr>
        <p:spPr>
          <a:xfrm>
            <a:off x="874117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Gaps</a:t>
            </a:r>
            <a:endParaRPr lang="en-GB" sz="1050" dirty="0">
              <a:solidFill>
                <a:schemeClr val="accent6"/>
              </a:solidFill>
            </a:endParaRPr>
          </a:p>
        </p:txBody>
      </p:sp>
      <p:sp>
        <p:nvSpPr>
          <p:cNvPr id="26" name="Rectangle 25"/>
          <p:cNvSpPr/>
          <p:nvPr userDrawn="1"/>
        </p:nvSpPr>
        <p:spPr>
          <a:xfrm>
            <a:off x="9713318" y="7209200"/>
            <a:ext cx="9720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smtClean="0">
                <a:solidFill>
                  <a:schemeClr val="accent6"/>
                </a:solidFill>
              </a:rPr>
              <a:t>Further info</a:t>
            </a:r>
            <a:endParaRPr lang="en-GB" sz="1050" dirty="0">
              <a:solidFill>
                <a:schemeClr val="accent6"/>
              </a:solidFill>
            </a:endParaRPr>
          </a:p>
        </p:txBody>
      </p:sp>
    </p:spTree>
    <p:extLst>
      <p:ext uri="{BB962C8B-B14F-4D97-AF65-F5344CB8AC3E}">
        <p14:creationId xmlns:p14="http://schemas.microsoft.com/office/powerpoint/2010/main" val="315361149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252034" y="1825643"/>
            <a:ext cx="5016934" cy="2225314"/>
          </a:xfrm>
          <a:ln w="19050">
            <a:solidFill>
              <a:schemeClr val="accent1"/>
            </a:solidFill>
          </a:ln>
        </p:spPr>
        <p:txBody>
          <a:bodyPr/>
          <a:lstStyle>
            <a:lvl1pPr marL="290516" indent="-197136">
              <a:defRPr sz="1200"/>
            </a:lvl1pPr>
            <a:lvl2pPr marL="487652" indent="-197136">
              <a:defRPr sz="1200"/>
            </a:lvl2pPr>
            <a:lvl3pPr marL="684788" indent="-197136">
              <a:defRPr sz="1200"/>
            </a:lvl3pPr>
            <a:lvl4pPr marL="975305" indent="-197136">
              <a:defRPr sz="1200"/>
            </a:lvl4pPr>
            <a:lvl5pPr marL="1172441" indent="-197136">
              <a:defRPr sz="1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Content Placeholder 2"/>
          <p:cNvSpPr>
            <a:spLocks noGrp="1"/>
          </p:cNvSpPr>
          <p:nvPr>
            <p:ph idx="13"/>
          </p:nvPr>
        </p:nvSpPr>
        <p:spPr>
          <a:xfrm>
            <a:off x="252034" y="4607287"/>
            <a:ext cx="5016934" cy="2225313"/>
          </a:xfrm>
          <a:ln w="19050">
            <a:solidFill>
              <a:srgbClr val="0070C0"/>
            </a:solidFill>
          </a:ln>
        </p:spPr>
        <p:txBody>
          <a:bodyPr/>
          <a:lstStyle>
            <a:lvl1pPr marL="290516" indent="-197136" algn="l" rtl="0" eaLnBrk="1" fontAlgn="base" hangingPunct="1">
              <a:spcBef>
                <a:spcPct val="20000"/>
              </a:spcBef>
              <a:spcAft>
                <a:spcPct val="0"/>
              </a:spcAft>
              <a:defRPr lang="en-US" sz="1200" dirty="0" smtClean="0">
                <a:solidFill>
                  <a:schemeClr val="tx1"/>
                </a:solidFill>
                <a:latin typeface="+mn-lt"/>
                <a:ea typeface="+mn-ea"/>
                <a:cs typeface="+mn-cs"/>
              </a:defRPr>
            </a:lvl1pPr>
            <a:lvl2pPr marL="487652" indent="-197136" algn="l" rtl="0" eaLnBrk="1" fontAlgn="base" hangingPunct="1">
              <a:spcBef>
                <a:spcPct val="20000"/>
              </a:spcBef>
              <a:spcAft>
                <a:spcPct val="0"/>
              </a:spcAft>
              <a:defRPr lang="en-US" sz="1200" dirty="0" smtClean="0">
                <a:solidFill>
                  <a:schemeClr val="tx1"/>
                </a:solidFill>
                <a:latin typeface="+mn-lt"/>
                <a:ea typeface="+mn-ea"/>
                <a:cs typeface="+mn-cs"/>
              </a:defRPr>
            </a:lvl2pPr>
            <a:lvl3pPr marL="684788" indent="-197136" algn="l" rtl="0" eaLnBrk="1" fontAlgn="base" hangingPunct="1">
              <a:spcBef>
                <a:spcPct val="20000"/>
              </a:spcBef>
              <a:spcAft>
                <a:spcPct val="0"/>
              </a:spcAft>
              <a:defRPr lang="en-US" sz="1200" dirty="0" smtClean="0">
                <a:solidFill>
                  <a:schemeClr val="tx1"/>
                </a:solidFill>
                <a:latin typeface="+mn-lt"/>
                <a:ea typeface="+mn-ea"/>
                <a:cs typeface="+mn-cs"/>
              </a:defRPr>
            </a:lvl3pPr>
            <a:lvl4pPr marL="975305" indent="-197136" algn="l" rtl="0" eaLnBrk="1" fontAlgn="base" hangingPunct="1">
              <a:spcBef>
                <a:spcPct val="20000"/>
              </a:spcBef>
              <a:spcAft>
                <a:spcPct val="0"/>
              </a:spcAft>
              <a:defRPr lang="en-US" sz="1200" dirty="0" smtClean="0">
                <a:solidFill>
                  <a:schemeClr val="tx1"/>
                </a:solidFill>
                <a:latin typeface="+mn-lt"/>
                <a:ea typeface="+mn-ea"/>
                <a:cs typeface="+mn-cs"/>
              </a:defRPr>
            </a:lvl4pPr>
            <a:lvl5pPr marL="1172441" indent="-197136" algn="l" rtl="0" eaLnBrk="1" fontAlgn="base" hangingPunct="1">
              <a:spcBef>
                <a:spcPct val="20000"/>
              </a:spcBef>
              <a:spcAft>
                <a:spcPct val="0"/>
              </a:spcAft>
              <a:defRPr lang="en-GB" sz="1200" dirty="0">
                <a:solidFill>
                  <a:schemeClr val="tx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1" name="Content Placeholder 2"/>
          <p:cNvSpPr>
            <a:spLocks noGrp="1"/>
          </p:cNvSpPr>
          <p:nvPr>
            <p:ph idx="14"/>
          </p:nvPr>
        </p:nvSpPr>
        <p:spPr>
          <a:xfrm>
            <a:off x="5424432" y="1825643"/>
            <a:ext cx="5016934" cy="2225313"/>
          </a:xfrm>
          <a:ln w="19050">
            <a:solidFill>
              <a:schemeClr val="accent5"/>
            </a:solidFill>
          </a:ln>
        </p:spPr>
        <p:txBody>
          <a:bodyPr/>
          <a:lstStyle>
            <a:lvl1pPr marL="290516" indent="-197136" algn="l" rtl="0" eaLnBrk="1" fontAlgn="base" hangingPunct="1">
              <a:spcBef>
                <a:spcPct val="20000"/>
              </a:spcBef>
              <a:spcAft>
                <a:spcPct val="0"/>
              </a:spcAft>
              <a:defRPr lang="en-US" sz="1200" dirty="0" smtClean="0">
                <a:solidFill>
                  <a:schemeClr val="tx1"/>
                </a:solidFill>
                <a:latin typeface="+mn-lt"/>
                <a:ea typeface="+mn-ea"/>
                <a:cs typeface="+mn-cs"/>
              </a:defRPr>
            </a:lvl1pPr>
            <a:lvl2pPr marL="487652" indent="-197136" algn="l" rtl="0" eaLnBrk="1" fontAlgn="base" hangingPunct="1">
              <a:spcBef>
                <a:spcPct val="20000"/>
              </a:spcBef>
              <a:spcAft>
                <a:spcPct val="0"/>
              </a:spcAft>
              <a:defRPr lang="en-US" sz="1200" dirty="0" smtClean="0">
                <a:solidFill>
                  <a:schemeClr val="tx1"/>
                </a:solidFill>
                <a:latin typeface="+mn-lt"/>
                <a:ea typeface="+mn-ea"/>
                <a:cs typeface="+mn-cs"/>
              </a:defRPr>
            </a:lvl2pPr>
            <a:lvl3pPr marL="684788" indent="-197136" algn="l" rtl="0" eaLnBrk="1" fontAlgn="base" hangingPunct="1">
              <a:spcBef>
                <a:spcPct val="20000"/>
              </a:spcBef>
              <a:spcAft>
                <a:spcPct val="0"/>
              </a:spcAft>
              <a:defRPr lang="en-US" sz="1200" dirty="0" smtClean="0">
                <a:solidFill>
                  <a:schemeClr val="tx1"/>
                </a:solidFill>
                <a:latin typeface="+mn-lt"/>
                <a:ea typeface="+mn-ea"/>
                <a:cs typeface="+mn-cs"/>
              </a:defRPr>
            </a:lvl3pPr>
            <a:lvl4pPr marL="881925" indent="-197136" algn="l" rtl="0" eaLnBrk="1" fontAlgn="base" hangingPunct="1">
              <a:spcBef>
                <a:spcPct val="20000"/>
              </a:spcBef>
              <a:spcAft>
                <a:spcPct val="0"/>
              </a:spcAft>
              <a:defRPr lang="en-US" sz="1200" dirty="0" smtClean="0">
                <a:solidFill>
                  <a:schemeClr val="tx1"/>
                </a:solidFill>
                <a:latin typeface="+mn-lt"/>
                <a:ea typeface="+mn-ea"/>
                <a:cs typeface="+mn-cs"/>
              </a:defRPr>
            </a:lvl4pPr>
            <a:lvl5pPr marL="1079061" indent="-197136" algn="l" rtl="0" eaLnBrk="1" fontAlgn="base" hangingPunct="1">
              <a:spcBef>
                <a:spcPct val="20000"/>
              </a:spcBef>
              <a:spcAft>
                <a:spcPct val="0"/>
              </a:spcAft>
              <a:defRPr lang="en-GB" sz="1200" dirty="0">
                <a:solidFill>
                  <a:schemeClr val="tx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2" name="Content Placeholder 2"/>
          <p:cNvSpPr>
            <a:spLocks noGrp="1"/>
          </p:cNvSpPr>
          <p:nvPr>
            <p:ph idx="15"/>
          </p:nvPr>
        </p:nvSpPr>
        <p:spPr>
          <a:xfrm>
            <a:off x="5424432" y="4607286"/>
            <a:ext cx="5016934" cy="2225312"/>
          </a:xfrm>
          <a:ln w="19050">
            <a:solidFill>
              <a:schemeClr val="accent4"/>
            </a:solidFill>
          </a:ln>
        </p:spPr>
        <p:txBody>
          <a:bodyPr/>
          <a:lstStyle>
            <a:lvl1pPr marL="290516" indent="-197136" algn="l" rtl="0" eaLnBrk="1" fontAlgn="base" hangingPunct="1">
              <a:spcBef>
                <a:spcPct val="20000"/>
              </a:spcBef>
              <a:spcAft>
                <a:spcPct val="0"/>
              </a:spcAft>
              <a:defRPr lang="en-US" sz="1200" dirty="0" smtClean="0">
                <a:solidFill>
                  <a:schemeClr val="tx1"/>
                </a:solidFill>
                <a:latin typeface="+mn-lt"/>
                <a:ea typeface="+mn-ea"/>
                <a:cs typeface="+mn-cs"/>
              </a:defRPr>
            </a:lvl1pPr>
            <a:lvl2pPr marL="487652" indent="-197136" algn="l" rtl="0" eaLnBrk="1" fontAlgn="base" hangingPunct="1">
              <a:spcBef>
                <a:spcPct val="20000"/>
              </a:spcBef>
              <a:spcAft>
                <a:spcPct val="0"/>
              </a:spcAft>
              <a:defRPr lang="en-US" sz="1200" dirty="0" smtClean="0">
                <a:solidFill>
                  <a:schemeClr val="tx1"/>
                </a:solidFill>
                <a:latin typeface="+mn-lt"/>
                <a:ea typeface="+mn-ea"/>
                <a:cs typeface="+mn-cs"/>
              </a:defRPr>
            </a:lvl2pPr>
            <a:lvl3pPr marL="684788" indent="-197136" algn="l" rtl="0" eaLnBrk="1" fontAlgn="base" hangingPunct="1">
              <a:spcBef>
                <a:spcPct val="20000"/>
              </a:spcBef>
              <a:spcAft>
                <a:spcPct val="0"/>
              </a:spcAft>
              <a:defRPr lang="en-US" sz="1200" dirty="0" smtClean="0">
                <a:solidFill>
                  <a:schemeClr val="tx1"/>
                </a:solidFill>
                <a:latin typeface="+mn-lt"/>
                <a:ea typeface="+mn-ea"/>
                <a:cs typeface="+mn-cs"/>
              </a:defRPr>
            </a:lvl3pPr>
            <a:lvl4pPr marL="881925" indent="-197136" algn="l" rtl="0" eaLnBrk="1" fontAlgn="base" hangingPunct="1">
              <a:spcBef>
                <a:spcPct val="20000"/>
              </a:spcBef>
              <a:spcAft>
                <a:spcPct val="0"/>
              </a:spcAft>
              <a:defRPr lang="en-US" sz="1200" dirty="0" smtClean="0">
                <a:solidFill>
                  <a:schemeClr val="tx1"/>
                </a:solidFill>
                <a:latin typeface="+mn-lt"/>
                <a:ea typeface="+mn-ea"/>
                <a:cs typeface="+mn-cs"/>
              </a:defRPr>
            </a:lvl4pPr>
            <a:lvl5pPr marL="1079061" indent="-197136" algn="l" rtl="0" eaLnBrk="1" fontAlgn="base" hangingPunct="1">
              <a:spcBef>
                <a:spcPct val="20000"/>
              </a:spcBef>
              <a:spcAft>
                <a:spcPct val="0"/>
              </a:spcAft>
              <a:defRPr lang="en-GB" sz="1200" dirty="0">
                <a:solidFill>
                  <a:schemeClr val="tx1"/>
                </a:solidFill>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3" name="Rectangle 2"/>
          <p:cNvSpPr/>
          <p:nvPr userDrawn="1"/>
        </p:nvSpPr>
        <p:spPr bwMode="auto">
          <a:xfrm>
            <a:off x="251943" y="1428265"/>
            <a:ext cx="5017025" cy="397377"/>
          </a:xfrm>
          <a:prstGeom prst="rect">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Background</a:t>
            </a:r>
          </a:p>
        </p:txBody>
      </p:sp>
      <p:sp>
        <p:nvSpPr>
          <p:cNvPr id="13" name="Rectangle 12"/>
          <p:cNvSpPr/>
          <p:nvPr userDrawn="1"/>
        </p:nvSpPr>
        <p:spPr bwMode="auto">
          <a:xfrm>
            <a:off x="5424432" y="1428265"/>
            <a:ext cx="5017025" cy="397377"/>
          </a:xfrm>
          <a:prstGeom prst="rect">
            <a:avLst/>
          </a:prstGeom>
          <a:solidFill>
            <a:schemeClr val="accent5"/>
          </a:solidFill>
          <a:ln w="19050" cap="flat" cmpd="sng" algn="ctr">
            <a:solidFill>
              <a:schemeClr val="accent5"/>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Dementia</a:t>
            </a:r>
          </a:p>
        </p:txBody>
      </p:sp>
      <p:sp>
        <p:nvSpPr>
          <p:cNvPr id="14" name="Rectangle 13"/>
          <p:cNvSpPr/>
          <p:nvPr userDrawn="1"/>
        </p:nvSpPr>
        <p:spPr bwMode="auto">
          <a:xfrm>
            <a:off x="251943" y="4209909"/>
            <a:ext cx="5017025" cy="397377"/>
          </a:xfrm>
          <a:prstGeom prst="rect">
            <a:avLst/>
          </a:prstGeom>
          <a:solidFill>
            <a:srgbClr val="0070C0"/>
          </a:solidFill>
          <a:ln w="19050" cap="flat" cmpd="sng" algn="ctr">
            <a:solidFill>
              <a:srgbClr val="0070C0"/>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Cancer</a:t>
            </a:r>
          </a:p>
        </p:txBody>
      </p:sp>
      <p:sp>
        <p:nvSpPr>
          <p:cNvPr id="15" name="Rectangle 14"/>
          <p:cNvSpPr/>
          <p:nvPr userDrawn="1"/>
        </p:nvSpPr>
        <p:spPr bwMode="auto">
          <a:xfrm>
            <a:off x="5424432" y="4209909"/>
            <a:ext cx="5017025" cy="397377"/>
          </a:xfrm>
          <a:prstGeom prst="rect">
            <a:avLst/>
          </a:prstGeom>
          <a:solidFill>
            <a:schemeClr val="accent4"/>
          </a:solidFill>
          <a:ln w="19050" cap="flat" cmpd="sng" algn="ctr">
            <a:solidFill>
              <a:schemeClr val="accent4"/>
            </a:solidFill>
            <a:prstDash val="solid"/>
            <a:round/>
            <a:headEnd type="none" w="med" len="med"/>
            <a:tailEnd type="none" w="med" len="med"/>
          </a:ln>
          <a:effectLst/>
        </p:spPr>
        <p:txBody>
          <a:bodyPr vert="horz" wrap="square" lIns="99606" tIns="49803" rIns="99606" bIns="49803" numCol="1" rtlCol="0" anchor="ctr" anchorCtr="0" compatLnSpc="1">
            <a:prstTxWarp prst="textNoShape">
              <a:avLst/>
            </a:prstTxWarp>
          </a:bodyPr>
          <a:lstStyle/>
          <a:p>
            <a:pPr algn="ctr"/>
            <a:r>
              <a:rPr lang="en-GB" sz="1400" dirty="0" smtClean="0">
                <a:solidFill>
                  <a:schemeClr val="bg1"/>
                </a:solidFill>
              </a:rPr>
              <a:t>SMI</a:t>
            </a:r>
          </a:p>
        </p:txBody>
      </p:sp>
      <p:sp>
        <p:nvSpPr>
          <p:cNvPr id="2" name="Title 1"/>
          <p:cNvSpPr>
            <a:spLocks noGrp="1"/>
          </p:cNvSpPr>
          <p:nvPr>
            <p:ph type="title"/>
          </p:nvPr>
        </p:nvSpPr>
        <p:spPr/>
        <p:txBody>
          <a:bodyPr/>
          <a:lstStyle/>
          <a:p>
            <a:r>
              <a:rPr lang="en-US" dirty="0" smtClean="0"/>
              <a:t>Click to edit Master title style</a:t>
            </a:r>
            <a:endParaRPr lang="en-GB" dirty="0"/>
          </a:p>
        </p:txBody>
      </p:sp>
      <p:sp>
        <p:nvSpPr>
          <p:cNvPr id="27" name="Rectangle 26"/>
          <p:cNvSpPr/>
          <p:nvPr userDrawn="1"/>
        </p:nvSpPr>
        <p:spPr>
          <a:xfrm>
            <a:off x="2665845"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Setting</a:t>
            </a:r>
            <a:r>
              <a:rPr lang="en-GB" sz="1200" baseline="0" dirty="0" smtClean="0">
                <a:solidFill>
                  <a:schemeClr val="accent6"/>
                </a:solidFill>
              </a:rPr>
              <a:t> the scene</a:t>
            </a:r>
            <a:endParaRPr lang="en-GB" sz="1200" dirty="0">
              <a:solidFill>
                <a:schemeClr val="accent6"/>
              </a:solidFill>
            </a:endParaRPr>
          </a:p>
        </p:txBody>
      </p:sp>
      <p:sp>
        <p:nvSpPr>
          <p:cNvPr id="28" name="Rectangle 27"/>
          <p:cNvSpPr/>
          <p:nvPr userDrawn="1"/>
        </p:nvSpPr>
        <p:spPr>
          <a:xfrm>
            <a:off x="5339772" y="7234600"/>
            <a:ext cx="2674800" cy="360000"/>
          </a:xfrm>
          <a:prstGeom prst="rect">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bg1"/>
                </a:solidFill>
              </a:rPr>
              <a:t>Future</a:t>
            </a:r>
            <a:r>
              <a:rPr lang="en-GB" sz="1200" baseline="0" dirty="0" smtClean="0">
                <a:solidFill>
                  <a:schemeClr val="bg1"/>
                </a:solidFill>
              </a:rPr>
              <a:t> need</a:t>
            </a:r>
            <a:endParaRPr lang="en-GB" sz="1200" dirty="0">
              <a:solidFill>
                <a:schemeClr val="bg1"/>
              </a:solidFill>
            </a:endParaRPr>
          </a:p>
        </p:txBody>
      </p:sp>
      <p:sp>
        <p:nvSpPr>
          <p:cNvPr id="29" name="Rectangle 28"/>
          <p:cNvSpPr/>
          <p:nvPr userDrawn="1"/>
        </p:nvSpPr>
        <p:spPr>
          <a:xfrm>
            <a:off x="-8082"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Key</a:t>
            </a:r>
            <a:r>
              <a:rPr lang="en-GB" sz="1200" baseline="0" dirty="0" smtClean="0">
                <a:solidFill>
                  <a:schemeClr val="accent6"/>
                </a:solidFill>
              </a:rPr>
              <a:t> facts</a:t>
            </a:r>
            <a:endParaRPr lang="en-GB" sz="1200" dirty="0">
              <a:solidFill>
                <a:schemeClr val="accent6"/>
              </a:solidFill>
            </a:endParaRPr>
          </a:p>
        </p:txBody>
      </p:sp>
      <p:sp>
        <p:nvSpPr>
          <p:cNvPr id="30" name="Rectangle 29"/>
          <p:cNvSpPr/>
          <p:nvPr userDrawn="1"/>
        </p:nvSpPr>
        <p:spPr>
          <a:xfrm>
            <a:off x="8013700" y="7234600"/>
            <a:ext cx="2674800" cy="360000"/>
          </a:xfrm>
          <a:prstGeom prst="rect">
            <a:avLst/>
          </a:prstGeom>
          <a:solidFill>
            <a:schemeClr val="accent6">
              <a:lumMod val="20000"/>
              <a:lumOff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6"/>
                </a:solidFill>
              </a:rPr>
              <a:t>Further info</a:t>
            </a:r>
            <a:endParaRPr lang="en-GB" sz="1200" dirty="0">
              <a:solidFill>
                <a:schemeClr val="accent6"/>
              </a:solidFill>
            </a:endParaRPr>
          </a:p>
        </p:txBody>
      </p:sp>
    </p:spTree>
    <p:extLst>
      <p:ext uri="{BB962C8B-B14F-4D97-AF65-F5344CB8AC3E}">
        <p14:creationId xmlns:p14="http://schemas.microsoft.com/office/powerpoint/2010/main" val="8750100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2" name="Picture 21"/>
          <p:cNvPicPr>
            <a:picLocks noChangeAspect="1"/>
          </p:cNvPicPr>
          <p:nvPr/>
        </p:nvPicPr>
        <p:blipFill>
          <a:blip r:embed="rId17" cstate="print">
            <a:extLst>
              <a:ext uri="{BEBA8EAE-BF5A-486C-A8C5-ECC9F3942E4B}">
                <a14:imgProps xmlns:a14="http://schemas.microsoft.com/office/drawing/2010/main">
                  <a14:imgLayer r:embed="rId18">
                    <a14:imgEffect>
                      <a14:saturation sat="0"/>
                    </a14:imgEffect>
                  </a14:imgLayer>
                </a14:imgProps>
              </a:ext>
              <a:ext uri="{28A0092B-C50C-407E-A947-70E740481C1C}">
                <a14:useLocalDpi xmlns:a14="http://schemas.microsoft.com/office/drawing/2010/main" val="0"/>
              </a:ext>
            </a:extLst>
          </a:blip>
          <a:stretch>
            <a:fillRect/>
          </a:stretch>
        </p:blipFill>
        <p:spPr>
          <a:xfrm>
            <a:off x="235229" y="158481"/>
            <a:ext cx="2672969" cy="530186"/>
          </a:xfrm>
          <a:prstGeom prst="rect">
            <a:avLst/>
          </a:prstGeom>
        </p:spPr>
      </p:pic>
      <p:pic>
        <p:nvPicPr>
          <p:cNvPr id="24" name="Picture 2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623300" y="163098"/>
            <a:ext cx="1812738" cy="466133"/>
          </a:xfrm>
          <a:prstGeom prst="rect">
            <a:avLst/>
          </a:prstGeom>
        </p:spPr>
      </p:pic>
      <p:sp>
        <p:nvSpPr>
          <p:cNvPr id="28" name="Title Placeholder 1"/>
          <p:cNvSpPr>
            <a:spLocks noGrp="1"/>
          </p:cNvSpPr>
          <p:nvPr>
            <p:ph type="title"/>
          </p:nvPr>
        </p:nvSpPr>
        <p:spPr>
          <a:xfrm>
            <a:off x="235228" y="812800"/>
            <a:ext cx="10200809" cy="431992"/>
          </a:xfrm>
          <a:prstGeom prst="rect">
            <a:avLst/>
          </a:prstGeom>
          <a:solidFill>
            <a:schemeClr val="accent6"/>
          </a:solidFill>
          <a:ln>
            <a:solidFill>
              <a:schemeClr val="accent6"/>
            </a:solidFill>
          </a:ln>
        </p:spPr>
        <p:txBody>
          <a:bodyPr vert="horz" lIns="46800" tIns="0" rIns="0" bIns="0" rtlCol="0" anchor="ctr" anchorCtr="0">
            <a:noAutofit/>
          </a:bodyPr>
          <a:lstStyle/>
          <a:p>
            <a:r>
              <a:rPr lang="en-US" dirty="0" smtClean="0"/>
              <a:t>CLICK TO EDIT MASTER TITLE STYLE</a:t>
            </a:r>
            <a:endParaRPr lang="en-US" dirty="0"/>
          </a:p>
        </p:txBody>
      </p:sp>
      <p:sp>
        <p:nvSpPr>
          <p:cNvPr id="29" name="Text Placeholder 2"/>
          <p:cNvSpPr>
            <a:spLocks noGrp="1"/>
          </p:cNvSpPr>
          <p:nvPr>
            <p:ph type="body" idx="1"/>
          </p:nvPr>
        </p:nvSpPr>
        <p:spPr>
          <a:xfrm>
            <a:off x="235228" y="1346200"/>
            <a:ext cx="10202400" cy="5486400"/>
          </a:xfrm>
          <a:prstGeom prst="rect">
            <a:avLst/>
          </a:prstGeom>
        </p:spPr>
        <p:txBody>
          <a:bodyPr vert="horz" lIns="4680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Footer Placeholder 1"/>
          <p:cNvSpPr>
            <a:spLocks noGrp="1"/>
          </p:cNvSpPr>
          <p:nvPr>
            <p:ph type="ftr" sz="quarter" idx="3"/>
          </p:nvPr>
        </p:nvSpPr>
        <p:spPr>
          <a:xfrm>
            <a:off x="235228" y="6948920"/>
            <a:ext cx="3387725" cy="18848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dirty="0"/>
          </a:p>
        </p:txBody>
      </p:sp>
      <p:sp>
        <p:nvSpPr>
          <p:cNvPr id="3" name="Slide Number Placeholder 2"/>
          <p:cNvSpPr>
            <a:spLocks noGrp="1"/>
          </p:cNvSpPr>
          <p:nvPr>
            <p:ph type="sldNum" sz="quarter" idx="4"/>
          </p:nvPr>
        </p:nvSpPr>
        <p:spPr>
          <a:xfrm>
            <a:off x="7942078" y="6934030"/>
            <a:ext cx="2495550" cy="203370"/>
          </a:xfrm>
          <a:prstGeom prst="rect">
            <a:avLst/>
          </a:prstGeom>
        </p:spPr>
        <p:txBody>
          <a:bodyPr vert="horz" lIns="91440" tIns="45720" rIns="91440" bIns="45720" rtlCol="0" anchor="ctr"/>
          <a:lstStyle>
            <a:lvl1pPr algn="r">
              <a:defRPr sz="1000">
                <a:solidFill>
                  <a:schemeClr val="tx1">
                    <a:tint val="75000"/>
                  </a:schemeClr>
                </a:solidFill>
              </a:defRPr>
            </a:lvl1pPr>
          </a:lstStyle>
          <a:p>
            <a:fld id="{EB7F0D0C-C925-4095-9977-31CF08EB7D6F}"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702" r:id="rId1"/>
    <p:sldLayoutId id="2147483649"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01" r:id="rId12"/>
    <p:sldLayoutId id="2147483700" r:id="rId13"/>
    <p:sldLayoutId id="2147483699" r:id="rId14"/>
    <p:sldLayoutId id="2147483713" r:id="rId15"/>
  </p:sldLayoutIdLst>
  <p:timing>
    <p:tnLst>
      <p:par>
        <p:cTn id="1" dur="indefinite" restart="never" nodeType="tmRoot"/>
      </p:par>
    </p:tnLst>
  </p:timing>
  <p:hf hdr="0" ftr="0" dt="0"/>
  <p:txStyles>
    <p:titleStyle>
      <a:lvl1pPr algn="l" defTabSz="914400" rtl="0" eaLnBrk="1" latinLnBrk="0" hangingPunct="1">
        <a:spcBef>
          <a:spcPct val="0"/>
        </a:spcBef>
        <a:buNone/>
        <a:defRPr sz="18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3.emf"/><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hyperlink" Target="https://opendata.camden.gov.uk/download/ghrqnmra/application/pdf" TargetMode="External"/></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15.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opendata.camden.gov.uk/download/ghrq-nmra/application/pdf" TargetMode="External"/><Relationship Id="rId2" Type="http://schemas.openxmlformats.org/officeDocument/2006/relationships/hyperlink" Target="https://opendata.camden.gov.uk/Health/Camden-Demographics-Population-Segmentation-2015/v6fr-wght" TargetMode="External"/><Relationship Id="rId1" Type="http://schemas.openxmlformats.org/officeDocument/2006/relationships/slideLayout" Target="../slideLayouts/slideLayout11.xml"/><Relationship Id="rId5" Type="http://schemas.openxmlformats.org/officeDocument/2006/relationships/hyperlink" Target="mailto:JSNA@camden.gov.uk" TargetMode="External"/><Relationship Id="rId4" Type="http://schemas.openxmlformats.org/officeDocument/2006/relationships/hyperlink" Target="http://data.london.gov.uk/demography/Camd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Placeholder 43"/>
          <p:cNvSpPr>
            <a:spLocks noGrp="1"/>
          </p:cNvSpPr>
          <p:nvPr>
            <p:ph type="body" idx="1"/>
          </p:nvPr>
        </p:nvSpPr>
        <p:spPr/>
        <p:txBody>
          <a:bodyPr/>
          <a:lstStyle/>
          <a:p>
            <a:r>
              <a:rPr lang="en-GB" dirty="0" smtClean="0"/>
              <a:t>Population Growth</a:t>
            </a:r>
            <a:endParaRPr lang="en-GB" dirty="0"/>
          </a:p>
        </p:txBody>
      </p:sp>
      <p:sp>
        <p:nvSpPr>
          <p:cNvPr id="15" name="Text Placeholder 14"/>
          <p:cNvSpPr>
            <a:spLocks noGrp="1"/>
          </p:cNvSpPr>
          <p:nvPr>
            <p:ph type="body" sz="quarter" idx="10"/>
          </p:nvPr>
        </p:nvSpPr>
        <p:spPr>
          <a:xfrm>
            <a:off x="317500" y="1879600"/>
            <a:ext cx="10058400" cy="1981200"/>
          </a:xfrm>
        </p:spPr>
        <p:txBody>
          <a:bodyPr/>
          <a:lstStyle/>
          <a:p>
            <a:r>
              <a:rPr lang="en-GB" sz="1400" dirty="0"/>
              <a:t>This factsheet </a:t>
            </a:r>
            <a:r>
              <a:rPr lang="en-GB" sz="1400" dirty="0" smtClean="0"/>
              <a:t>focuses on future population growth </a:t>
            </a:r>
            <a:r>
              <a:rPr lang="en-GB" sz="1400" dirty="0"/>
              <a:t>and changes in </a:t>
            </a:r>
            <a:r>
              <a:rPr lang="en-GB" sz="1400" dirty="0" smtClean="0"/>
              <a:t>demographics, with data from the 2014 </a:t>
            </a:r>
            <a:r>
              <a:rPr lang="en-GB" sz="1400" dirty="0"/>
              <a:t>GLA population projections ‘Camden Development (capped average household size</a:t>
            </a:r>
            <a:r>
              <a:rPr lang="en-GB" sz="1400" dirty="0" smtClean="0"/>
              <a:t>)’.</a:t>
            </a:r>
            <a:r>
              <a:rPr lang="en-GB" sz="1400" b="1" dirty="0"/>
              <a:t> </a:t>
            </a:r>
            <a:endParaRPr lang="en-GB" sz="1400" b="1" dirty="0" smtClean="0"/>
          </a:p>
          <a:p>
            <a:r>
              <a:rPr lang="en-GB" sz="1400" dirty="0" smtClean="0"/>
              <a:t>Understanding the changes in size and characteristics of Camden’s population, as well as broken down by segment helps us plan healthcare resources and service delivery effectively for each group, as well as the population in general.</a:t>
            </a:r>
          </a:p>
          <a:p>
            <a:endParaRPr lang="en-GB" sz="1400" dirty="0"/>
          </a:p>
          <a:p>
            <a:r>
              <a:rPr lang="en-GB" sz="1400" dirty="0" smtClean="0"/>
              <a:t>This forecast uses the ONS </a:t>
            </a:r>
            <a:r>
              <a:rPr lang="en-GB" sz="1400" dirty="0"/>
              <a:t>mid-year estimate at mid-2011 as a </a:t>
            </a:r>
            <a:r>
              <a:rPr lang="en-GB" sz="1400" dirty="0" smtClean="0"/>
              <a:t>base</a:t>
            </a:r>
            <a:r>
              <a:rPr lang="en-GB" sz="1400" dirty="0"/>
              <a:t>;</a:t>
            </a:r>
            <a:r>
              <a:rPr lang="en-GB" sz="1400" dirty="0" smtClean="0"/>
              <a:t> this estimate includes </a:t>
            </a:r>
            <a:r>
              <a:rPr lang="en-GB" sz="1400" dirty="0"/>
              <a:t>all people who usually live in an area, regardless of nationality. Arriving international migrants are included in the usually resident population if they remain for at least a </a:t>
            </a:r>
            <a:r>
              <a:rPr lang="en-GB" sz="1400" dirty="0" smtClean="0"/>
              <a:t>year and emigrants </a:t>
            </a:r>
            <a:r>
              <a:rPr lang="en-GB" sz="1400" dirty="0"/>
              <a:t>are excluded if they remain outside the UK for at least a year</a:t>
            </a:r>
            <a:r>
              <a:rPr lang="en-GB" sz="1400" dirty="0" smtClean="0"/>
              <a:t>. </a:t>
            </a:r>
            <a:r>
              <a:rPr lang="en-GB" sz="1400" dirty="0"/>
              <a:t>Students are taken to be usually resident at their term-time </a:t>
            </a:r>
            <a:r>
              <a:rPr lang="en-GB" sz="1400" dirty="0" smtClean="0"/>
              <a:t>address. The </a:t>
            </a:r>
            <a:r>
              <a:rPr lang="en-GB" sz="1400" dirty="0"/>
              <a:t>2014 GLA population projections ‘Camden Development (capped average household </a:t>
            </a:r>
            <a:r>
              <a:rPr lang="en-GB" sz="1400" dirty="0" smtClean="0"/>
              <a:t>size) includes </a:t>
            </a:r>
            <a:r>
              <a:rPr lang="en-GB" sz="1400" dirty="0"/>
              <a:t>an element of planned </a:t>
            </a:r>
            <a:r>
              <a:rPr lang="en-GB" sz="1400" dirty="0" smtClean="0"/>
              <a:t>housing development. </a:t>
            </a:r>
          </a:p>
        </p:txBody>
      </p:sp>
      <p:sp>
        <p:nvSpPr>
          <p:cNvPr id="20" name="Content Placeholder 19"/>
          <p:cNvSpPr>
            <a:spLocks noGrp="1"/>
          </p:cNvSpPr>
          <p:nvPr>
            <p:ph idx="11"/>
          </p:nvPr>
        </p:nvSpPr>
        <p:spPr>
          <a:xfrm>
            <a:off x="317500" y="4851400"/>
            <a:ext cx="4800600" cy="1905000"/>
          </a:xfrm>
        </p:spPr>
        <p:txBody>
          <a:bodyPr tIns="46800" rIns="46800" bIns="46800"/>
          <a:lstStyle/>
          <a:p>
            <a:endParaRPr lang="en-GB" dirty="0" smtClean="0">
              <a:cs typeface="Arial"/>
            </a:endParaRPr>
          </a:p>
          <a:p>
            <a:pPr fontAlgn="base">
              <a:spcAft>
                <a:spcPct val="0"/>
              </a:spcAft>
            </a:pPr>
            <a:r>
              <a:rPr lang="en-GB" dirty="0"/>
              <a:t>Camden’s estimated usual resident population in 2015 is </a:t>
            </a:r>
            <a:r>
              <a:rPr lang="en-GB" b="1" dirty="0"/>
              <a:t>237,400</a:t>
            </a:r>
            <a:r>
              <a:rPr lang="en-GB" dirty="0"/>
              <a:t> </a:t>
            </a:r>
          </a:p>
          <a:p>
            <a:pPr fontAlgn="base">
              <a:spcAft>
                <a:spcPct val="0"/>
              </a:spcAft>
            </a:pPr>
            <a:r>
              <a:rPr lang="en-GB" dirty="0"/>
              <a:t>Population projections suggest that there will be around </a:t>
            </a:r>
            <a:r>
              <a:rPr lang="en-GB" b="1" dirty="0"/>
              <a:t>20,900</a:t>
            </a:r>
            <a:r>
              <a:rPr lang="en-GB" dirty="0"/>
              <a:t> new residents by 2025, a </a:t>
            </a:r>
            <a:r>
              <a:rPr lang="en-GB" b="1" dirty="0"/>
              <a:t>9% increase</a:t>
            </a:r>
            <a:r>
              <a:rPr lang="en-GB" dirty="0"/>
              <a:t>. This is similar to the London average increase of 10%.</a:t>
            </a:r>
          </a:p>
        </p:txBody>
      </p:sp>
      <p:sp>
        <p:nvSpPr>
          <p:cNvPr id="21" name="Content Placeholder 20"/>
          <p:cNvSpPr>
            <a:spLocks noGrp="1"/>
          </p:cNvSpPr>
          <p:nvPr>
            <p:ph idx="13"/>
          </p:nvPr>
        </p:nvSpPr>
        <p:spPr>
          <a:xfrm>
            <a:off x="5651500" y="4851400"/>
            <a:ext cx="4788000" cy="1905000"/>
          </a:xfrm>
        </p:spPr>
        <p:txBody>
          <a:bodyPr tIns="46800" rIns="46800" bIns="46800"/>
          <a:lstStyle/>
          <a:p>
            <a:endParaRPr lang="en-GB" dirty="0" smtClean="0"/>
          </a:p>
          <a:p>
            <a:r>
              <a:rPr lang="en-GB" dirty="0" smtClean="0"/>
              <a:t>In 2015 the under 18 year old population in Camden was approximately </a:t>
            </a:r>
            <a:r>
              <a:rPr lang="en-GB" b="1" dirty="0" smtClean="0"/>
              <a:t>40,000</a:t>
            </a:r>
            <a:r>
              <a:rPr lang="en-GB" dirty="0" smtClean="0"/>
              <a:t>, and approximately </a:t>
            </a:r>
            <a:r>
              <a:rPr lang="en-GB" b="1" dirty="0" smtClean="0"/>
              <a:t>23,000</a:t>
            </a:r>
            <a:r>
              <a:rPr lang="en-GB" dirty="0" smtClean="0"/>
              <a:t> are aged 65 or over. The proportion of population aged 65 or over is projected to increase from 11% in 2015 to 15% in 2025. </a:t>
            </a:r>
          </a:p>
          <a:p>
            <a:r>
              <a:rPr lang="en-GB" dirty="0" smtClean="0"/>
              <a:t>Approximately </a:t>
            </a:r>
            <a:r>
              <a:rPr lang="en-GB" b="1" dirty="0" smtClean="0"/>
              <a:t>64% </a:t>
            </a:r>
            <a:r>
              <a:rPr lang="en-GB" dirty="0" smtClean="0"/>
              <a:t>(149,000) of residents are </a:t>
            </a:r>
            <a:r>
              <a:rPr lang="en-GB" b="1" dirty="0" smtClean="0"/>
              <a:t>White</a:t>
            </a:r>
            <a:r>
              <a:rPr lang="en-GB" dirty="0" smtClean="0"/>
              <a:t> (72% in 65+ population), </a:t>
            </a:r>
            <a:r>
              <a:rPr lang="en-GB" b="1" dirty="0" smtClean="0"/>
              <a:t>16%</a:t>
            </a:r>
            <a:r>
              <a:rPr lang="en-GB" dirty="0" smtClean="0"/>
              <a:t> (36,000) are </a:t>
            </a:r>
            <a:r>
              <a:rPr lang="en-GB" b="1" dirty="0" smtClean="0"/>
              <a:t>Asian</a:t>
            </a:r>
            <a:r>
              <a:rPr lang="en-GB" dirty="0" smtClean="0"/>
              <a:t> and </a:t>
            </a:r>
            <a:r>
              <a:rPr lang="en-GB" b="1" dirty="0" smtClean="0"/>
              <a:t>10%</a:t>
            </a:r>
            <a:r>
              <a:rPr lang="en-GB" dirty="0" smtClean="0"/>
              <a:t> (24,000) are </a:t>
            </a:r>
            <a:r>
              <a:rPr lang="en-GB" b="1" dirty="0" smtClean="0"/>
              <a:t>Black. </a:t>
            </a:r>
            <a:r>
              <a:rPr lang="en-GB" dirty="0"/>
              <a:t>The proportion of </a:t>
            </a:r>
            <a:r>
              <a:rPr lang="en-GB" dirty="0" smtClean="0"/>
              <a:t>the White population is projected </a:t>
            </a:r>
            <a:r>
              <a:rPr lang="en-GB" dirty="0"/>
              <a:t>to </a:t>
            </a:r>
            <a:r>
              <a:rPr lang="en-GB" dirty="0" smtClean="0"/>
              <a:t>decrease </a:t>
            </a:r>
            <a:r>
              <a:rPr lang="en-GB" dirty="0"/>
              <a:t>from </a:t>
            </a:r>
            <a:r>
              <a:rPr lang="en-GB" dirty="0" smtClean="0"/>
              <a:t>65% </a:t>
            </a:r>
            <a:r>
              <a:rPr lang="en-GB" dirty="0"/>
              <a:t>in 2015 to </a:t>
            </a:r>
            <a:r>
              <a:rPr lang="en-GB" dirty="0" smtClean="0"/>
              <a:t>62% </a:t>
            </a:r>
            <a:r>
              <a:rPr lang="en-GB" dirty="0"/>
              <a:t>in </a:t>
            </a:r>
            <a:r>
              <a:rPr lang="en-GB" dirty="0" smtClean="0"/>
              <a:t>2025.</a:t>
            </a:r>
            <a:endParaRPr lang="en-GB" b="1" dirty="0"/>
          </a:p>
        </p:txBody>
      </p:sp>
      <p:sp>
        <p:nvSpPr>
          <p:cNvPr id="45" name="Text Placeholder 44"/>
          <p:cNvSpPr>
            <a:spLocks noGrp="1"/>
          </p:cNvSpPr>
          <p:nvPr>
            <p:ph type="body" sz="quarter" idx="16"/>
          </p:nvPr>
        </p:nvSpPr>
        <p:spPr/>
        <p:txBody>
          <a:bodyPr/>
          <a:lstStyle/>
          <a:p>
            <a:pPr marL="0" indent="0">
              <a:buNone/>
            </a:pPr>
            <a:r>
              <a:rPr lang="en-GB" dirty="0" smtClean="0"/>
              <a:t>MARCH 2016</a:t>
            </a:r>
            <a:endParaRPr lang="en-GB" dirty="0"/>
          </a:p>
        </p:txBody>
      </p:sp>
    </p:spTree>
    <p:extLst>
      <p:ext uri="{BB962C8B-B14F-4D97-AF65-F5344CB8AC3E}">
        <p14:creationId xmlns:p14="http://schemas.microsoft.com/office/powerpoint/2010/main" val="1842574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10"/>
          <p:cNvSpPr txBox="1"/>
          <p:nvPr/>
        </p:nvSpPr>
        <p:spPr>
          <a:xfrm>
            <a:off x="235766" y="1504212"/>
            <a:ext cx="4324642" cy="228600"/>
          </a:xfrm>
          <a:prstGeom prst="rect">
            <a:avLst/>
          </a:prstGeom>
        </p:spPr>
        <p:txBody>
          <a:bodyPr wrap="square" lIns="46800" tIns="0" rIns="0" bIns="0" rtlCol="0" anchor="ctr">
            <a:noAutofit/>
          </a:bodyPr>
          <a:lstStyle/>
          <a:p>
            <a:pPr marL="12700">
              <a:lnSpc>
                <a:spcPts val="1535"/>
              </a:lnSpc>
              <a:spcBef>
                <a:spcPts val="76"/>
              </a:spcBef>
            </a:pPr>
            <a:r>
              <a:rPr lang="en-GB" sz="1400" b="1" spc="4" dirty="0" smtClean="0">
                <a:solidFill>
                  <a:srgbClr val="00B158"/>
                </a:solidFill>
                <a:latin typeface="Arial"/>
                <a:cs typeface="Arial"/>
              </a:rPr>
              <a:t>How big is Camden’s population at the moment?</a:t>
            </a:r>
            <a:endParaRPr sz="1400" b="1" dirty="0">
              <a:latin typeface="Arial"/>
              <a:cs typeface="Arial"/>
            </a:endParaRPr>
          </a:p>
        </p:txBody>
      </p:sp>
      <p:sp>
        <p:nvSpPr>
          <p:cNvPr id="16" name="object 10"/>
          <p:cNvSpPr txBox="1"/>
          <p:nvPr/>
        </p:nvSpPr>
        <p:spPr>
          <a:xfrm>
            <a:off x="336831" y="4759717"/>
            <a:ext cx="4037689" cy="853683"/>
          </a:xfrm>
          <a:prstGeom prst="rect">
            <a:avLst/>
          </a:prstGeom>
        </p:spPr>
        <p:txBody>
          <a:bodyPr wrap="square" lIns="46800" tIns="0" rIns="0" bIns="0" rtlCol="0">
            <a:noAutofit/>
          </a:bodyPr>
          <a:lstStyle/>
          <a:p>
            <a:pPr marL="262128" marR="270964" algn="ctr">
              <a:lnSpc>
                <a:spcPts val="1939"/>
              </a:lnSpc>
              <a:spcBef>
                <a:spcPts val="97"/>
              </a:spcBef>
            </a:pPr>
            <a:r>
              <a:rPr lang="en-GB" b="1" spc="-4" dirty="0">
                <a:solidFill>
                  <a:srgbClr val="000000"/>
                </a:solidFill>
                <a:cs typeface="Arial"/>
              </a:rPr>
              <a:t>Chinese </a:t>
            </a:r>
            <a:r>
              <a:rPr lang="en-GB" sz="1400" b="1" spc="-4" dirty="0" smtClean="0">
                <a:solidFill>
                  <a:srgbClr val="000000"/>
                </a:solidFill>
                <a:cs typeface="Arial"/>
              </a:rPr>
              <a:t>(</a:t>
            </a:r>
            <a:r>
              <a:rPr lang="en-GB" sz="1400" b="1" dirty="0">
                <a:latin typeface="Arial"/>
                <a:cs typeface="Arial"/>
              </a:rPr>
              <a:t>2,100</a:t>
            </a:r>
            <a:r>
              <a:rPr lang="en-GB" sz="1400" b="1" spc="-4" dirty="0" smtClean="0">
                <a:solidFill>
                  <a:srgbClr val="000000"/>
                </a:solidFill>
                <a:cs typeface="Arial"/>
              </a:rPr>
              <a:t> increase, 27%) </a:t>
            </a:r>
            <a:r>
              <a:rPr lang="en-GB" sz="1200" spc="-4" dirty="0" smtClean="0">
                <a:solidFill>
                  <a:srgbClr val="000000"/>
                </a:solidFill>
                <a:cs typeface="Arial"/>
              </a:rPr>
              <a:t>and </a:t>
            </a:r>
          </a:p>
          <a:p>
            <a:pPr marL="262128" marR="270964" algn="ctr">
              <a:lnSpc>
                <a:spcPts val="1939"/>
              </a:lnSpc>
              <a:spcBef>
                <a:spcPts val="97"/>
              </a:spcBef>
            </a:pPr>
            <a:r>
              <a:rPr lang="en-GB" b="1" spc="-4" dirty="0" smtClean="0">
                <a:solidFill>
                  <a:srgbClr val="000000"/>
                </a:solidFill>
                <a:cs typeface="Arial"/>
              </a:rPr>
              <a:t>Other Asian </a:t>
            </a:r>
            <a:r>
              <a:rPr lang="en-GB" sz="1400" b="1" spc="-4" dirty="0" smtClean="0">
                <a:solidFill>
                  <a:srgbClr val="000000"/>
                </a:solidFill>
                <a:cs typeface="Arial"/>
              </a:rPr>
              <a:t>(3,200 increase, 21%) </a:t>
            </a:r>
            <a:r>
              <a:rPr lang="en-GB" sz="1200" spc="-4" dirty="0" smtClean="0">
                <a:solidFill>
                  <a:srgbClr val="000000"/>
                </a:solidFill>
                <a:cs typeface="Arial"/>
              </a:rPr>
              <a:t>groups are estimated to have the</a:t>
            </a:r>
            <a:r>
              <a:rPr lang="en-GB" sz="1150" spc="-4" dirty="0" smtClean="0">
                <a:solidFill>
                  <a:srgbClr val="000000"/>
                </a:solidFill>
                <a:cs typeface="Arial"/>
              </a:rPr>
              <a:t> </a:t>
            </a:r>
            <a:r>
              <a:rPr lang="en-GB" b="1" spc="-4" dirty="0">
                <a:solidFill>
                  <a:srgbClr val="000000"/>
                </a:solidFill>
                <a:cs typeface="Arial"/>
              </a:rPr>
              <a:t>largest </a:t>
            </a:r>
            <a:r>
              <a:rPr lang="en-GB" sz="1200" spc="-4" dirty="0" smtClean="0">
                <a:solidFill>
                  <a:srgbClr val="000000"/>
                </a:solidFill>
                <a:cs typeface="Arial"/>
              </a:rPr>
              <a:t>percentage increases by</a:t>
            </a:r>
            <a:r>
              <a:rPr lang="en-GB" sz="1150" spc="-4" dirty="0" smtClean="0">
                <a:solidFill>
                  <a:srgbClr val="000000"/>
                </a:solidFill>
                <a:cs typeface="Arial"/>
              </a:rPr>
              <a:t> </a:t>
            </a:r>
            <a:r>
              <a:rPr lang="en-GB" sz="1400" b="1" spc="-4" dirty="0">
                <a:solidFill>
                  <a:srgbClr val="000000"/>
                </a:solidFill>
                <a:cs typeface="Arial"/>
              </a:rPr>
              <a:t>2025</a:t>
            </a:r>
            <a:endParaRPr sz="1400" b="1" spc="-4" dirty="0">
              <a:solidFill>
                <a:srgbClr val="000000"/>
              </a:solidFill>
              <a:cs typeface="Arial"/>
            </a:endParaRPr>
          </a:p>
        </p:txBody>
      </p:sp>
      <p:sp>
        <p:nvSpPr>
          <p:cNvPr id="20" name="object 22"/>
          <p:cNvSpPr txBox="1"/>
          <p:nvPr/>
        </p:nvSpPr>
        <p:spPr>
          <a:xfrm>
            <a:off x="235766" y="3472931"/>
            <a:ext cx="4324642" cy="299048"/>
          </a:xfrm>
          <a:prstGeom prst="rect">
            <a:avLst/>
          </a:prstGeom>
        </p:spPr>
        <p:txBody>
          <a:bodyPr wrap="square" lIns="46800" tIns="0" rIns="0" bIns="0" rtlCol="0">
            <a:noAutofit/>
          </a:bodyPr>
          <a:lstStyle/>
          <a:p>
            <a:pPr marL="12700">
              <a:lnSpc>
                <a:spcPts val="1535"/>
              </a:lnSpc>
              <a:spcBef>
                <a:spcPts val="76"/>
              </a:spcBef>
            </a:pPr>
            <a:r>
              <a:rPr lang="en-GB" sz="1400" b="1" spc="4" dirty="0" smtClean="0">
                <a:solidFill>
                  <a:srgbClr val="00B158"/>
                </a:solidFill>
                <a:latin typeface="Arial"/>
                <a:cs typeface="Arial"/>
              </a:rPr>
              <a:t>How is the population expected to change?</a:t>
            </a:r>
            <a:endParaRPr sz="1400" b="1" dirty="0">
              <a:latin typeface="Arial"/>
              <a:cs typeface="Arial"/>
            </a:endParaRPr>
          </a:p>
        </p:txBody>
      </p:sp>
      <p:sp>
        <p:nvSpPr>
          <p:cNvPr id="3" name="Title 2"/>
          <p:cNvSpPr>
            <a:spLocks noGrp="1"/>
          </p:cNvSpPr>
          <p:nvPr>
            <p:ph type="title"/>
          </p:nvPr>
        </p:nvSpPr>
        <p:spPr/>
        <p:txBody>
          <a:bodyPr/>
          <a:lstStyle/>
          <a:p>
            <a:r>
              <a:rPr lang="en-GB" dirty="0"/>
              <a:t>SETTING THE SCENE: THE CAMDEN PICTURE</a:t>
            </a:r>
          </a:p>
        </p:txBody>
      </p:sp>
      <p:sp>
        <p:nvSpPr>
          <p:cNvPr id="15" name="Slide Number Placeholder 14"/>
          <p:cNvSpPr>
            <a:spLocks noGrp="1"/>
          </p:cNvSpPr>
          <p:nvPr>
            <p:ph type="sldNum" sz="quarter" idx="12"/>
          </p:nvPr>
        </p:nvSpPr>
        <p:spPr/>
        <p:txBody>
          <a:bodyPr/>
          <a:lstStyle/>
          <a:p>
            <a:fld id="{EB7F0D0C-C925-4095-9977-31CF08EB7D6F}" type="slidenum">
              <a:rPr lang="en-GB" smtClean="0"/>
              <a:pPr/>
              <a:t>2</a:t>
            </a:fld>
            <a:endParaRPr lang="en-GB" dirty="0"/>
          </a:p>
        </p:txBody>
      </p:sp>
      <p:sp>
        <p:nvSpPr>
          <p:cNvPr id="22" name="object 9"/>
          <p:cNvSpPr txBox="1"/>
          <p:nvPr/>
        </p:nvSpPr>
        <p:spPr>
          <a:xfrm>
            <a:off x="1255853" y="1828694"/>
            <a:ext cx="2711836" cy="665066"/>
          </a:xfrm>
          <a:prstGeom prst="rect">
            <a:avLst/>
          </a:prstGeom>
        </p:spPr>
        <p:txBody>
          <a:bodyPr wrap="square" lIns="46800" tIns="0" rIns="0" bIns="0" rtlCol="0">
            <a:noAutofit/>
          </a:bodyPr>
          <a:lstStyle/>
          <a:p>
            <a:pPr marL="710056" marR="719289" algn="ctr">
              <a:lnSpc>
                <a:spcPts val="1939"/>
              </a:lnSpc>
              <a:spcBef>
                <a:spcPts val="97"/>
              </a:spcBef>
            </a:pPr>
            <a:r>
              <a:rPr lang="en-GB" sz="1800" b="1" spc="0" dirty="0" smtClean="0">
                <a:latin typeface="Arial"/>
                <a:cs typeface="Arial"/>
              </a:rPr>
              <a:t>237,400</a:t>
            </a:r>
            <a:endParaRPr sz="1800" dirty="0">
              <a:latin typeface="Arial"/>
              <a:cs typeface="Arial"/>
            </a:endParaRPr>
          </a:p>
          <a:p>
            <a:pPr algn="ctr">
              <a:lnSpc>
                <a:spcPts val="1322"/>
              </a:lnSpc>
              <a:spcBef>
                <a:spcPts val="634"/>
              </a:spcBef>
            </a:pPr>
            <a:r>
              <a:rPr lang="en-GB" sz="1200" spc="-4" dirty="0" smtClean="0">
                <a:latin typeface="Arial"/>
                <a:cs typeface="Arial"/>
              </a:rPr>
              <a:t>Camden’s estimated usual resident population, in 2015.</a:t>
            </a:r>
            <a:endParaRPr sz="700" dirty="0">
              <a:latin typeface="Arial"/>
              <a:cs typeface="Arial"/>
            </a:endParaRPr>
          </a:p>
        </p:txBody>
      </p:sp>
      <p:sp>
        <p:nvSpPr>
          <p:cNvPr id="23" name="object 9"/>
          <p:cNvSpPr txBox="1"/>
          <p:nvPr/>
        </p:nvSpPr>
        <p:spPr>
          <a:xfrm>
            <a:off x="1404961" y="2633776"/>
            <a:ext cx="2711836" cy="665066"/>
          </a:xfrm>
          <a:prstGeom prst="rect">
            <a:avLst/>
          </a:prstGeom>
        </p:spPr>
        <p:txBody>
          <a:bodyPr wrap="square" lIns="46800" tIns="0" rIns="0" bIns="0" rtlCol="0">
            <a:noAutofit/>
          </a:bodyPr>
          <a:lstStyle/>
          <a:p>
            <a:pPr marL="710056" marR="719289" algn="ctr">
              <a:lnSpc>
                <a:spcPts val="1939"/>
              </a:lnSpc>
              <a:spcBef>
                <a:spcPts val="97"/>
              </a:spcBef>
            </a:pPr>
            <a:r>
              <a:rPr lang="en-GB" sz="1800" b="1" spc="0" dirty="0" smtClean="0">
                <a:latin typeface="Arial"/>
                <a:cs typeface="Arial"/>
              </a:rPr>
              <a:t>104,600</a:t>
            </a:r>
            <a:endParaRPr sz="1800" dirty="0">
              <a:latin typeface="Arial"/>
              <a:cs typeface="Arial"/>
            </a:endParaRPr>
          </a:p>
          <a:p>
            <a:pPr algn="ctr">
              <a:lnSpc>
                <a:spcPts val="1322"/>
              </a:lnSpc>
              <a:spcBef>
                <a:spcPts val="634"/>
              </a:spcBef>
            </a:pPr>
            <a:r>
              <a:rPr lang="en-GB" sz="1200" spc="-4" dirty="0" smtClean="0">
                <a:latin typeface="Arial"/>
                <a:cs typeface="Arial"/>
              </a:rPr>
              <a:t>households in the borough, in 2015</a:t>
            </a:r>
            <a:r>
              <a:rPr lang="en-GB" sz="1150" spc="-4" dirty="0" smtClean="0">
                <a:latin typeface="Arial"/>
                <a:cs typeface="Arial"/>
              </a:rPr>
              <a:t>.</a:t>
            </a:r>
            <a:endParaRPr sz="550" dirty="0">
              <a:latin typeface="Arial"/>
              <a:cs typeface="Arial"/>
            </a:endParaRPr>
          </a:p>
        </p:txBody>
      </p:sp>
      <p:sp>
        <p:nvSpPr>
          <p:cNvPr id="25" name="object 9"/>
          <p:cNvSpPr txBox="1"/>
          <p:nvPr/>
        </p:nvSpPr>
        <p:spPr>
          <a:xfrm>
            <a:off x="-310663" y="3765887"/>
            <a:ext cx="3431248" cy="760658"/>
          </a:xfrm>
          <a:prstGeom prst="rect">
            <a:avLst/>
          </a:prstGeom>
        </p:spPr>
        <p:txBody>
          <a:bodyPr wrap="square" lIns="0" tIns="0" rIns="0" bIns="0" rtlCol="0">
            <a:noAutofit/>
          </a:bodyPr>
          <a:lstStyle/>
          <a:p>
            <a:pPr marL="710056" marR="719289" algn="ctr">
              <a:lnSpc>
                <a:spcPts val="1939"/>
              </a:lnSpc>
              <a:spcBef>
                <a:spcPts val="97"/>
              </a:spcBef>
            </a:pPr>
            <a:r>
              <a:rPr lang="en-GB" sz="1800" b="1" spc="0" dirty="0" smtClean="0">
                <a:latin typeface="Arial"/>
                <a:cs typeface="Arial"/>
              </a:rPr>
              <a:t>20,900 </a:t>
            </a:r>
            <a:r>
              <a:rPr lang="en-GB" sz="1200" spc="-4" dirty="0" smtClean="0">
                <a:solidFill>
                  <a:srgbClr val="000000"/>
                </a:solidFill>
                <a:cs typeface="Arial"/>
              </a:rPr>
              <a:t>estimated new residents by</a:t>
            </a:r>
            <a:r>
              <a:rPr lang="en-GB" sz="1150" spc="-4" dirty="0" smtClean="0">
                <a:solidFill>
                  <a:srgbClr val="000000"/>
                </a:solidFill>
                <a:cs typeface="Arial"/>
              </a:rPr>
              <a:t> </a:t>
            </a:r>
            <a:r>
              <a:rPr lang="en-GB" sz="1400" b="1" spc="-4" dirty="0" smtClean="0">
                <a:solidFill>
                  <a:srgbClr val="000000"/>
                </a:solidFill>
                <a:cs typeface="Arial"/>
              </a:rPr>
              <a:t>2025, a 9% increase</a:t>
            </a:r>
            <a:endParaRPr sz="1400" b="1" dirty="0">
              <a:latin typeface="Arial"/>
              <a:cs typeface="Arial"/>
            </a:endParaRPr>
          </a:p>
        </p:txBody>
      </p:sp>
      <p:sp>
        <p:nvSpPr>
          <p:cNvPr id="26" name="object 9"/>
          <p:cNvSpPr txBox="1"/>
          <p:nvPr/>
        </p:nvSpPr>
        <p:spPr>
          <a:xfrm>
            <a:off x="2146300" y="3765887"/>
            <a:ext cx="2667000" cy="1008524"/>
          </a:xfrm>
          <a:prstGeom prst="rect">
            <a:avLst/>
          </a:prstGeom>
        </p:spPr>
        <p:txBody>
          <a:bodyPr wrap="square" lIns="46800" tIns="0" rIns="0" bIns="0" rtlCol="0">
            <a:noAutofit/>
          </a:bodyPr>
          <a:lstStyle/>
          <a:p>
            <a:pPr marL="710056" marR="719289" algn="ctr">
              <a:spcBef>
                <a:spcPts val="97"/>
              </a:spcBef>
            </a:pPr>
            <a:r>
              <a:rPr lang="en-GB" sz="1200" spc="0" dirty="0" smtClean="0">
                <a:latin typeface="Arial"/>
                <a:cs typeface="Arial"/>
              </a:rPr>
              <a:t>This will include </a:t>
            </a:r>
            <a:r>
              <a:rPr lang="en-GB" b="1" spc="0" dirty="0" smtClean="0">
                <a:latin typeface="Arial"/>
                <a:cs typeface="Arial"/>
              </a:rPr>
              <a:t>11,770</a:t>
            </a:r>
            <a:r>
              <a:rPr lang="en-GB" sz="1400" b="1" spc="0" dirty="0" smtClean="0">
                <a:latin typeface="Arial"/>
                <a:cs typeface="Arial"/>
              </a:rPr>
              <a:t> </a:t>
            </a:r>
            <a:r>
              <a:rPr lang="en-GB" sz="1200" spc="-4" dirty="0" smtClean="0">
                <a:solidFill>
                  <a:srgbClr val="000000"/>
                </a:solidFill>
                <a:cs typeface="Arial"/>
              </a:rPr>
              <a:t>new households.</a:t>
            </a:r>
            <a:endParaRPr sz="1200" dirty="0">
              <a:latin typeface="Arial"/>
              <a:cs typeface="Aria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9302" y="2112689"/>
            <a:ext cx="4418798" cy="424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object 14"/>
          <p:cNvSpPr txBox="1"/>
          <p:nvPr/>
        </p:nvSpPr>
        <p:spPr>
          <a:xfrm>
            <a:off x="8700738" y="5403930"/>
            <a:ext cx="1800743" cy="679918"/>
          </a:xfrm>
          <a:prstGeom prst="rect">
            <a:avLst/>
          </a:prstGeom>
        </p:spPr>
        <p:txBody>
          <a:bodyPr wrap="square" lIns="46800" tIns="0" rIns="0" bIns="0" rtlCol="0">
            <a:noAutofit/>
          </a:bodyPr>
          <a:lstStyle/>
          <a:p>
            <a:pPr marL="65150" marR="77034" lvl="0" algn="ctr">
              <a:lnSpc>
                <a:spcPts val="1939"/>
              </a:lnSpc>
              <a:spcBef>
                <a:spcPts val="97"/>
              </a:spcBef>
            </a:pPr>
            <a:r>
              <a:rPr lang="en-GB" b="1" dirty="0" smtClean="0">
                <a:solidFill>
                  <a:srgbClr val="000000"/>
                </a:solidFill>
                <a:cs typeface="Arial"/>
              </a:rPr>
              <a:t>4,550 </a:t>
            </a:r>
            <a:r>
              <a:rPr lang="en-GB" sz="1400" b="1" dirty="0" smtClean="0">
                <a:solidFill>
                  <a:srgbClr val="000000"/>
                </a:solidFill>
                <a:cs typeface="Arial"/>
              </a:rPr>
              <a:t>(37%)</a:t>
            </a:r>
            <a:endParaRPr lang="en-GB" sz="550" dirty="0">
              <a:solidFill>
                <a:srgbClr val="000000"/>
              </a:solidFill>
              <a:cs typeface="Arial"/>
            </a:endParaRPr>
          </a:p>
          <a:p>
            <a:pPr marL="65150" marR="77034" lvl="0" algn="ctr">
              <a:spcBef>
                <a:spcPts val="97"/>
              </a:spcBef>
            </a:pPr>
            <a:r>
              <a:rPr lang="en-GB" sz="1200" spc="-4" dirty="0" smtClean="0">
                <a:solidFill>
                  <a:srgbClr val="000000"/>
                </a:solidFill>
                <a:cs typeface="Arial"/>
              </a:rPr>
              <a:t>More residents aged 75+ by 2025</a:t>
            </a:r>
            <a:endParaRPr lang="en-GB" sz="2000" dirty="0">
              <a:solidFill>
                <a:srgbClr val="000000"/>
              </a:solidFill>
              <a:cs typeface="Arial"/>
            </a:endParaRPr>
          </a:p>
        </p:txBody>
      </p:sp>
      <p:grpSp>
        <p:nvGrpSpPr>
          <p:cNvPr id="8" name="Group 7"/>
          <p:cNvGrpSpPr/>
          <p:nvPr/>
        </p:nvGrpSpPr>
        <p:grpSpPr>
          <a:xfrm>
            <a:off x="611896" y="1843743"/>
            <a:ext cx="602904" cy="551070"/>
            <a:chOff x="416933" y="1979450"/>
            <a:chExt cx="757359" cy="748134"/>
          </a:xfrm>
        </p:grpSpPr>
        <p:pic>
          <p:nvPicPr>
            <p:cNvPr id="27" name="Picture 26" descr="\\ad.islington.gov.uk\Service Areas\Public_Health\PHI\Confidential\Outputs\Data Visualisation\Internal+FlatIconImages\Men (green).png"/>
            <p:cNvPicPr/>
            <p:nvPr/>
          </p:nvPicPr>
          <p:blipFill>
            <a:blip r:embed="rId4" cstate="print">
              <a:extLst>
                <a:ext uri="{BEBA8EAE-BF5A-486C-A8C5-ECC9F3942E4B}">
                  <a14:imgProps xmlns:a14="http://schemas.microsoft.com/office/drawing/2010/main">
                    <a14:imgLayer r:embed="rId5">
                      <a14:imgEffect>
                        <a14:sharpenSoften amount="7000"/>
                      </a14:imgEffect>
                      <a14:imgEffect>
                        <a14:colorTemperature colorTemp="4700"/>
                      </a14:imgEffect>
                      <a14:imgEffect>
                        <a14:saturation sat="33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16933" y="1984132"/>
              <a:ext cx="261880" cy="743452"/>
            </a:xfrm>
            <a:prstGeom prst="rect">
              <a:avLst/>
            </a:prstGeom>
            <a:noFill/>
            <a:ln>
              <a:noFill/>
            </a:ln>
          </p:spPr>
        </p:pic>
        <p:pic>
          <p:nvPicPr>
            <p:cNvPr id="30" name="Picture 29" descr="\\ad.islington.gov.uk\Service Areas\Public_Health\PHI\Confidential\Outputs\Data Visualisation\Internal+FlatIconImages\Women (green).png"/>
            <p:cNvPicPr/>
            <p:nvPr/>
          </p:nvPicPr>
          <p:blipFill>
            <a:blip r:embed="rId6" cstate="print">
              <a:extLst>
                <a:ext uri="{BEBA8EAE-BF5A-486C-A8C5-ECC9F3942E4B}">
                  <a14:imgProps xmlns:a14="http://schemas.microsoft.com/office/drawing/2010/main">
                    <a14:imgLayer r:embed="rId7">
                      <a14:imgEffect>
                        <a14:saturation sat="33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806448" y="1979450"/>
              <a:ext cx="367844" cy="748134"/>
            </a:xfrm>
            <a:prstGeom prst="rect">
              <a:avLst/>
            </a:prstGeom>
            <a:noFill/>
            <a:ln>
              <a:noFill/>
            </a:ln>
            <a:effectLst>
              <a:reflection stA="0" endPos="65000" dist="50800" dir="5400000" sy="-100000" algn="bl" rotWithShape="0"/>
            </a:effectLst>
          </p:spPr>
        </p:pic>
      </p:grpSp>
      <p:pic>
        <p:nvPicPr>
          <p:cNvPr id="32" name="Picture 31"/>
          <p:cNvPicPr>
            <a:picLocks noChangeAspect="1" noChangeArrowheads="1"/>
          </p:cNvPicPr>
          <p:nvPr/>
        </p:nvPicPr>
        <p:blipFill rotWithShape="1">
          <a:blip r:embed="rId8" cstate="print">
            <a:duotone>
              <a:schemeClr val="accent5">
                <a:shade val="45000"/>
                <a:satMod val="135000"/>
              </a:schemeClr>
              <a:prstClr val="white"/>
            </a:duotone>
            <a:extLst>
              <a:ext uri="{28A0092B-C50C-407E-A947-70E740481C1C}">
                <a14:useLocalDpi xmlns:a14="http://schemas.microsoft.com/office/drawing/2010/main" val="0"/>
              </a:ext>
            </a:extLst>
          </a:blip>
          <a:srcRect l="10905" r="1648" b="5960"/>
          <a:stretch/>
        </p:blipFill>
        <p:spPr bwMode="auto">
          <a:xfrm>
            <a:off x="547466" y="2577957"/>
            <a:ext cx="749016" cy="67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4568559" y="1486869"/>
            <a:ext cx="5839204" cy="523220"/>
          </a:xfrm>
          <a:prstGeom prst="rect">
            <a:avLst/>
          </a:prstGeom>
        </p:spPr>
        <p:txBody>
          <a:bodyPr wrap="square" anchor="ctr">
            <a:spAutoFit/>
          </a:bodyPr>
          <a:lstStyle/>
          <a:p>
            <a:r>
              <a:rPr lang="en-GB" sz="1400" spc="4" dirty="0">
                <a:solidFill>
                  <a:srgbClr val="00B158"/>
                </a:solidFill>
                <a:latin typeface="Arial"/>
                <a:cs typeface="Arial"/>
              </a:rPr>
              <a:t>Population pyramid showing the proportion of the </a:t>
            </a:r>
            <a:r>
              <a:rPr lang="en-GB" sz="1400" spc="4" dirty="0" smtClean="0">
                <a:solidFill>
                  <a:srgbClr val="00B158"/>
                </a:solidFill>
                <a:latin typeface="Arial"/>
                <a:cs typeface="Arial"/>
              </a:rPr>
              <a:t>Camden resident </a:t>
            </a:r>
            <a:r>
              <a:rPr lang="en-GB" sz="1400" spc="4" dirty="0">
                <a:solidFill>
                  <a:srgbClr val="00B158"/>
                </a:solidFill>
                <a:latin typeface="Arial"/>
                <a:cs typeface="Arial"/>
              </a:rPr>
              <a:t>population by five yearly age </a:t>
            </a:r>
            <a:r>
              <a:rPr lang="en-GB" sz="1400" spc="4" dirty="0" smtClean="0">
                <a:solidFill>
                  <a:srgbClr val="00B158"/>
                </a:solidFill>
                <a:latin typeface="Arial"/>
                <a:cs typeface="Arial"/>
              </a:rPr>
              <a:t>groups, 2015 compared with 2025, 2035</a:t>
            </a:r>
            <a:endParaRPr lang="en-GB" sz="1400" spc="4" dirty="0">
              <a:solidFill>
                <a:srgbClr val="00B158"/>
              </a:solidFill>
              <a:latin typeface="Arial"/>
              <a:cs typeface="Arial"/>
            </a:endParaRPr>
          </a:p>
        </p:txBody>
      </p:sp>
      <p:sp>
        <p:nvSpPr>
          <p:cNvPr id="24" name="object 15"/>
          <p:cNvSpPr txBox="1"/>
          <p:nvPr/>
        </p:nvSpPr>
        <p:spPr>
          <a:xfrm>
            <a:off x="8762079" y="2161227"/>
            <a:ext cx="1739402" cy="1456356"/>
          </a:xfrm>
          <a:prstGeom prst="rect">
            <a:avLst/>
          </a:prstGeom>
        </p:spPr>
        <p:txBody>
          <a:bodyPr wrap="square" lIns="46800" tIns="0" rIns="0" bIns="0" rtlCol="0">
            <a:noAutofit/>
          </a:bodyPr>
          <a:lstStyle/>
          <a:p>
            <a:pPr marL="65150" marR="77034" algn="ctr"/>
            <a:r>
              <a:rPr lang="en-GB" sz="1200" spc="-4" dirty="0">
                <a:solidFill>
                  <a:srgbClr val="000000"/>
                </a:solidFill>
                <a:cs typeface="Arial"/>
              </a:rPr>
              <a:t>The GLA estimates suggest that the age profile of Camden is slowly changing, aging along with the rest of the country:</a:t>
            </a:r>
            <a:endParaRPr sz="1200" spc="-4" dirty="0">
              <a:solidFill>
                <a:srgbClr val="000000"/>
              </a:solidFill>
              <a:cs typeface="Arial"/>
            </a:endParaRPr>
          </a:p>
        </p:txBody>
      </p:sp>
      <p:sp>
        <p:nvSpPr>
          <p:cNvPr id="12" name="object 14"/>
          <p:cNvSpPr txBox="1"/>
          <p:nvPr/>
        </p:nvSpPr>
        <p:spPr>
          <a:xfrm>
            <a:off x="8700737" y="3452076"/>
            <a:ext cx="1762643" cy="856429"/>
          </a:xfrm>
          <a:prstGeom prst="rect">
            <a:avLst/>
          </a:prstGeom>
        </p:spPr>
        <p:txBody>
          <a:bodyPr wrap="square" lIns="46800" tIns="0" rIns="0" bIns="0" rtlCol="0">
            <a:noAutofit/>
          </a:bodyPr>
          <a:lstStyle/>
          <a:p>
            <a:pPr marL="65150" marR="77034" algn="ctr">
              <a:lnSpc>
                <a:spcPts val="1939"/>
              </a:lnSpc>
              <a:spcBef>
                <a:spcPts val="97"/>
              </a:spcBef>
            </a:pPr>
            <a:r>
              <a:rPr lang="en-GB" sz="1800" b="1" spc="0" dirty="0" smtClean="0">
                <a:latin typeface="Arial"/>
                <a:cs typeface="Arial"/>
              </a:rPr>
              <a:t>9,850 </a:t>
            </a:r>
            <a:r>
              <a:rPr lang="en-GB" sz="1400" b="1" spc="0" dirty="0" smtClean="0">
                <a:latin typeface="Arial"/>
                <a:cs typeface="Arial"/>
              </a:rPr>
              <a:t>(21%)</a:t>
            </a:r>
            <a:endParaRPr lang="en-GB" sz="550" dirty="0">
              <a:latin typeface="Arial"/>
              <a:cs typeface="Arial"/>
            </a:endParaRPr>
          </a:p>
          <a:p>
            <a:pPr marL="65150" marR="77034" algn="ctr">
              <a:spcBef>
                <a:spcPts val="97"/>
              </a:spcBef>
            </a:pPr>
            <a:r>
              <a:rPr lang="en-GB" sz="1200" spc="-4" dirty="0" smtClean="0">
                <a:solidFill>
                  <a:srgbClr val="000000"/>
                </a:solidFill>
                <a:cs typeface="Arial"/>
              </a:rPr>
              <a:t>More residents aged 45-64</a:t>
            </a:r>
            <a:r>
              <a:rPr lang="en-GB" sz="1200" spc="-4" dirty="0">
                <a:solidFill>
                  <a:srgbClr val="000000"/>
                </a:solidFill>
                <a:cs typeface="Arial"/>
              </a:rPr>
              <a:t> </a:t>
            </a:r>
            <a:r>
              <a:rPr lang="en-GB" sz="1200" spc="-4" dirty="0" smtClean="0">
                <a:solidFill>
                  <a:srgbClr val="000000"/>
                </a:solidFill>
                <a:cs typeface="Arial"/>
              </a:rPr>
              <a:t>by 2025</a:t>
            </a:r>
            <a:endParaRPr sz="2000" dirty="0">
              <a:latin typeface="Arial"/>
              <a:cs typeface="Arial"/>
            </a:endParaRPr>
          </a:p>
        </p:txBody>
      </p:sp>
      <p:sp>
        <p:nvSpPr>
          <p:cNvPr id="28" name="object 10"/>
          <p:cNvSpPr txBox="1"/>
          <p:nvPr/>
        </p:nvSpPr>
        <p:spPr>
          <a:xfrm>
            <a:off x="410947" y="5918200"/>
            <a:ext cx="4037690" cy="1004627"/>
          </a:xfrm>
          <a:prstGeom prst="rect">
            <a:avLst/>
          </a:prstGeom>
        </p:spPr>
        <p:txBody>
          <a:bodyPr wrap="square" lIns="46800" tIns="0" rIns="0" bIns="0" rtlCol="0">
            <a:noAutofit/>
          </a:bodyPr>
          <a:lstStyle/>
          <a:p>
            <a:pPr marL="262128" marR="270964" algn="ctr">
              <a:lnSpc>
                <a:spcPts val="1939"/>
              </a:lnSpc>
              <a:spcBef>
                <a:spcPts val="97"/>
              </a:spcBef>
            </a:pPr>
            <a:r>
              <a:rPr lang="en-GB" b="1" spc="-4" dirty="0" smtClean="0">
                <a:solidFill>
                  <a:srgbClr val="000000"/>
                </a:solidFill>
                <a:cs typeface="Arial"/>
              </a:rPr>
              <a:t>White </a:t>
            </a:r>
            <a:r>
              <a:rPr lang="en-GB" sz="1400" b="1" spc="-4" dirty="0" smtClean="0">
                <a:solidFill>
                  <a:srgbClr val="000000"/>
                </a:solidFill>
                <a:cs typeface="Arial"/>
              </a:rPr>
              <a:t>(</a:t>
            </a:r>
            <a:r>
              <a:rPr lang="en-GB" sz="1400" b="1" dirty="0" smtClean="0">
                <a:latin typeface="Arial"/>
                <a:cs typeface="Arial"/>
              </a:rPr>
              <a:t>5,700</a:t>
            </a:r>
            <a:r>
              <a:rPr lang="en-GB" sz="1400" b="1" spc="-4" dirty="0" smtClean="0">
                <a:solidFill>
                  <a:srgbClr val="000000"/>
                </a:solidFill>
                <a:cs typeface="Arial"/>
              </a:rPr>
              <a:t> increase, 3.8%) </a:t>
            </a:r>
            <a:r>
              <a:rPr lang="en-GB" sz="1200" spc="-4" dirty="0" smtClean="0">
                <a:solidFill>
                  <a:srgbClr val="000000"/>
                </a:solidFill>
                <a:cs typeface="Arial"/>
              </a:rPr>
              <a:t>and </a:t>
            </a:r>
          </a:p>
          <a:p>
            <a:pPr marL="262128" marR="270964" algn="ctr">
              <a:lnSpc>
                <a:spcPts val="1939"/>
              </a:lnSpc>
              <a:spcBef>
                <a:spcPts val="97"/>
              </a:spcBef>
            </a:pPr>
            <a:r>
              <a:rPr lang="en-GB" b="1" spc="-4" dirty="0" smtClean="0">
                <a:solidFill>
                  <a:srgbClr val="000000"/>
                </a:solidFill>
                <a:cs typeface="Arial"/>
              </a:rPr>
              <a:t>Black </a:t>
            </a:r>
            <a:r>
              <a:rPr lang="en-GB" sz="1400" b="1" spc="-4" dirty="0" smtClean="0">
                <a:solidFill>
                  <a:srgbClr val="000000"/>
                </a:solidFill>
                <a:cs typeface="Arial"/>
              </a:rPr>
              <a:t>(2,100 increase, 9.1%) </a:t>
            </a:r>
            <a:r>
              <a:rPr lang="en-GB" sz="1200" spc="-4" dirty="0" smtClean="0">
                <a:solidFill>
                  <a:srgbClr val="000000"/>
                </a:solidFill>
                <a:cs typeface="Arial"/>
              </a:rPr>
              <a:t>groups are estimated to have the </a:t>
            </a:r>
            <a:r>
              <a:rPr lang="en-GB" b="1" spc="-4" dirty="0" smtClean="0">
                <a:solidFill>
                  <a:srgbClr val="000000"/>
                </a:solidFill>
                <a:cs typeface="Arial"/>
              </a:rPr>
              <a:t>smallest</a:t>
            </a:r>
            <a:r>
              <a:rPr lang="en-GB" sz="1150" spc="-4" dirty="0" smtClean="0">
                <a:solidFill>
                  <a:srgbClr val="000000"/>
                </a:solidFill>
                <a:cs typeface="Arial"/>
              </a:rPr>
              <a:t> </a:t>
            </a:r>
          </a:p>
          <a:p>
            <a:pPr marL="262128" marR="270964" algn="ctr">
              <a:lnSpc>
                <a:spcPts val="1939"/>
              </a:lnSpc>
              <a:spcBef>
                <a:spcPts val="97"/>
              </a:spcBef>
            </a:pPr>
            <a:r>
              <a:rPr lang="en-GB" sz="1200" spc="-4" dirty="0" smtClean="0">
                <a:solidFill>
                  <a:srgbClr val="000000"/>
                </a:solidFill>
                <a:cs typeface="Arial"/>
              </a:rPr>
              <a:t>percentage increases by </a:t>
            </a:r>
            <a:r>
              <a:rPr lang="en-GB" sz="1400" b="1" spc="-4" dirty="0">
                <a:solidFill>
                  <a:srgbClr val="000000"/>
                </a:solidFill>
                <a:cs typeface="Arial"/>
              </a:rPr>
              <a:t>2025</a:t>
            </a:r>
            <a:endParaRPr sz="1400" b="1" spc="-4" dirty="0">
              <a:solidFill>
                <a:srgbClr val="000000"/>
              </a:solidFill>
              <a:cs typeface="Arial"/>
            </a:endParaRPr>
          </a:p>
        </p:txBody>
      </p:sp>
      <p:sp>
        <p:nvSpPr>
          <p:cNvPr id="29" name="object 14"/>
          <p:cNvSpPr txBox="1"/>
          <p:nvPr/>
        </p:nvSpPr>
        <p:spPr>
          <a:xfrm>
            <a:off x="8684863" y="4453165"/>
            <a:ext cx="1800743" cy="679918"/>
          </a:xfrm>
          <a:prstGeom prst="rect">
            <a:avLst/>
          </a:prstGeom>
        </p:spPr>
        <p:txBody>
          <a:bodyPr wrap="square" lIns="46800" tIns="0" rIns="0" bIns="0" rtlCol="0">
            <a:noAutofit/>
          </a:bodyPr>
          <a:lstStyle/>
          <a:p>
            <a:pPr marL="65150" marR="77034" lvl="0" algn="ctr">
              <a:lnSpc>
                <a:spcPts val="1939"/>
              </a:lnSpc>
              <a:spcBef>
                <a:spcPts val="97"/>
              </a:spcBef>
            </a:pPr>
            <a:r>
              <a:rPr lang="en-GB" b="1" dirty="0" smtClean="0">
                <a:solidFill>
                  <a:srgbClr val="000000"/>
                </a:solidFill>
                <a:cs typeface="Arial"/>
              </a:rPr>
              <a:t>6,100 </a:t>
            </a:r>
            <a:r>
              <a:rPr lang="en-GB" sz="1400" b="1" dirty="0" smtClean="0">
                <a:solidFill>
                  <a:srgbClr val="000000"/>
                </a:solidFill>
                <a:cs typeface="Arial"/>
              </a:rPr>
              <a:t>(23%)</a:t>
            </a:r>
            <a:endParaRPr lang="en-GB" sz="550" dirty="0">
              <a:solidFill>
                <a:srgbClr val="000000"/>
              </a:solidFill>
              <a:cs typeface="Arial"/>
            </a:endParaRPr>
          </a:p>
          <a:p>
            <a:pPr marL="65150" marR="77034" lvl="0" algn="ctr">
              <a:spcBef>
                <a:spcPts val="97"/>
              </a:spcBef>
            </a:pPr>
            <a:r>
              <a:rPr lang="en-GB" sz="1200" spc="-4" dirty="0" smtClean="0">
                <a:solidFill>
                  <a:srgbClr val="000000"/>
                </a:solidFill>
                <a:cs typeface="Arial"/>
              </a:rPr>
              <a:t>More residents aged 65+ by 2025</a:t>
            </a:r>
            <a:endParaRPr lang="en-GB" sz="2000" dirty="0">
              <a:solidFill>
                <a:srgbClr val="000000"/>
              </a:solidFill>
              <a:cs typeface="Arial"/>
            </a:endParaRPr>
          </a:p>
        </p:txBody>
      </p:sp>
      <p:sp>
        <p:nvSpPr>
          <p:cNvPr id="2" name="Rectangle 1"/>
          <p:cNvSpPr/>
          <p:nvPr/>
        </p:nvSpPr>
        <p:spPr>
          <a:xfrm>
            <a:off x="4691685" y="6447135"/>
            <a:ext cx="5592952" cy="430887"/>
          </a:xfrm>
          <a:prstGeom prst="rect">
            <a:avLst/>
          </a:prstGeom>
        </p:spPr>
        <p:txBody>
          <a:bodyPr wrap="square">
            <a:spAutoFit/>
          </a:bodyPr>
          <a:lstStyle/>
          <a:p>
            <a:r>
              <a:rPr lang="en-GB" sz="1050" dirty="0" smtClean="0"/>
              <a:t>Source: GLA </a:t>
            </a:r>
            <a:r>
              <a:rPr lang="en-GB" sz="1050" dirty="0"/>
              <a:t>2014 Round Population Projections 'Camden Development, capped AHS': Population (single years of age)</a:t>
            </a:r>
          </a:p>
        </p:txBody>
      </p:sp>
    </p:spTree>
    <p:extLst>
      <p:ext uri="{BB962C8B-B14F-4D97-AF65-F5344CB8AC3E}">
        <p14:creationId xmlns:p14="http://schemas.microsoft.com/office/powerpoint/2010/main" val="42271255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SETTING THE SCENE: THE CAMDEN PICTURE</a:t>
            </a:r>
            <a:endParaRPr lang="en-GB" dirty="0"/>
          </a:p>
        </p:txBody>
      </p:sp>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1227" y="2336800"/>
            <a:ext cx="6843273" cy="4468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8"/>
          <p:cNvSpPr>
            <a:spLocks noGrp="1"/>
          </p:cNvSpPr>
          <p:nvPr>
            <p:ph sz="quarter" idx="10"/>
          </p:nvPr>
        </p:nvSpPr>
        <p:spPr>
          <a:xfrm>
            <a:off x="241300" y="1346200"/>
            <a:ext cx="10162200" cy="914400"/>
          </a:xfrm>
        </p:spPr>
        <p:txBody>
          <a:bodyPr/>
          <a:lstStyle/>
          <a:p>
            <a:r>
              <a:rPr lang="en-GB" sz="1200" dirty="0" smtClean="0"/>
              <a:t>The number of births in Camden </a:t>
            </a:r>
            <a:r>
              <a:rPr lang="en-GB" sz="1200" dirty="0"/>
              <a:t>had been rising </a:t>
            </a:r>
            <a:r>
              <a:rPr lang="en-GB" sz="1200" dirty="0" smtClean="0"/>
              <a:t>but </a:t>
            </a:r>
            <a:r>
              <a:rPr lang="en-GB" sz="1200" dirty="0"/>
              <a:t>the </a:t>
            </a:r>
            <a:r>
              <a:rPr lang="en-GB" sz="1200" dirty="0" smtClean="0"/>
              <a:t>previous </a:t>
            </a:r>
            <a:r>
              <a:rPr lang="en-GB" sz="1200" dirty="0"/>
              <a:t>two years has seen </a:t>
            </a:r>
            <a:r>
              <a:rPr lang="en-GB" sz="1200" dirty="0" smtClean="0"/>
              <a:t>a fall </a:t>
            </a:r>
            <a:r>
              <a:rPr lang="en-GB" sz="1200" dirty="0"/>
              <a:t>in </a:t>
            </a:r>
            <a:r>
              <a:rPr lang="en-GB" sz="1200" dirty="0" smtClean="0"/>
              <a:t>births, mirroring the London and national trend.</a:t>
            </a:r>
          </a:p>
          <a:p>
            <a:r>
              <a:rPr lang="en-GB" sz="1200" dirty="0" smtClean="0"/>
              <a:t>The pace of population change likely to slow in coming years due to the housing shortage in Camden.</a:t>
            </a:r>
          </a:p>
          <a:p>
            <a:r>
              <a:rPr lang="en-GB" sz="1200" dirty="0"/>
              <a:t>Camden maintains a relatively young age structure </a:t>
            </a:r>
            <a:r>
              <a:rPr lang="en-GB" sz="1200" dirty="0" smtClean="0"/>
              <a:t>due to the steady flow of student-age population coming in and out of the borough each year.</a:t>
            </a:r>
          </a:p>
          <a:p>
            <a:pPr marL="457200" lvl="1" indent="0">
              <a:buNone/>
            </a:pPr>
            <a:endParaRPr lang="en-GB" sz="1200" dirty="0"/>
          </a:p>
          <a:p>
            <a:pPr marL="457200" lvl="1" indent="0">
              <a:buNone/>
            </a:pPr>
            <a:endParaRPr lang="en-GB" sz="1200" dirty="0" smtClean="0"/>
          </a:p>
          <a:p>
            <a:pPr marL="457200" lvl="1" indent="0">
              <a:buNone/>
            </a:pPr>
            <a:endParaRPr lang="en-GB" sz="1200" dirty="0"/>
          </a:p>
          <a:p>
            <a:pPr lvl="1"/>
            <a:endParaRPr lang="en-GB" sz="1200" dirty="0" smtClean="0"/>
          </a:p>
          <a:p>
            <a:pPr lvl="1"/>
            <a:endParaRPr lang="en-GB" sz="1200" dirty="0"/>
          </a:p>
          <a:p>
            <a:pPr lvl="1"/>
            <a:endParaRPr lang="en-GB" sz="1200" dirty="0" smtClean="0"/>
          </a:p>
          <a:p>
            <a:pPr lvl="1"/>
            <a:endParaRPr lang="en-GB" sz="1200" dirty="0" smtClean="0"/>
          </a:p>
          <a:p>
            <a:pPr marL="457200" lvl="1" indent="0">
              <a:buNone/>
            </a:pPr>
            <a:endParaRPr lang="en-GB" sz="1200" dirty="0"/>
          </a:p>
        </p:txBody>
      </p:sp>
      <p:sp>
        <p:nvSpPr>
          <p:cNvPr id="7" name="Slide Number Placeholder 6"/>
          <p:cNvSpPr>
            <a:spLocks noGrp="1"/>
          </p:cNvSpPr>
          <p:nvPr>
            <p:ph type="sldNum" sz="quarter" idx="12"/>
          </p:nvPr>
        </p:nvSpPr>
        <p:spPr/>
        <p:txBody>
          <a:bodyPr/>
          <a:lstStyle/>
          <a:p>
            <a:fld id="{EB7F0D0C-C925-4095-9977-31CF08EB7D6F}" type="slidenum">
              <a:rPr lang="en-GB" smtClean="0"/>
              <a:pPr/>
              <a:t>3</a:t>
            </a:fld>
            <a:endParaRPr lang="en-GB" dirty="0"/>
          </a:p>
        </p:txBody>
      </p:sp>
      <p:sp>
        <p:nvSpPr>
          <p:cNvPr id="6" name="object 9"/>
          <p:cNvSpPr txBox="1"/>
          <p:nvPr/>
        </p:nvSpPr>
        <p:spPr>
          <a:xfrm>
            <a:off x="467816" y="2214230"/>
            <a:ext cx="3296249" cy="1417970"/>
          </a:xfrm>
          <a:prstGeom prst="rect">
            <a:avLst/>
          </a:prstGeom>
        </p:spPr>
        <p:txBody>
          <a:bodyPr wrap="square" lIns="46800" tIns="0" rIns="0" bIns="0" rtlCol="0">
            <a:noAutofit/>
          </a:bodyPr>
          <a:lstStyle/>
          <a:p>
            <a:pPr algn="ctr">
              <a:lnSpc>
                <a:spcPct val="114000"/>
              </a:lnSpc>
              <a:spcBef>
                <a:spcPts val="634"/>
              </a:spcBef>
            </a:pPr>
            <a:r>
              <a:rPr lang="en-GB" sz="1200" spc="-4" dirty="0" smtClean="0">
                <a:latin typeface="Arial"/>
                <a:cs typeface="Arial"/>
              </a:rPr>
              <a:t>Camden’s estimated annual net population change was </a:t>
            </a:r>
            <a:r>
              <a:rPr lang="en-GB" sz="1400" b="1" spc="-4" dirty="0" smtClean="0">
                <a:latin typeface="Arial"/>
                <a:cs typeface="Arial"/>
              </a:rPr>
              <a:t>+3,700 </a:t>
            </a:r>
            <a:r>
              <a:rPr lang="en-GB" sz="1200" spc="-4" dirty="0" smtClean="0">
                <a:latin typeface="Arial"/>
                <a:cs typeface="Arial"/>
              </a:rPr>
              <a:t>people in </a:t>
            </a:r>
            <a:r>
              <a:rPr lang="en-GB" sz="1400" b="1" spc="-4" dirty="0" smtClean="0">
                <a:latin typeface="Arial"/>
                <a:cs typeface="Arial"/>
              </a:rPr>
              <a:t>2015</a:t>
            </a:r>
            <a:r>
              <a:rPr lang="en-GB" sz="1200" spc="-4" dirty="0" smtClean="0">
                <a:latin typeface="Arial"/>
                <a:cs typeface="Arial"/>
              </a:rPr>
              <a:t> </a:t>
            </a:r>
          </a:p>
          <a:p>
            <a:pPr algn="ctr">
              <a:lnSpc>
                <a:spcPct val="114000"/>
              </a:lnSpc>
              <a:spcBef>
                <a:spcPts val="634"/>
              </a:spcBef>
            </a:pPr>
            <a:r>
              <a:rPr lang="en-GB" sz="1200" spc="-4" dirty="0" smtClean="0">
                <a:latin typeface="Arial"/>
                <a:cs typeface="Arial"/>
              </a:rPr>
              <a:t>Due to negative net migration projections Camden’s annual net change is estimated to be </a:t>
            </a:r>
            <a:r>
              <a:rPr lang="en-GB" sz="1400" b="1" spc="-4" dirty="0" smtClean="0">
                <a:latin typeface="Arial"/>
                <a:cs typeface="Arial"/>
              </a:rPr>
              <a:t>+530 </a:t>
            </a:r>
            <a:r>
              <a:rPr lang="en-GB" sz="1200" spc="-4" dirty="0" smtClean="0">
                <a:latin typeface="Arial"/>
                <a:cs typeface="Arial"/>
              </a:rPr>
              <a:t>people in </a:t>
            </a:r>
            <a:r>
              <a:rPr lang="en-GB" sz="1400" b="1" spc="-4" dirty="0" smtClean="0">
                <a:latin typeface="Arial"/>
                <a:cs typeface="Arial"/>
              </a:rPr>
              <a:t>2025</a:t>
            </a:r>
            <a:endParaRPr lang="en-GB" sz="1400" b="1" spc="-4" dirty="0">
              <a:latin typeface="Arial"/>
              <a:cs typeface="Arial"/>
            </a:endParaRPr>
          </a:p>
          <a:p>
            <a:pPr algn="ctr">
              <a:lnSpc>
                <a:spcPct val="114000"/>
              </a:lnSpc>
              <a:spcBef>
                <a:spcPts val="634"/>
              </a:spcBef>
            </a:pPr>
            <a:endParaRPr lang="en-GB" sz="1150" spc="-4" dirty="0" smtClean="0">
              <a:latin typeface="Arial"/>
              <a:cs typeface="Arial"/>
            </a:endParaRPr>
          </a:p>
          <a:p>
            <a:pPr algn="ctr">
              <a:lnSpc>
                <a:spcPct val="114000"/>
              </a:lnSpc>
              <a:spcBef>
                <a:spcPts val="634"/>
              </a:spcBef>
            </a:pPr>
            <a:endParaRPr sz="550" dirty="0">
              <a:latin typeface="Arial"/>
              <a:cs typeface="Arial"/>
            </a:endParaRPr>
          </a:p>
        </p:txBody>
      </p:sp>
      <p:sp>
        <p:nvSpPr>
          <p:cNvPr id="3" name="Rectangle 2"/>
          <p:cNvSpPr/>
          <p:nvPr/>
        </p:nvSpPr>
        <p:spPr>
          <a:xfrm>
            <a:off x="448766" y="3765764"/>
            <a:ext cx="3334349" cy="3039422"/>
          </a:xfrm>
          <a:prstGeom prst="rect">
            <a:avLst/>
          </a:prstGeom>
          <a:solidFill>
            <a:schemeClr val="bg1">
              <a:lumMod val="85000"/>
            </a:schemeClr>
          </a:solidFill>
        </p:spPr>
        <p:txBody>
          <a:bodyPr wrap="square">
            <a:spAutoFit/>
          </a:bodyPr>
          <a:lstStyle/>
          <a:p>
            <a:pPr>
              <a:lnSpc>
                <a:spcPct val="114000"/>
              </a:lnSpc>
            </a:pPr>
            <a:r>
              <a:rPr lang="en-GB" sz="1200" dirty="0"/>
              <a:t>The GLA round population projections are produced using a cohort component projection model (based on previous trends in migration, fertility and mortality) but this model does not </a:t>
            </a:r>
            <a:r>
              <a:rPr lang="en-GB" sz="1200" dirty="0" smtClean="0"/>
              <a:t>allow for planned housing nor available development areas. </a:t>
            </a:r>
            <a:r>
              <a:rPr lang="en-GB" sz="1200" dirty="0"/>
              <a:t>The GLA recommend </a:t>
            </a:r>
            <a:r>
              <a:rPr lang="en-GB" sz="1200" b="1" dirty="0"/>
              <a:t>Camden Development (capped average household size) </a:t>
            </a:r>
            <a:r>
              <a:rPr lang="en-GB" sz="1200" dirty="0"/>
              <a:t>as the best scenario, this population forecast is based on projections and </a:t>
            </a:r>
            <a:r>
              <a:rPr lang="en-GB" sz="1200" dirty="0" smtClean="0"/>
              <a:t>includes planned </a:t>
            </a:r>
            <a:r>
              <a:rPr lang="en-GB" sz="1200" dirty="0"/>
              <a:t>development </a:t>
            </a:r>
            <a:r>
              <a:rPr lang="en-GB" sz="1200" dirty="0" smtClean="0"/>
              <a:t>changes. </a:t>
            </a:r>
            <a:br>
              <a:rPr lang="en-GB" sz="1200" dirty="0" smtClean="0"/>
            </a:br>
            <a:r>
              <a:rPr lang="en-GB" sz="1200" dirty="0" smtClean="0"/>
              <a:t>For </a:t>
            </a:r>
            <a:r>
              <a:rPr lang="en-GB" sz="1200" dirty="0"/>
              <a:t>more information see Camden GLA 2014 technical analysis paper: </a:t>
            </a:r>
            <a:r>
              <a:rPr lang="en-GB" sz="1200" dirty="0">
                <a:solidFill>
                  <a:schemeClr val="accent6">
                    <a:lumMod val="50000"/>
                  </a:schemeClr>
                </a:solidFill>
                <a:hlinkClick r:id="rId4"/>
              </a:rPr>
              <a:t>https://opendata.camden.gov.uk/download/ghrqnmra/application/pdf</a:t>
            </a:r>
            <a:endParaRPr lang="en-GB" sz="1200" dirty="0">
              <a:solidFill>
                <a:schemeClr val="accent6">
                  <a:lumMod val="50000"/>
                </a:schemeClr>
              </a:solidFill>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6029" y="3632200"/>
            <a:ext cx="178471" cy="1209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9260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p:txBody>
          <a:bodyPr/>
          <a:lstStyle/>
          <a:p>
            <a:r>
              <a:rPr lang="en-GB" dirty="0"/>
              <a:t>Population projections suggest that there will be around </a:t>
            </a:r>
            <a:r>
              <a:rPr lang="en-GB" b="1" dirty="0"/>
              <a:t>20,900</a:t>
            </a:r>
            <a:r>
              <a:rPr lang="en-GB" dirty="0"/>
              <a:t> new residents by 2025, a </a:t>
            </a:r>
            <a:r>
              <a:rPr lang="en-GB" b="1" dirty="0"/>
              <a:t>9% increase</a:t>
            </a:r>
            <a:r>
              <a:rPr lang="en-GB" dirty="0"/>
              <a:t>. This is similar to the London average increase of 10</a:t>
            </a:r>
            <a:r>
              <a:rPr lang="en-GB" dirty="0" smtClean="0"/>
              <a:t>%.</a:t>
            </a:r>
          </a:p>
          <a:p>
            <a:r>
              <a:rPr lang="en-GB" spc="9" dirty="0" smtClean="0">
                <a:cs typeface="Arial"/>
              </a:rPr>
              <a:t>These estimates also show </a:t>
            </a:r>
            <a:r>
              <a:rPr lang="en-GB" spc="9" dirty="0">
                <a:cs typeface="Arial"/>
              </a:rPr>
              <a:t>how Camden’s population will have an </a:t>
            </a:r>
            <a:r>
              <a:rPr lang="en-GB" b="1" spc="9" dirty="0">
                <a:cs typeface="Arial"/>
              </a:rPr>
              <a:t>older profile</a:t>
            </a:r>
            <a:r>
              <a:rPr lang="en-GB" spc="9" dirty="0">
                <a:cs typeface="Arial"/>
              </a:rPr>
              <a:t> by </a:t>
            </a:r>
            <a:r>
              <a:rPr lang="en-GB" spc="9" dirty="0" smtClean="0">
                <a:cs typeface="Arial"/>
              </a:rPr>
              <a:t>2025, with </a:t>
            </a:r>
            <a:r>
              <a:rPr lang="en-GB" b="1" dirty="0" smtClean="0">
                <a:solidFill>
                  <a:srgbClr val="000000"/>
                </a:solidFill>
                <a:cs typeface="Arial"/>
              </a:rPr>
              <a:t>6,100 </a:t>
            </a:r>
            <a:r>
              <a:rPr lang="en-GB" b="1" dirty="0">
                <a:solidFill>
                  <a:srgbClr val="000000"/>
                </a:solidFill>
                <a:cs typeface="Arial"/>
              </a:rPr>
              <a:t>(23%) </a:t>
            </a:r>
            <a:r>
              <a:rPr lang="en-GB" dirty="0">
                <a:solidFill>
                  <a:srgbClr val="000000"/>
                </a:solidFill>
                <a:cs typeface="Arial"/>
              </a:rPr>
              <a:t>m</a:t>
            </a:r>
            <a:r>
              <a:rPr lang="en-GB" spc="-4" dirty="0">
                <a:solidFill>
                  <a:srgbClr val="000000"/>
                </a:solidFill>
                <a:cs typeface="Arial"/>
              </a:rPr>
              <a:t>ore residents aged 65+ by </a:t>
            </a:r>
            <a:r>
              <a:rPr lang="en-GB" spc="-4" dirty="0" smtClean="0">
                <a:solidFill>
                  <a:srgbClr val="000000"/>
                </a:solidFill>
                <a:cs typeface="Arial"/>
              </a:rPr>
              <a:t>2025</a:t>
            </a:r>
            <a:endParaRPr lang="en-GB" spc="9" dirty="0" smtClean="0">
              <a:cs typeface="Arial"/>
            </a:endParaRPr>
          </a:p>
          <a:p>
            <a:endParaRPr lang="en-GB" dirty="0"/>
          </a:p>
        </p:txBody>
      </p:sp>
      <p:sp>
        <p:nvSpPr>
          <p:cNvPr id="15" name="Content Placeholder 14"/>
          <p:cNvSpPr>
            <a:spLocks noGrp="1"/>
          </p:cNvSpPr>
          <p:nvPr>
            <p:ph idx="13"/>
          </p:nvPr>
        </p:nvSpPr>
        <p:spPr/>
        <p:txBody>
          <a:bodyPr/>
          <a:lstStyle/>
          <a:p>
            <a:r>
              <a:rPr lang="en-GB" spc="9" dirty="0">
                <a:cs typeface="Arial"/>
              </a:rPr>
              <a:t>There are currently </a:t>
            </a:r>
            <a:r>
              <a:rPr lang="en-GB" b="1" spc="9" dirty="0">
                <a:cs typeface="Arial"/>
              </a:rPr>
              <a:t>610 people aged 65+ </a:t>
            </a:r>
            <a:r>
              <a:rPr lang="en-GB" spc="9" dirty="0">
                <a:cs typeface="Arial"/>
              </a:rPr>
              <a:t>diagnosed with </a:t>
            </a:r>
            <a:r>
              <a:rPr lang="en-GB" b="1" spc="9" dirty="0">
                <a:cs typeface="Arial"/>
              </a:rPr>
              <a:t>cancer</a:t>
            </a:r>
            <a:r>
              <a:rPr lang="en-GB" spc="9" dirty="0">
                <a:cs typeface="Arial"/>
              </a:rPr>
              <a:t> in </a:t>
            </a:r>
            <a:r>
              <a:rPr lang="en-GB" spc="9" dirty="0" smtClean="0">
                <a:cs typeface="Arial"/>
              </a:rPr>
              <a:t>Camden, equating to a prevalence of </a:t>
            </a:r>
            <a:r>
              <a:rPr lang="en-GB" b="1" spc="9" dirty="0" smtClean="0">
                <a:cs typeface="Arial"/>
              </a:rPr>
              <a:t>2.5%.</a:t>
            </a:r>
          </a:p>
          <a:p>
            <a:r>
              <a:rPr lang="en-GB" spc="9" dirty="0" smtClean="0">
                <a:cs typeface="Arial"/>
              </a:rPr>
              <a:t>This </a:t>
            </a:r>
            <a:r>
              <a:rPr lang="en-GB" spc="9" dirty="0">
                <a:cs typeface="Arial"/>
              </a:rPr>
              <a:t>equates to an </a:t>
            </a:r>
            <a:r>
              <a:rPr lang="en-GB" b="1" spc="9" dirty="0">
                <a:cs typeface="Arial"/>
              </a:rPr>
              <a:t>estimated increase of 160 people</a:t>
            </a:r>
            <a:r>
              <a:rPr lang="en-GB" spc="9" dirty="0">
                <a:cs typeface="Arial"/>
              </a:rPr>
              <a:t> aged 65+ diagnosed with cancer by 2025, at the current prevalence rate.</a:t>
            </a:r>
          </a:p>
          <a:p>
            <a:r>
              <a:rPr lang="en-GB" dirty="0"/>
              <a:t>This </a:t>
            </a:r>
            <a:r>
              <a:rPr lang="en-GB" dirty="0" smtClean="0"/>
              <a:t>underlines the importance of prevention and lifestyle interventions.</a:t>
            </a:r>
            <a:endParaRPr lang="en-GB" dirty="0"/>
          </a:p>
        </p:txBody>
      </p:sp>
      <p:sp>
        <p:nvSpPr>
          <p:cNvPr id="16" name="Content Placeholder 15"/>
          <p:cNvSpPr>
            <a:spLocks noGrp="1"/>
          </p:cNvSpPr>
          <p:nvPr>
            <p:ph idx="14"/>
          </p:nvPr>
        </p:nvSpPr>
        <p:spPr/>
        <p:txBody>
          <a:bodyPr/>
          <a:lstStyle/>
          <a:p>
            <a:r>
              <a:rPr lang="en-GB" spc="9" dirty="0" smtClean="0">
                <a:cs typeface="Arial"/>
              </a:rPr>
              <a:t>Estimates show that in total, </a:t>
            </a:r>
            <a:r>
              <a:rPr lang="en-GB" b="1" spc="9" dirty="0" smtClean="0">
                <a:cs typeface="Arial"/>
              </a:rPr>
              <a:t>1,558 adults (6.6%)</a:t>
            </a:r>
            <a:r>
              <a:rPr lang="en-GB" spc="9" dirty="0" smtClean="0">
                <a:cs typeface="Arial"/>
              </a:rPr>
              <a:t> have dementia; this includes the undiagnosed population.</a:t>
            </a:r>
          </a:p>
          <a:p>
            <a:r>
              <a:rPr lang="en-GB" spc="9" dirty="0" smtClean="0">
                <a:cs typeface="Arial"/>
              </a:rPr>
              <a:t>Of these, approximately </a:t>
            </a:r>
            <a:r>
              <a:rPr lang="en-GB" b="1" spc="9" dirty="0" smtClean="0">
                <a:cs typeface="Arial"/>
              </a:rPr>
              <a:t>1,071 </a:t>
            </a:r>
            <a:r>
              <a:rPr lang="en-GB" b="1" spc="9" dirty="0">
                <a:cs typeface="Arial"/>
              </a:rPr>
              <a:t>people</a:t>
            </a:r>
            <a:r>
              <a:rPr lang="en-GB" spc="9" dirty="0">
                <a:cs typeface="Arial"/>
              </a:rPr>
              <a:t> </a:t>
            </a:r>
            <a:r>
              <a:rPr lang="en-GB" b="1" spc="9" dirty="0">
                <a:cs typeface="Arial"/>
              </a:rPr>
              <a:t>aged 65+ </a:t>
            </a:r>
            <a:r>
              <a:rPr lang="en-GB" spc="9" dirty="0" smtClean="0">
                <a:cs typeface="Arial"/>
              </a:rPr>
              <a:t>have been diagnosed </a:t>
            </a:r>
            <a:r>
              <a:rPr lang="en-GB" spc="9" dirty="0">
                <a:cs typeface="Arial"/>
              </a:rPr>
              <a:t>with </a:t>
            </a:r>
            <a:r>
              <a:rPr lang="en-GB" b="1" spc="9" dirty="0">
                <a:cs typeface="Arial"/>
              </a:rPr>
              <a:t>dementia</a:t>
            </a:r>
            <a:r>
              <a:rPr lang="en-GB" spc="9" dirty="0">
                <a:cs typeface="Arial"/>
              </a:rPr>
              <a:t> in Camden, equating to a prevalence of </a:t>
            </a:r>
            <a:r>
              <a:rPr lang="en-GB" b="1" spc="9" dirty="0" smtClean="0">
                <a:cs typeface="Arial"/>
              </a:rPr>
              <a:t>4.5%</a:t>
            </a:r>
            <a:endParaRPr lang="en-GB" spc="9" dirty="0" smtClean="0">
              <a:cs typeface="Arial"/>
            </a:endParaRPr>
          </a:p>
          <a:p>
            <a:r>
              <a:rPr lang="en-GB" spc="9" dirty="0" smtClean="0">
                <a:cs typeface="Arial"/>
              </a:rPr>
              <a:t>If </a:t>
            </a:r>
            <a:r>
              <a:rPr lang="en-GB" spc="9" dirty="0">
                <a:cs typeface="Arial"/>
              </a:rPr>
              <a:t>this prevalence rate stays the same, the population growth would equate to an </a:t>
            </a:r>
            <a:r>
              <a:rPr lang="en-GB" b="1" spc="9" dirty="0">
                <a:cs typeface="Arial"/>
              </a:rPr>
              <a:t>estimated increase of </a:t>
            </a:r>
            <a:r>
              <a:rPr lang="en-GB" b="1" spc="9" dirty="0" smtClean="0">
                <a:cs typeface="Arial"/>
              </a:rPr>
              <a:t>1,100 additional people</a:t>
            </a:r>
            <a:r>
              <a:rPr lang="en-GB" spc="9" dirty="0" smtClean="0">
                <a:cs typeface="Arial"/>
              </a:rPr>
              <a:t> </a:t>
            </a:r>
            <a:r>
              <a:rPr lang="en-GB" spc="9" dirty="0">
                <a:cs typeface="Arial"/>
              </a:rPr>
              <a:t>aged </a:t>
            </a:r>
            <a:r>
              <a:rPr lang="en-GB" spc="9" dirty="0" smtClean="0">
                <a:cs typeface="Arial"/>
              </a:rPr>
              <a:t>with </a:t>
            </a:r>
            <a:r>
              <a:rPr lang="en-GB" spc="9" dirty="0">
                <a:cs typeface="Arial"/>
              </a:rPr>
              <a:t>dementia by </a:t>
            </a:r>
            <a:r>
              <a:rPr lang="en-GB" spc="9" dirty="0" smtClean="0">
                <a:cs typeface="Arial"/>
              </a:rPr>
              <a:t>2035.</a:t>
            </a:r>
            <a:endParaRPr lang="en-GB" spc="9" dirty="0">
              <a:cs typeface="Arial"/>
            </a:endParaRPr>
          </a:p>
          <a:p>
            <a:endParaRPr lang="en-GB" dirty="0"/>
          </a:p>
        </p:txBody>
      </p:sp>
      <p:sp>
        <p:nvSpPr>
          <p:cNvPr id="17" name="Content Placeholder 16"/>
          <p:cNvSpPr>
            <a:spLocks noGrp="1"/>
          </p:cNvSpPr>
          <p:nvPr>
            <p:ph idx="15"/>
          </p:nvPr>
        </p:nvSpPr>
        <p:spPr/>
        <p:txBody>
          <a:bodyPr/>
          <a:lstStyle/>
          <a:p>
            <a:r>
              <a:rPr lang="en-GB" spc="9" dirty="0">
                <a:cs typeface="Arial"/>
              </a:rPr>
              <a:t>There are currently </a:t>
            </a:r>
            <a:r>
              <a:rPr lang="en-GB" b="1" spc="9" dirty="0" smtClean="0">
                <a:cs typeface="Arial"/>
              </a:rPr>
              <a:t>3,668 </a:t>
            </a:r>
            <a:r>
              <a:rPr lang="en-GB" b="1" spc="9" dirty="0">
                <a:cs typeface="Arial"/>
              </a:rPr>
              <a:t>people </a:t>
            </a:r>
            <a:r>
              <a:rPr lang="en-GB" b="1" spc="9" dirty="0" smtClean="0">
                <a:cs typeface="Arial"/>
              </a:rPr>
              <a:t>(1.4%) </a:t>
            </a:r>
            <a:r>
              <a:rPr lang="en-GB" spc="9" dirty="0" smtClean="0">
                <a:cs typeface="Arial"/>
              </a:rPr>
              <a:t>diagnosed </a:t>
            </a:r>
            <a:r>
              <a:rPr lang="en-GB" spc="9" dirty="0">
                <a:cs typeface="Arial"/>
              </a:rPr>
              <a:t>with a </a:t>
            </a:r>
            <a:r>
              <a:rPr lang="en-GB" b="1" spc="9" dirty="0">
                <a:cs typeface="Arial"/>
              </a:rPr>
              <a:t>serious mental illness</a:t>
            </a:r>
            <a:r>
              <a:rPr lang="en-GB" spc="9" dirty="0">
                <a:cs typeface="Arial"/>
              </a:rPr>
              <a:t> (SMI) in </a:t>
            </a:r>
            <a:r>
              <a:rPr lang="en-GB" spc="9" dirty="0" smtClean="0">
                <a:cs typeface="Arial"/>
              </a:rPr>
              <a:t>Camden</a:t>
            </a:r>
          </a:p>
          <a:p>
            <a:r>
              <a:rPr lang="en-GB" spc="9" dirty="0" smtClean="0">
                <a:cs typeface="Arial"/>
              </a:rPr>
              <a:t>This </a:t>
            </a:r>
            <a:r>
              <a:rPr lang="en-GB" spc="9" dirty="0">
                <a:cs typeface="Arial"/>
              </a:rPr>
              <a:t>equates to an estimated increase of </a:t>
            </a:r>
            <a:r>
              <a:rPr lang="en-GB" spc="9" dirty="0" smtClean="0">
                <a:cs typeface="Arial"/>
              </a:rPr>
              <a:t>500 additional cases of SMI by 2035, </a:t>
            </a:r>
            <a:r>
              <a:rPr lang="en-GB" spc="9" dirty="0">
                <a:cs typeface="Arial"/>
              </a:rPr>
              <a:t>if the current prevalence rates stay the same.</a:t>
            </a:r>
          </a:p>
          <a:p>
            <a:r>
              <a:rPr lang="en-GB" dirty="0"/>
              <a:t>The strong link between physical health and serious mental health underlines the importance of the movement towards integrated models of care that address both mental and physical health together</a:t>
            </a:r>
            <a:endParaRPr lang="en-GB" dirty="0"/>
          </a:p>
        </p:txBody>
      </p:sp>
      <p:sp>
        <p:nvSpPr>
          <p:cNvPr id="13" name="Title 12"/>
          <p:cNvSpPr>
            <a:spLocks noGrp="1"/>
          </p:cNvSpPr>
          <p:nvPr>
            <p:ph type="title"/>
          </p:nvPr>
        </p:nvSpPr>
        <p:spPr/>
        <p:txBody>
          <a:bodyPr/>
          <a:lstStyle/>
          <a:p>
            <a:r>
              <a:rPr lang="en-GB" dirty="0" smtClean="0"/>
              <a:t>FUTURE NEED</a:t>
            </a:r>
            <a:endParaRPr lang="en-GB" dirty="0"/>
          </a:p>
        </p:txBody>
      </p:sp>
      <p:sp>
        <p:nvSpPr>
          <p:cNvPr id="6" name="Slide Number Placeholder 5"/>
          <p:cNvSpPr>
            <a:spLocks noGrp="1"/>
          </p:cNvSpPr>
          <p:nvPr>
            <p:ph type="sldNum" sz="quarter" idx="4294967295"/>
          </p:nvPr>
        </p:nvSpPr>
        <p:spPr>
          <a:xfrm>
            <a:off x="8197850" y="6934200"/>
            <a:ext cx="2495550" cy="203200"/>
          </a:xfrm>
        </p:spPr>
        <p:txBody>
          <a:bodyPr/>
          <a:lstStyle/>
          <a:p>
            <a:fld id="{EB7F0D0C-C925-4095-9977-31CF08EB7D6F}" type="slidenum">
              <a:rPr lang="en-GB" smtClean="0"/>
              <a:pPr/>
              <a:t>4</a:t>
            </a:fld>
            <a:endParaRPr lang="en-GB" dirty="0"/>
          </a:p>
        </p:txBody>
      </p:sp>
      <p:pic>
        <p:nvPicPr>
          <p:cNvPr id="8" name="Picture 2" descr="S:\Public_Health\PHI\Confidential\Outputs\Data Visualisation\Internal+FlatIconImages\mental health.png"/>
          <p:cNvPicPr>
            <a:picLocks noChangeAspect="1" noChangeArrowheads="1"/>
          </p:cNvPicPr>
          <p:nvPr/>
        </p:nvPicPr>
        <p:blipFill>
          <a:blip r:embed="rId2" cstate="print">
            <a:duotone>
              <a:schemeClr val="accent4">
                <a:shade val="45000"/>
                <a:satMod val="135000"/>
              </a:schemeClr>
              <a:prstClr val="white"/>
            </a:duotone>
            <a:extLst>
              <a:ext uri="{BEBA8EAE-BF5A-486C-A8C5-ECC9F3942E4B}">
                <a14:imgProps xmlns:a14="http://schemas.microsoft.com/office/drawing/2010/main">
                  <a14:imgLayer r:embed="rId3">
                    <a14:imgEffect>
                      <a14:sharpenSoften amount="-38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651500" y="6006294"/>
            <a:ext cx="666214" cy="7432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4170" y="3108956"/>
            <a:ext cx="822960" cy="685800"/>
          </a:xfrm>
          <a:prstGeom prst="rect">
            <a:avLst/>
          </a:prstGeom>
        </p:spPr>
      </p:pic>
      <p:pic>
        <p:nvPicPr>
          <p:cNvPr id="4" name="Picture 3"/>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97350" y="6136628"/>
            <a:ext cx="736600" cy="628162"/>
          </a:xfrm>
          <a:prstGeom prst="rect">
            <a:avLst/>
          </a:prstGeom>
        </p:spPr>
      </p:pic>
      <p:sp>
        <p:nvSpPr>
          <p:cNvPr id="2" name="Rectangle 1"/>
          <p:cNvSpPr/>
          <p:nvPr/>
        </p:nvSpPr>
        <p:spPr>
          <a:xfrm>
            <a:off x="1231900" y="2963759"/>
            <a:ext cx="4038600" cy="830997"/>
          </a:xfrm>
          <a:prstGeom prst="rect">
            <a:avLst/>
          </a:prstGeom>
          <a:ln w="19050">
            <a:noFill/>
          </a:ln>
        </p:spPr>
        <p:txBody>
          <a:bodyPr vert="horz" lIns="46800" tIns="0" rIns="0" bIns="0" rtlCol="0">
            <a:noAutofit/>
          </a:bodyPr>
          <a:lstStyle/>
          <a:p>
            <a:pPr marL="290516" indent="-197136">
              <a:spcBef>
                <a:spcPct val="20000"/>
              </a:spcBef>
              <a:buFont typeface="Wingdings" panose="05000000000000000000" pitchFamily="2" charset="2"/>
              <a:buChar char="§"/>
            </a:pPr>
            <a:r>
              <a:rPr lang="en-GB" sz="1200" dirty="0"/>
              <a:t>This will have implications for health and social care provision in key groups, with the profile of long term condition diagnoses changing and demanding increasing in key areas.</a:t>
            </a:r>
          </a:p>
        </p:txBody>
      </p:sp>
    </p:spTree>
    <p:extLst>
      <p:ext uri="{BB962C8B-B14F-4D97-AF65-F5344CB8AC3E}">
        <p14:creationId xmlns:p14="http://schemas.microsoft.com/office/powerpoint/2010/main" val="36396654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235227" y="1346200"/>
            <a:ext cx="10210800" cy="3124200"/>
          </a:xfrm>
        </p:spPr>
        <p:txBody>
          <a:bodyPr/>
          <a:lstStyle/>
          <a:p>
            <a:pPr marL="180975" marR="16432" indent="-180975" algn="just">
              <a:lnSpc>
                <a:spcPts val="1264"/>
              </a:lnSpc>
              <a:spcBef>
                <a:spcPts val="600"/>
              </a:spcBef>
            </a:pPr>
            <a:r>
              <a:rPr lang="fr-FR" sz="1200" dirty="0" smtClean="0"/>
              <a:t>Demographics: Population </a:t>
            </a:r>
            <a:r>
              <a:rPr lang="fr-FR" sz="1200" dirty="0"/>
              <a:t>Segmentation </a:t>
            </a:r>
            <a:r>
              <a:rPr lang="fr-FR" sz="1200" dirty="0" smtClean="0"/>
              <a:t>2015, Camden JSNA </a:t>
            </a:r>
          </a:p>
          <a:p>
            <a:pPr marL="0" marR="16432" indent="0" algn="just">
              <a:lnSpc>
                <a:spcPts val="1264"/>
              </a:lnSpc>
              <a:spcBef>
                <a:spcPts val="600"/>
              </a:spcBef>
              <a:buNone/>
            </a:pPr>
            <a:r>
              <a:rPr lang="en-GB" sz="1200" spc="9" dirty="0" smtClean="0">
                <a:cs typeface="Arial"/>
                <a:hlinkClick r:id="rId2"/>
              </a:rPr>
              <a:t>https</a:t>
            </a:r>
            <a:r>
              <a:rPr lang="en-GB" sz="1200" spc="9" dirty="0">
                <a:cs typeface="Arial"/>
                <a:hlinkClick r:id="rId2"/>
              </a:rPr>
              <a:t>://</a:t>
            </a:r>
            <a:r>
              <a:rPr lang="en-GB" sz="1200" spc="9" dirty="0" smtClean="0">
                <a:cs typeface="Arial"/>
                <a:hlinkClick r:id="rId2"/>
              </a:rPr>
              <a:t>opendata.camden.gov.uk/Health/Camden-Demographics-Population-Segmentation-2015/v6fr-wght</a:t>
            </a:r>
            <a:endParaRPr lang="en-GB" sz="1200" spc="9" dirty="0">
              <a:cs typeface="Arial"/>
            </a:endParaRPr>
          </a:p>
          <a:p>
            <a:pPr marL="180975" marR="16432" indent="-180975" algn="just">
              <a:lnSpc>
                <a:spcPts val="1264"/>
              </a:lnSpc>
              <a:spcBef>
                <a:spcPts val="600"/>
              </a:spcBef>
            </a:pPr>
            <a:r>
              <a:rPr lang="en-GB" sz="1200" dirty="0" smtClean="0"/>
              <a:t>Technical Analysis Paper: GLA 2014 Round of Demographic Projections, London Borough of Camden</a:t>
            </a:r>
          </a:p>
          <a:p>
            <a:pPr marL="0" marR="16432" indent="0" algn="just">
              <a:lnSpc>
                <a:spcPts val="1264"/>
              </a:lnSpc>
              <a:spcBef>
                <a:spcPts val="600"/>
              </a:spcBef>
              <a:buNone/>
            </a:pPr>
            <a:r>
              <a:rPr lang="en-GB" sz="1200" dirty="0" smtClean="0">
                <a:hlinkClick r:id="rId3"/>
              </a:rPr>
              <a:t>https</a:t>
            </a:r>
            <a:r>
              <a:rPr lang="en-GB" sz="1200" dirty="0">
                <a:hlinkClick r:id="rId3"/>
              </a:rPr>
              <a:t>://opendata.camden.gov.uk/download/ghrq-nmra/application/pdf</a:t>
            </a:r>
            <a:endParaRPr lang="en-GB" sz="1200" dirty="0"/>
          </a:p>
          <a:p>
            <a:pPr marL="180975" marR="16432" indent="-180975" algn="just">
              <a:lnSpc>
                <a:spcPts val="1264"/>
              </a:lnSpc>
              <a:spcBef>
                <a:spcPts val="600"/>
              </a:spcBef>
            </a:pPr>
            <a:r>
              <a:rPr lang="en-GB" sz="1200" spc="9" dirty="0">
                <a:cs typeface="Arial"/>
              </a:rPr>
              <a:t>GLA Demography </a:t>
            </a:r>
            <a:r>
              <a:rPr lang="en-GB" sz="1200" spc="9" dirty="0" err="1">
                <a:cs typeface="Arial"/>
              </a:rPr>
              <a:t>Datastore</a:t>
            </a:r>
            <a:r>
              <a:rPr lang="en-GB" sz="1200" spc="9" dirty="0">
                <a:cs typeface="Arial"/>
              </a:rPr>
              <a:t>:</a:t>
            </a:r>
          </a:p>
          <a:p>
            <a:pPr marL="0" marR="16432" indent="0" algn="just">
              <a:lnSpc>
                <a:spcPts val="1264"/>
              </a:lnSpc>
              <a:spcBef>
                <a:spcPts val="600"/>
              </a:spcBef>
              <a:buNone/>
            </a:pPr>
            <a:r>
              <a:rPr lang="en-GB" sz="1200" spc="9" dirty="0">
                <a:cs typeface="Arial"/>
                <a:hlinkClick r:id="rId4"/>
              </a:rPr>
              <a:t>http://data.london.gov.uk/demography/</a:t>
            </a:r>
            <a:r>
              <a:rPr lang="en-GB" sz="1200" dirty="0">
                <a:hlinkClick r:id="rId4"/>
              </a:rPr>
              <a:t>Camden</a:t>
            </a:r>
            <a:endParaRPr lang="en-GB" sz="1200" dirty="0"/>
          </a:p>
          <a:p>
            <a:pPr marL="0" marR="16432" indent="0" algn="just">
              <a:lnSpc>
                <a:spcPts val="1264"/>
              </a:lnSpc>
              <a:spcBef>
                <a:spcPts val="600"/>
              </a:spcBef>
              <a:buNone/>
            </a:pPr>
            <a:endParaRPr lang="en-GB" sz="1200" spc="9" dirty="0">
              <a:cs typeface="Arial"/>
            </a:endParaRPr>
          </a:p>
        </p:txBody>
      </p:sp>
      <p:sp>
        <p:nvSpPr>
          <p:cNvPr id="2" name="Title 1"/>
          <p:cNvSpPr>
            <a:spLocks noGrp="1"/>
          </p:cNvSpPr>
          <p:nvPr>
            <p:ph type="title"/>
          </p:nvPr>
        </p:nvSpPr>
        <p:spPr>
          <a:xfrm>
            <a:off x="235227" y="812800"/>
            <a:ext cx="10202400" cy="431992"/>
          </a:xfrm>
        </p:spPr>
        <p:txBody>
          <a:bodyPr/>
          <a:lstStyle/>
          <a:p>
            <a:endParaRPr lang="en-GB" dirty="0"/>
          </a:p>
        </p:txBody>
      </p:sp>
      <p:sp>
        <p:nvSpPr>
          <p:cNvPr id="8" name="Rectangle 7"/>
          <p:cNvSpPr/>
          <p:nvPr/>
        </p:nvSpPr>
        <p:spPr>
          <a:xfrm>
            <a:off x="235227" y="5602226"/>
            <a:ext cx="10202400" cy="1306574"/>
          </a:xfrm>
          <a:prstGeom prst="rect">
            <a:avLst/>
          </a:prstGeom>
          <a:ln>
            <a:solidFill>
              <a:schemeClr val="accent6"/>
            </a:solidFill>
          </a:ln>
        </p:spPr>
        <p:txBody>
          <a:bodyPr wrap="square">
            <a:noAutofit/>
          </a:bodyPr>
          <a:lstStyle/>
          <a:p>
            <a:pPr>
              <a:spcAft>
                <a:spcPts val="600"/>
              </a:spcAft>
            </a:pPr>
            <a:r>
              <a:rPr lang="en-GB" sz="1100" spc="-4" dirty="0" smtClean="0">
                <a:cs typeface="Arial"/>
              </a:rPr>
              <a:t>Open Data Camden </a:t>
            </a:r>
            <a:r>
              <a:rPr lang="en-GB" sz="1100" spc="-14" dirty="0" smtClean="0">
                <a:cs typeface="Arial"/>
              </a:rPr>
              <a:t>b</a:t>
            </a:r>
            <a:r>
              <a:rPr lang="en-GB" sz="1100" spc="4" dirty="0" smtClean="0">
                <a:cs typeface="Arial"/>
              </a:rPr>
              <a:t>r</a:t>
            </a:r>
            <a:r>
              <a:rPr lang="en-GB" sz="1100" spc="-4" dirty="0" smtClean="0">
                <a:cs typeface="Arial"/>
              </a:rPr>
              <a:t>i</a:t>
            </a:r>
            <a:r>
              <a:rPr lang="en-GB" sz="1100" spc="-14" dirty="0" smtClean="0">
                <a:cs typeface="Arial"/>
              </a:rPr>
              <a:t>n</a:t>
            </a:r>
            <a:r>
              <a:rPr lang="en-GB" sz="1100" spc="9" dirty="0" smtClean="0">
                <a:cs typeface="Arial"/>
              </a:rPr>
              <a:t>g</a:t>
            </a:r>
            <a:r>
              <a:rPr lang="en-GB" sz="1100" dirty="0" smtClean="0">
                <a:cs typeface="Arial"/>
              </a:rPr>
              <a:t>s</a:t>
            </a:r>
            <a:r>
              <a:rPr lang="en-GB" sz="1100" spc="139" dirty="0" smtClean="0">
                <a:cs typeface="Arial"/>
              </a:rPr>
              <a:t> </a:t>
            </a:r>
            <a:r>
              <a:rPr lang="en-GB" sz="1100" spc="4" dirty="0" smtClean="0">
                <a:cs typeface="Arial"/>
              </a:rPr>
              <a:t>t</a:t>
            </a:r>
            <a:r>
              <a:rPr lang="en-GB" sz="1100" spc="-14" dirty="0" smtClean="0">
                <a:cs typeface="Arial"/>
              </a:rPr>
              <a:t>o</a:t>
            </a:r>
            <a:r>
              <a:rPr lang="en-GB" sz="1100" spc="9" dirty="0" smtClean="0">
                <a:cs typeface="Arial"/>
              </a:rPr>
              <a:t>g</a:t>
            </a:r>
            <a:r>
              <a:rPr lang="en-GB" sz="1100" spc="-14" dirty="0" smtClean="0">
                <a:cs typeface="Arial"/>
              </a:rPr>
              <a:t>e</a:t>
            </a:r>
            <a:r>
              <a:rPr lang="en-GB" sz="1100" spc="4" dirty="0" smtClean="0">
                <a:cs typeface="Arial"/>
              </a:rPr>
              <a:t>t</a:t>
            </a:r>
            <a:r>
              <a:rPr lang="en-GB" sz="1100" dirty="0" smtClean="0">
                <a:cs typeface="Arial"/>
              </a:rPr>
              <a:t>h</a:t>
            </a:r>
            <a:r>
              <a:rPr lang="en-GB" sz="1100" spc="-4" dirty="0" smtClean="0">
                <a:cs typeface="Arial"/>
              </a:rPr>
              <a:t>e</a:t>
            </a:r>
            <a:r>
              <a:rPr lang="en-GB" sz="1100" dirty="0" smtClean="0">
                <a:cs typeface="Arial"/>
              </a:rPr>
              <a:t>r</a:t>
            </a:r>
            <a:r>
              <a:rPr lang="en-GB" sz="1100" spc="139" dirty="0" smtClean="0">
                <a:cs typeface="Arial"/>
              </a:rPr>
              <a:t> </a:t>
            </a:r>
            <a:r>
              <a:rPr lang="en-GB" sz="1100" spc="-4" dirty="0" smtClean="0">
                <a:cs typeface="Arial"/>
              </a:rPr>
              <a:t>i</a:t>
            </a:r>
            <a:r>
              <a:rPr lang="en-GB" sz="1100" spc="-14" dirty="0" smtClean="0">
                <a:cs typeface="Arial"/>
              </a:rPr>
              <a:t>n</a:t>
            </a:r>
            <a:r>
              <a:rPr lang="en-GB" sz="1100" spc="14" dirty="0" smtClean="0">
                <a:cs typeface="Arial"/>
              </a:rPr>
              <a:t>f</a:t>
            </a:r>
            <a:r>
              <a:rPr lang="en-GB" sz="1100" spc="-14" dirty="0" smtClean="0">
                <a:cs typeface="Arial"/>
              </a:rPr>
              <a:t>o</a:t>
            </a:r>
            <a:r>
              <a:rPr lang="en-GB" sz="1100" spc="-9" dirty="0" smtClean="0">
                <a:cs typeface="Arial"/>
              </a:rPr>
              <a:t>r</a:t>
            </a:r>
            <a:r>
              <a:rPr lang="en-GB" sz="1100" spc="4" dirty="0" smtClean="0">
                <a:cs typeface="Arial"/>
              </a:rPr>
              <a:t>m</a:t>
            </a:r>
            <a:r>
              <a:rPr lang="en-GB" sz="1100" dirty="0" smtClean="0">
                <a:cs typeface="Arial"/>
              </a:rPr>
              <a:t>ati</a:t>
            </a:r>
            <a:r>
              <a:rPr lang="en-GB" sz="1100" spc="-4" dirty="0" smtClean="0">
                <a:cs typeface="Arial"/>
              </a:rPr>
              <a:t>o</a:t>
            </a:r>
            <a:r>
              <a:rPr lang="en-GB" sz="1100" dirty="0" smtClean="0">
                <a:cs typeface="Arial"/>
              </a:rPr>
              <a:t>n</a:t>
            </a:r>
            <a:r>
              <a:rPr lang="en-GB" sz="1100" spc="134" dirty="0" smtClean="0">
                <a:cs typeface="Arial"/>
              </a:rPr>
              <a:t> </a:t>
            </a:r>
            <a:r>
              <a:rPr lang="en-GB" sz="1100" dirty="0" smtClean="0">
                <a:cs typeface="Arial"/>
              </a:rPr>
              <a:t>h</a:t>
            </a:r>
            <a:r>
              <a:rPr lang="en-GB" sz="1100" spc="-4" dirty="0" smtClean="0">
                <a:cs typeface="Arial"/>
              </a:rPr>
              <a:t>el</a:t>
            </a:r>
            <a:r>
              <a:rPr lang="en-GB" sz="1100" dirty="0" smtClean="0">
                <a:cs typeface="Arial"/>
              </a:rPr>
              <a:t>d</a:t>
            </a:r>
            <a:r>
              <a:rPr lang="en-GB" sz="1100" spc="124" dirty="0" smtClean="0">
                <a:cs typeface="Arial"/>
              </a:rPr>
              <a:t> </a:t>
            </a:r>
            <a:r>
              <a:rPr lang="en-GB" sz="1100" dirty="0" smtClean="0">
                <a:cs typeface="Arial"/>
              </a:rPr>
              <a:t>across</a:t>
            </a:r>
            <a:r>
              <a:rPr lang="en-GB" sz="1100" spc="139" dirty="0" smtClean="0">
                <a:cs typeface="Arial"/>
              </a:rPr>
              <a:t> </a:t>
            </a:r>
            <a:r>
              <a:rPr lang="en-GB" sz="1100" dirty="0" smtClean="0">
                <a:cs typeface="Arial"/>
              </a:rPr>
              <a:t>d</a:t>
            </a:r>
            <a:r>
              <a:rPr lang="en-GB" sz="1100" spc="-19" dirty="0" smtClean="0">
                <a:cs typeface="Arial"/>
              </a:rPr>
              <a:t>i</a:t>
            </a:r>
            <a:r>
              <a:rPr lang="en-GB" sz="1100" spc="4" dirty="0" smtClean="0">
                <a:cs typeface="Arial"/>
              </a:rPr>
              <a:t>ff</a:t>
            </a:r>
            <a:r>
              <a:rPr lang="en-GB" sz="1100" dirty="0" smtClean="0">
                <a:cs typeface="Arial"/>
              </a:rPr>
              <a:t>ere</a:t>
            </a:r>
            <a:r>
              <a:rPr lang="en-GB" sz="1100" spc="-14" dirty="0" smtClean="0">
                <a:cs typeface="Arial"/>
              </a:rPr>
              <a:t>n</a:t>
            </a:r>
            <a:r>
              <a:rPr lang="en-GB" sz="1100" dirty="0" smtClean="0">
                <a:cs typeface="Arial"/>
              </a:rPr>
              <a:t>t</a:t>
            </a:r>
            <a:r>
              <a:rPr lang="en-GB" sz="1100" spc="139" dirty="0" smtClean="0">
                <a:cs typeface="Arial"/>
              </a:rPr>
              <a:t> </a:t>
            </a:r>
            <a:r>
              <a:rPr lang="en-GB" sz="1100" spc="-14" dirty="0" smtClean="0">
                <a:cs typeface="Arial"/>
              </a:rPr>
              <a:t>o</a:t>
            </a:r>
            <a:r>
              <a:rPr lang="en-GB" sz="1100" spc="-9" dirty="0" smtClean="0">
                <a:cs typeface="Arial"/>
              </a:rPr>
              <a:t>r</a:t>
            </a:r>
            <a:r>
              <a:rPr lang="en-GB" sz="1100" spc="9" dirty="0" smtClean="0">
                <a:cs typeface="Arial"/>
              </a:rPr>
              <a:t>g</a:t>
            </a:r>
            <a:r>
              <a:rPr lang="en-GB" sz="1100" dirty="0" smtClean="0">
                <a:cs typeface="Arial"/>
              </a:rPr>
              <a:t>a</a:t>
            </a:r>
            <a:r>
              <a:rPr lang="en-GB" sz="1100" spc="-4" dirty="0" smtClean="0">
                <a:cs typeface="Arial"/>
              </a:rPr>
              <a:t>ni</a:t>
            </a:r>
            <a:r>
              <a:rPr lang="en-GB" sz="1100" dirty="0" smtClean="0">
                <a:cs typeface="Arial"/>
              </a:rPr>
              <a:t>sati</a:t>
            </a:r>
            <a:r>
              <a:rPr lang="en-GB" sz="1100" spc="-4" dirty="0" smtClean="0">
                <a:cs typeface="Arial"/>
              </a:rPr>
              <a:t>o</a:t>
            </a:r>
            <a:r>
              <a:rPr lang="en-GB" sz="1100" dirty="0" smtClean="0">
                <a:cs typeface="Arial"/>
              </a:rPr>
              <a:t>ns</a:t>
            </a:r>
            <a:r>
              <a:rPr lang="en-GB" sz="1100" spc="134" dirty="0" smtClean="0">
                <a:cs typeface="Arial"/>
              </a:rPr>
              <a:t> </a:t>
            </a:r>
            <a:r>
              <a:rPr lang="en-GB" sz="1100" spc="-4" dirty="0" smtClean="0">
                <a:cs typeface="Arial"/>
              </a:rPr>
              <a:t>i</a:t>
            </a:r>
            <a:r>
              <a:rPr lang="en-GB" sz="1100" dirty="0" smtClean="0">
                <a:cs typeface="Arial"/>
              </a:rPr>
              <a:t>nto</a:t>
            </a:r>
            <a:r>
              <a:rPr lang="en-GB" sz="1100" spc="139" dirty="0" smtClean="0">
                <a:cs typeface="Arial"/>
              </a:rPr>
              <a:t> </a:t>
            </a:r>
            <a:r>
              <a:rPr lang="en-GB" sz="1100" dirty="0" smtClean="0">
                <a:cs typeface="Arial"/>
              </a:rPr>
              <a:t>o</a:t>
            </a:r>
            <a:r>
              <a:rPr lang="en-GB" sz="1100" spc="-4" dirty="0" smtClean="0">
                <a:cs typeface="Arial"/>
              </a:rPr>
              <a:t>n</a:t>
            </a:r>
            <a:r>
              <a:rPr lang="en-GB" sz="1100" dirty="0" smtClean="0">
                <a:cs typeface="Arial"/>
              </a:rPr>
              <a:t>e</a:t>
            </a:r>
            <a:r>
              <a:rPr lang="en-GB" sz="1100" spc="134" dirty="0" smtClean="0">
                <a:cs typeface="Arial"/>
              </a:rPr>
              <a:t> </a:t>
            </a:r>
            <a:r>
              <a:rPr lang="en-GB" sz="1100" dirty="0" smtClean="0">
                <a:cs typeface="Arial"/>
              </a:rPr>
              <a:t>a</a:t>
            </a:r>
            <a:r>
              <a:rPr lang="en-GB" sz="1100" spc="-14" dirty="0" smtClean="0">
                <a:cs typeface="Arial"/>
              </a:rPr>
              <a:t>c</a:t>
            </a:r>
            <a:r>
              <a:rPr lang="en-GB" sz="1100" dirty="0" smtClean="0">
                <a:cs typeface="Arial"/>
              </a:rPr>
              <a:t>cess</a:t>
            </a:r>
            <a:r>
              <a:rPr lang="en-GB" sz="1100" spc="-4" dirty="0" smtClean="0">
                <a:cs typeface="Arial"/>
              </a:rPr>
              <a:t>i</a:t>
            </a:r>
            <a:r>
              <a:rPr lang="en-GB" sz="1100" spc="-14" dirty="0" smtClean="0">
                <a:cs typeface="Arial"/>
              </a:rPr>
              <a:t>b</a:t>
            </a:r>
            <a:r>
              <a:rPr lang="en-GB" sz="1100" spc="-4" dirty="0" smtClean="0">
                <a:cs typeface="Arial"/>
              </a:rPr>
              <a:t>l</a:t>
            </a:r>
            <a:r>
              <a:rPr lang="en-GB" sz="1100" dirty="0" smtClean="0">
                <a:cs typeface="Arial"/>
              </a:rPr>
              <a:t>e</a:t>
            </a:r>
            <a:r>
              <a:rPr lang="en-GB" sz="1100" spc="134" dirty="0" smtClean="0">
                <a:cs typeface="Arial"/>
              </a:rPr>
              <a:t> </a:t>
            </a:r>
            <a:r>
              <a:rPr lang="en-GB" sz="1100" dirty="0" smtClean="0">
                <a:cs typeface="Arial"/>
              </a:rPr>
              <a:t>p</a:t>
            </a:r>
            <a:r>
              <a:rPr lang="en-GB" sz="1100" spc="-4" dirty="0" smtClean="0">
                <a:cs typeface="Arial"/>
              </a:rPr>
              <a:t>l</a:t>
            </a:r>
            <a:r>
              <a:rPr lang="en-GB" sz="1100" dirty="0" smtClean="0">
                <a:cs typeface="Arial"/>
              </a:rPr>
              <a:t>ac</a:t>
            </a:r>
            <a:r>
              <a:rPr lang="en-GB" sz="1100" spc="-4" dirty="0" smtClean="0">
                <a:cs typeface="Arial"/>
              </a:rPr>
              <a:t>e</a:t>
            </a:r>
            <a:r>
              <a:rPr lang="en-GB" sz="1100" dirty="0" smtClean="0">
                <a:cs typeface="Arial"/>
              </a:rPr>
              <a:t>.</a:t>
            </a:r>
            <a:r>
              <a:rPr lang="en-GB" sz="1100" spc="139" dirty="0" smtClean="0">
                <a:cs typeface="Arial"/>
              </a:rPr>
              <a:t> </a:t>
            </a:r>
            <a:r>
              <a:rPr lang="en-GB" sz="1100" spc="4" dirty="0" smtClean="0">
                <a:cs typeface="Arial"/>
              </a:rPr>
              <a:t>I</a:t>
            </a:r>
            <a:r>
              <a:rPr lang="en-GB" sz="1100" dirty="0" smtClean="0">
                <a:cs typeface="Arial"/>
              </a:rPr>
              <a:t>t pro</a:t>
            </a:r>
            <a:r>
              <a:rPr lang="en-GB" sz="1100" spc="-9" dirty="0" smtClean="0">
                <a:cs typeface="Arial"/>
              </a:rPr>
              <a:t>v</a:t>
            </a:r>
            <a:r>
              <a:rPr lang="en-GB" sz="1100" spc="-4" dirty="0" smtClean="0">
                <a:cs typeface="Arial"/>
              </a:rPr>
              <a:t>i</a:t>
            </a:r>
            <a:r>
              <a:rPr lang="en-GB" sz="1100" dirty="0" smtClean="0">
                <a:cs typeface="Arial"/>
              </a:rPr>
              <a:t>d</a:t>
            </a:r>
            <a:r>
              <a:rPr lang="en-GB" sz="1100" spc="-4" dirty="0" smtClean="0">
                <a:cs typeface="Arial"/>
              </a:rPr>
              <a:t>e</a:t>
            </a:r>
            <a:r>
              <a:rPr lang="en-GB" sz="1100" dirty="0" smtClean="0">
                <a:cs typeface="Arial"/>
              </a:rPr>
              <a:t>s</a:t>
            </a:r>
            <a:r>
              <a:rPr lang="en-GB" sz="1100" spc="15" dirty="0" smtClean="0">
                <a:cs typeface="Arial"/>
              </a:rPr>
              <a:t> </a:t>
            </a:r>
            <a:r>
              <a:rPr lang="en-GB" sz="1100" dirty="0" smtClean="0">
                <a:cs typeface="Arial"/>
              </a:rPr>
              <a:t>acc</a:t>
            </a:r>
            <a:r>
              <a:rPr lang="en-GB" sz="1100" spc="-4" dirty="0" smtClean="0">
                <a:cs typeface="Arial"/>
              </a:rPr>
              <a:t>e</a:t>
            </a:r>
            <a:r>
              <a:rPr lang="en-GB" sz="1100" dirty="0" smtClean="0">
                <a:cs typeface="Arial"/>
              </a:rPr>
              <a:t>ss</a:t>
            </a:r>
            <a:r>
              <a:rPr lang="en-GB" sz="1100" spc="15" dirty="0" smtClean="0">
                <a:cs typeface="Arial"/>
              </a:rPr>
              <a:t> </a:t>
            </a:r>
            <a:r>
              <a:rPr lang="en-GB" sz="1100" spc="4" dirty="0" smtClean="0">
                <a:cs typeface="Arial"/>
              </a:rPr>
              <a:t>t</a:t>
            </a:r>
            <a:r>
              <a:rPr lang="en-GB" sz="1100" dirty="0" smtClean="0">
                <a:cs typeface="Arial"/>
              </a:rPr>
              <a:t>o</a:t>
            </a:r>
            <a:r>
              <a:rPr lang="en-GB" sz="1100" spc="15" dirty="0" smtClean="0">
                <a:cs typeface="Arial"/>
              </a:rPr>
              <a:t> </a:t>
            </a:r>
            <a:r>
              <a:rPr lang="en-GB" sz="1100" dirty="0" smtClean="0">
                <a:cs typeface="Arial"/>
              </a:rPr>
              <a:t>e</a:t>
            </a:r>
            <a:r>
              <a:rPr lang="en-GB" sz="1100" spc="-14" dirty="0" smtClean="0">
                <a:cs typeface="Arial"/>
              </a:rPr>
              <a:t>v</a:t>
            </a:r>
            <a:r>
              <a:rPr lang="en-GB" sz="1100" spc="-4" dirty="0" smtClean="0">
                <a:cs typeface="Arial"/>
              </a:rPr>
              <a:t>i</a:t>
            </a:r>
            <a:r>
              <a:rPr lang="en-GB" sz="1100" dirty="0" smtClean="0">
                <a:cs typeface="Arial"/>
              </a:rPr>
              <a:t>d</a:t>
            </a:r>
            <a:r>
              <a:rPr lang="en-GB" sz="1100" spc="-4" dirty="0" smtClean="0">
                <a:cs typeface="Arial"/>
              </a:rPr>
              <a:t>e</a:t>
            </a:r>
            <a:r>
              <a:rPr lang="en-GB" sz="1100" dirty="0" smtClean="0">
                <a:cs typeface="Arial"/>
              </a:rPr>
              <a:t>nc</a:t>
            </a:r>
            <a:r>
              <a:rPr lang="en-GB" sz="1100" spc="-4" dirty="0" smtClean="0">
                <a:cs typeface="Arial"/>
              </a:rPr>
              <a:t>e</a:t>
            </a:r>
            <a:r>
              <a:rPr lang="en-GB" sz="1100" dirty="0" smtClean="0">
                <a:cs typeface="Arial"/>
              </a:rPr>
              <a:t>,</a:t>
            </a:r>
            <a:r>
              <a:rPr lang="en-GB" sz="1100" spc="20" dirty="0" smtClean="0">
                <a:cs typeface="Arial"/>
              </a:rPr>
              <a:t> </a:t>
            </a:r>
            <a:r>
              <a:rPr lang="en-GB" sz="1100" spc="-4" dirty="0" smtClean="0">
                <a:cs typeface="Arial"/>
              </a:rPr>
              <a:t>i</a:t>
            </a:r>
            <a:r>
              <a:rPr lang="en-GB" sz="1100" dirty="0" smtClean="0">
                <a:cs typeface="Arial"/>
              </a:rPr>
              <a:t>nte</a:t>
            </a:r>
            <a:r>
              <a:rPr lang="en-GB" sz="1100" spc="-4" dirty="0" smtClean="0">
                <a:cs typeface="Arial"/>
              </a:rPr>
              <a:t>lli</a:t>
            </a:r>
            <a:r>
              <a:rPr lang="en-GB" sz="1100" spc="9" dirty="0" smtClean="0">
                <a:cs typeface="Arial"/>
              </a:rPr>
              <a:t>g</a:t>
            </a:r>
            <a:r>
              <a:rPr lang="en-GB" sz="1100" dirty="0" smtClean="0">
                <a:cs typeface="Arial"/>
              </a:rPr>
              <a:t>e</a:t>
            </a:r>
            <a:r>
              <a:rPr lang="en-GB" sz="1100" spc="-4" dirty="0" smtClean="0">
                <a:cs typeface="Arial"/>
              </a:rPr>
              <a:t>n</a:t>
            </a:r>
            <a:r>
              <a:rPr lang="en-GB" sz="1100" dirty="0" smtClean="0">
                <a:cs typeface="Arial"/>
              </a:rPr>
              <a:t>ce</a:t>
            </a:r>
            <a:r>
              <a:rPr lang="en-GB" sz="1100" spc="15" dirty="0" smtClean="0">
                <a:cs typeface="Arial"/>
              </a:rPr>
              <a:t> </a:t>
            </a:r>
            <a:r>
              <a:rPr lang="en-GB" sz="1100" dirty="0" smtClean="0">
                <a:cs typeface="Arial"/>
              </a:rPr>
              <a:t>a</a:t>
            </a:r>
            <a:r>
              <a:rPr lang="en-GB" sz="1100" spc="-4" dirty="0" smtClean="0">
                <a:cs typeface="Arial"/>
              </a:rPr>
              <a:t>n</a:t>
            </a:r>
            <a:r>
              <a:rPr lang="en-GB" sz="1100" dirty="0" smtClean="0">
                <a:cs typeface="Arial"/>
              </a:rPr>
              <a:t>d d</a:t>
            </a:r>
            <a:r>
              <a:rPr lang="en-GB" sz="1100" spc="-4" dirty="0" smtClean="0">
                <a:cs typeface="Arial"/>
              </a:rPr>
              <a:t>a</a:t>
            </a:r>
            <a:r>
              <a:rPr lang="en-GB" sz="1100" spc="4" dirty="0" smtClean="0">
                <a:cs typeface="Arial"/>
              </a:rPr>
              <a:t>t</a:t>
            </a:r>
            <a:r>
              <a:rPr lang="en-GB" sz="1100" dirty="0" smtClean="0">
                <a:cs typeface="Arial"/>
              </a:rPr>
              <a:t>a</a:t>
            </a:r>
            <a:r>
              <a:rPr lang="en-GB" sz="1100" spc="15" dirty="0" smtClean="0">
                <a:cs typeface="Arial"/>
              </a:rPr>
              <a:t> </a:t>
            </a:r>
            <a:r>
              <a:rPr lang="en-GB" sz="1100" dirty="0" smtClean="0">
                <a:cs typeface="Arial"/>
              </a:rPr>
              <a:t>on</a:t>
            </a:r>
            <a:r>
              <a:rPr lang="en-GB" sz="1100" spc="10" dirty="0" smtClean="0">
                <a:cs typeface="Arial"/>
              </a:rPr>
              <a:t> </a:t>
            </a:r>
            <a:r>
              <a:rPr lang="en-GB" sz="1100" spc="4" dirty="0" smtClean="0">
                <a:cs typeface="Arial"/>
              </a:rPr>
              <a:t>t</a:t>
            </a:r>
            <a:r>
              <a:rPr lang="en-GB" sz="1100" dirty="0" smtClean="0">
                <a:cs typeface="Arial"/>
              </a:rPr>
              <a:t>he cu</a:t>
            </a:r>
            <a:r>
              <a:rPr lang="en-GB" sz="1100" spc="-9" dirty="0" smtClean="0">
                <a:cs typeface="Arial"/>
              </a:rPr>
              <a:t>r</a:t>
            </a:r>
            <a:r>
              <a:rPr lang="en-GB" sz="1100" spc="4" dirty="0" smtClean="0">
                <a:cs typeface="Arial"/>
              </a:rPr>
              <a:t>r</a:t>
            </a:r>
            <a:r>
              <a:rPr lang="en-GB" sz="1100" dirty="0" smtClean="0">
                <a:cs typeface="Arial"/>
              </a:rPr>
              <a:t>e</a:t>
            </a:r>
            <a:r>
              <a:rPr lang="en-GB" sz="1100" spc="-4" dirty="0" smtClean="0">
                <a:cs typeface="Arial"/>
              </a:rPr>
              <a:t>n</a:t>
            </a:r>
            <a:r>
              <a:rPr lang="en-GB" sz="1100" dirty="0" smtClean="0">
                <a:cs typeface="Arial"/>
              </a:rPr>
              <a:t>t</a:t>
            </a:r>
            <a:r>
              <a:rPr lang="en-GB" sz="1100" spc="20" dirty="0" smtClean="0">
                <a:cs typeface="Arial"/>
              </a:rPr>
              <a:t> </a:t>
            </a:r>
            <a:r>
              <a:rPr lang="en-GB" sz="1100" spc="-14" dirty="0" smtClean="0">
                <a:cs typeface="Arial"/>
              </a:rPr>
              <a:t>a</a:t>
            </a:r>
            <a:r>
              <a:rPr lang="en-GB" sz="1100" dirty="0" smtClean="0">
                <a:cs typeface="Arial"/>
              </a:rPr>
              <a:t>nd</a:t>
            </a:r>
            <a:r>
              <a:rPr lang="en-GB" sz="1100" spc="10" dirty="0" smtClean="0">
                <a:cs typeface="Arial"/>
              </a:rPr>
              <a:t> </a:t>
            </a:r>
            <a:r>
              <a:rPr lang="en-GB" sz="1100" dirty="0" smtClean="0">
                <a:cs typeface="Arial"/>
              </a:rPr>
              <a:t>a</a:t>
            </a:r>
            <a:r>
              <a:rPr lang="en-GB" sz="1100" spc="-4" dirty="0" smtClean="0">
                <a:cs typeface="Arial"/>
              </a:rPr>
              <a:t>n</a:t>
            </a:r>
            <a:r>
              <a:rPr lang="en-GB" sz="1100" spc="4" dirty="0" smtClean="0">
                <a:cs typeface="Arial"/>
              </a:rPr>
              <a:t>t</a:t>
            </a:r>
            <a:r>
              <a:rPr lang="en-GB" sz="1100" spc="-4" dirty="0" smtClean="0">
                <a:cs typeface="Arial"/>
              </a:rPr>
              <a:t>i</a:t>
            </a:r>
            <a:r>
              <a:rPr lang="en-GB" sz="1100" dirty="0" smtClean="0">
                <a:cs typeface="Arial"/>
              </a:rPr>
              <a:t>c</a:t>
            </a:r>
            <a:r>
              <a:rPr lang="en-GB" sz="1100" spc="-4" dirty="0" smtClean="0">
                <a:cs typeface="Arial"/>
              </a:rPr>
              <a:t>i</a:t>
            </a:r>
            <a:r>
              <a:rPr lang="en-GB" sz="1100" dirty="0" smtClean="0">
                <a:cs typeface="Arial"/>
              </a:rPr>
              <a:t>p</a:t>
            </a:r>
            <a:r>
              <a:rPr lang="en-GB" sz="1100" spc="-4" dirty="0" smtClean="0">
                <a:cs typeface="Arial"/>
              </a:rPr>
              <a:t>a</a:t>
            </a:r>
            <a:r>
              <a:rPr lang="en-GB" sz="1100" spc="4" dirty="0" smtClean="0">
                <a:cs typeface="Arial"/>
              </a:rPr>
              <a:t>t</a:t>
            </a:r>
            <a:r>
              <a:rPr lang="en-GB" sz="1100" dirty="0" smtClean="0">
                <a:cs typeface="Arial"/>
              </a:rPr>
              <a:t>ed</a:t>
            </a:r>
            <a:r>
              <a:rPr lang="en-GB" sz="1100" spc="10" dirty="0" smtClean="0">
                <a:cs typeface="Arial"/>
              </a:rPr>
              <a:t> </a:t>
            </a:r>
            <a:r>
              <a:rPr lang="en-GB" sz="1100" dirty="0" smtClean="0">
                <a:cs typeface="Arial"/>
              </a:rPr>
              <a:t>n</a:t>
            </a:r>
            <a:r>
              <a:rPr lang="en-GB" sz="1100" spc="-4" dirty="0" smtClean="0">
                <a:cs typeface="Arial"/>
              </a:rPr>
              <a:t>e</a:t>
            </a:r>
            <a:r>
              <a:rPr lang="en-GB" sz="1100" dirty="0" smtClean="0">
                <a:cs typeface="Arial"/>
              </a:rPr>
              <a:t>e</a:t>
            </a:r>
            <a:r>
              <a:rPr lang="en-GB" sz="1100" spc="-4" dirty="0" smtClean="0">
                <a:cs typeface="Arial"/>
              </a:rPr>
              <a:t>d</a:t>
            </a:r>
            <a:r>
              <a:rPr lang="en-GB" sz="1100" dirty="0" smtClean="0">
                <a:cs typeface="Arial"/>
              </a:rPr>
              <a:t>s</a:t>
            </a:r>
            <a:r>
              <a:rPr lang="en-GB" sz="1100" spc="15" dirty="0" smtClean="0">
                <a:cs typeface="Arial"/>
              </a:rPr>
              <a:t> </a:t>
            </a:r>
            <a:r>
              <a:rPr lang="en-GB" sz="1100" spc="-14" dirty="0" smtClean="0">
                <a:cs typeface="Arial"/>
              </a:rPr>
              <a:t>o</a:t>
            </a:r>
            <a:r>
              <a:rPr lang="en-GB" sz="1100" dirty="0" smtClean="0">
                <a:cs typeface="Arial"/>
              </a:rPr>
              <a:t>f</a:t>
            </a:r>
            <a:r>
              <a:rPr lang="en-GB" sz="1100" spc="5" dirty="0" smtClean="0">
                <a:cs typeface="Arial"/>
              </a:rPr>
              <a:t> </a:t>
            </a:r>
            <a:r>
              <a:rPr lang="en-GB" sz="1100" spc="-4" dirty="0" smtClean="0">
                <a:cs typeface="Arial"/>
              </a:rPr>
              <a:t>C</a:t>
            </a:r>
            <a:r>
              <a:rPr lang="en-GB" sz="1100" dirty="0" smtClean="0">
                <a:cs typeface="Arial"/>
              </a:rPr>
              <a:t>amden</a:t>
            </a:r>
            <a:r>
              <a:rPr lang="en-GB" sz="1100" spc="-9" dirty="0" smtClean="0">
                <a:cs typeface="Arial"/>
              </a:rPr>
              <a:t>’</a:t>
            </a:r>
            <a:r>
              <a:rPr lang="en-GB" sz="1100" dirty="0" smtClean="0">
                <a:cs typeface="Arial"/>
              </a:rPr>
              <a:t>s p</a:t>
            </a:r>
            <a:r>
              <a:rPr lang="en-GB" sz="1100" spc="-4" dirty="0" smtClean="0">
                <a:cs typeface="Arial"/>
              </a:rPr>
              <a:t>o</a:t>
            </a:r>
            <a:r>
              <a:rPr lang="en-GB" sz="1100" dirty="0" smtClean="0">
                <a:cs typeface="Arial"/>
              </a:rPr>
              <a:t>p</a:t>
            </a:r>
            <a:r>
              <a:rPr lang="en-GB" sz="1100" spc="-4" dirty="0" smtClean="0">
                <a:cs typeface="Arial"/>
              </a:rPr>
              <a:t>ul</a:t>
            </a:r>
            <a:r>
              <a:rPr lang="en-GB" sz="1100" dirty="0" smtClean="0">
                <a:cs typeface="Arial"/>
              </a:rPr>
              <a:t>ati</a:t>
            </a:r>
            <a:r>
              <a:rPr lang="en-GB" sz="1100" spc="-4" dirty="0" smtClean="0">
                <a:cs typeface="Arial"/>
              </a:rPr>
              <a:t>o</a:t>
            </a:r>
            <a:r>
              <a:rPr lang="en-GB" sz="1100" dirty="0" smtClean="0">
                <a:cs typeface="Arial"/>
              </a:rPr>
              <a:t>n</a:t>
            </a:r>
            <a:r>
              <a:rPr lang="en-GB" sz="1100" spc="9" dirty="0" smtClean="0">
                <a:cs typeface="Arial"/>
              </a:rPr>
              <a:t> </a:t>
            </a:r>
            <a:r>
              <a:rPr lang="en-GB" sz="1100" dirty="0" smtClean="0">
                <a:cs typeface="Arial"/>
              </a:rPr>
              <a:t>a</a:t>
            </a:r>
            <a:r>
              <a:rPr lang="en-GB" sz="1100" spc="-4" dirty="0" smtClean="0">
                <a:cs typeface="Arial"/>
              </a:rPr>
              <a:t>n</a:t>
            </a:r>
            <a:r>
              <a:rPr lang="en-GB" sz="1100" dirty="0" smtClean="0">
                <a:cs typeface="Arial"/>
              </a:rPr>
              <a:t>d </a:t>
            </a:r>
            <a:r>
              <a:rPr lang="en-GB" sz="1100" spc="-4" dirty="0" smtClean="0">
                <a:cs typeface="Arial"/>
              </a:rPr>
              <a:t>i</a:t>
            </a:r>
            <a:r>
              <a:rPr lang="en-GB" sz="1100" dirty="0" smtClean="0">
                <a:cs typeface="Arial"/>
              </a:rPr>
              <a:t>s d</a:t>
            </a:r>
            <a:r>
              <a:rPr lang="en-GB" sz="1100" spc="-4" dirty="0" smtClean="0">
                <a:cs typeface="Arial"/>
              </a:rPr>
              <a:t>e</a:t>
            </a:r>
            <a:r>
              <a:rPr lang="en-GB" sz="1100" dirty="0" smtClean="0">
                <a:cs typeface="Arial"/>
              </a:rPr>
              <a:t>s</a:t>
            </a:r>
            <a:r>
              <a:rPr lang="en-GB" sz="1100" spc="-14" dirty="0" smtClean="0">
                <a:cs typeface="Arial"/>
              </a:rPr>
              <a:t>i</a:t>
            </a:r>
            <a:r>
              <a:rPr lang="en-GB" sz="1100" spc="9" dirty="0" smtClean="0">
                <a:cs typeface="Arial"/>
              </a:rPr>
              <a:t>g</a:t>
            </a:r>
            <a:r>
              <a:rPr lang="en-GB" sz="1100" spc="-14" dirty="0" smtClean="0">
                <a:cs typeface="Arial"/>
              </a:rPr>
              <a:t>n</a:t>
            </a:r>
            <a:r>
              <a:rPr lang="en-GB" sz="1100" dirty="0" smtClean="0">
                <a:cs typeface="Arial"/>
              </a:rPr>
              <a:t>ed </a:t>
            </a:r>
            <a:r>
              <a:rPr lang="en-GB" sz="1100" spc="4" dirty="0" smtClean="0">
                <a:cs typeface="Arial"/>
              </a:rPr>
              <a:t>t</a:t>
            </a:r>
            <a:r>
              <a:rPr lang="en-GB" sz="1100" dirty="0" smtClean="0">
                <a:cs typeface="Arial"/>
              </a:rPr>
              <a:t>o be us</a:t>
            </a:r>
            <a:r>
              <a:rPr lang="en-GB" sz="1100" spc="-4" dirty="0" smtClean="0">
                <a:cs typeface="Arial"/>
              </a:rPr>
              <a:t>e</a:t>
            </a:r>
            <a:r>
              <a:rPr lang="en-GB" sz="1100" dirty="0" smtClean="0">
                <a:cs typeface="Arial"/>
              </a:rPr>
              <a:t>d by a br</a:t>
            </a:r>
            <a:r>
              <a:rPr lang="en-GB" sz="1100" spc="-9" dirty="0" smtClean="0">
                <a:cs typeface="Arial"/>
              </a:rPr>
              <a:t>o</a:t>
            </a:r>
            <a:r>
              <a:rPr lang="en-GB" sz="1100" dirty="0" smtClean="0">
                <a:cs typeface="Arial"/>
              </a:rPr>
              <a:t>ad</a:t>
            </a:r>
            <a:r>
              <a:rPr lang="en-GB" sz="1100" spc="9" dirty="0" smtClean="0">
                <a:cs typeface="Arial"/>
              </a:rPr>
              <a:t> </a:t>
            </a:r>
            <a:r>
              <a:rPr lang="en-GB" sz="1100" spc="4" dirty="0" smtClean="0">
                <a:cs typeface="Arial"/>
              </a:rPr>
              <a:t>r</a:t>
            </a:r>
            <a:r>
              <a:rPr lang="en-GB" sz="1100" spc="-14" dirty="0" smtClean="0">
                <a:cs typeface="Arial"/>
              </a:rPr>
              <a:t>an</a:t>
            </a:r>
            <a:r>
              <a:rPr lang="en-GB" sz="1100" spc="9" dirty="0" smtClean="0">
                <a:cs typeface="Arial"/>
              </a:rPr>
              <a:t>g</a:t>
            </a:r>
            <a:r>
              <a:rPr lang="en-GB" sz="1100" dirty="0" smtClean="0">
                <a:cs typeface="Arial"/>
              </a:rPr>
              <a:t>e </a:t>
            </a:r>
            <a:r>
              <a:rPr lang="en-GB" sz="1100" spc="-14" dirty="0" smtClean="0">
                <a:cs typeface="Arial"/>
              </a:rPr>
              <a:t>o</a:t>
            </a:r>
            <a:r>
              <a:rPr lang="en-GB" sz="1100" dirty="0" smtClean="0">
                <a:cs typeface="Arial"/>
              </a:rPr>
              <a:t>f</a:t>
            </a:r>
            <a:r>
              <a:rPr lang="en-GB" sz="1100" spc="14" dirty="0" smtClean="0">
                <a:cs typeface="Arial"/>
              </a:rPr>
              <a:t> </a:t>
            </a:r>
            <a:r>
              <a:rPr lang="en-GB" sz="1100" dirty="0" smtClean="0">
                <a:cs typeface="Arial"/>
              </a:rPr>
              <a:t>a</a:t>
            </a:r>
            <a:r>
              <a:rPr lang="en-GB" sz="1100" spc="-4" dirty="0" smtClean="0">
                <a:cs typeface="Arial"/>
              </a:rPr>
              <a:t>u</a:t>
            </a:r>
            <a:r>
              <a:rPr lang="en-GB" sz="1100" dirty="0" smtClean="0">
                <a:cs typeface="Arial"/>
              </a:rPr>
              <a:t>d</a:t>
            </a:r>
            <a:r>
              <a:rPr lang="en-GB" sz="1100" spc="-4" dirty="0" smtClean="0">
                <a:cs typeface="Arial"/>
              </a:rPr>
              <a:t>i</a:t>
            </a:r>
            <a:r>
              <a:rPr lang="en-GB" sz="1100" dirty="0" smtClean="0">
                <a:cs typeface="Arial"/>
              </a:rPr>
              <a:t>e</a:t>
            </a:r>
            <a:r>
              <a:rPr lang="en-GB" sz="1100" spc="-4" dirty="0" smtClean="0">
                <a:cs typeface="Arial"/>
              </a:rPr>
              <a:t>n</a:t>
            </a:r>
            <a:r>
              <a:rPr lang="en-GB" sz="1100" dirty="0" smtClean="0">
                <a:cs typeface="Arial"/>
              </a:rPr>
              <a:t>ces </a:t>
            </a:r>
            <a:r>
              <a:rPr lang="en-GB" sz="1100" spc="-14" dirty="0" smtClean="0">
                <a:cs typeface="Arial"/>
              </a:rPr>
              <a:t>i</a:t>
            </a:r>
            <a:r>
              <a:rPr lang="en-GB" sz="1100" dirty="0" smtClean="0">
                <a:cs typeface="Arial"/>
              </a:rPr>
              <a:t>nc</a:t>
            </a:r>
            <a:r>
              <a:rPr lang="en-GB" sz="1100" spc="-4" dirty="0" smtClean="0">
                <a:cs typeface="Arial"/>
              </a:rPr>
              <a:t>l</a:t>
            </a:r>
            <a:r>
              <a:rPr lang="en-GB" sz="1100" dirty="0" smtClean="0">
                <a:cs typeface="Arial"/>
              </a:rPr>
              <a:t>u</a:t>
            </a:r>
            <a:r>
              <a:rPr lang="en-GB" sz="1100" spc="-4" dirty="0" smtClean="0">
                <a:cs typeface="Arial"/>
              </a:rPr>
              <a:t>di</a:t>
            </a:r>
            <a:r>
              <a:rPr lang="en-GB" sz="1100" dirty="0" smtClean="0">
                <a:cs typeface="Arial"/>
              </a:rPr>
              <a:t>ng</a:t>
            </a:r>
            <a:r>
              <a:rPr lang="en-GB" sz="1100" spc="19" dirty="0" smtClean="0">
                <a:cs typeface="Arial"/>
              </a:rPr>
              <a:t> </a:t>
            </a:r>
            <a:r>
              <a:rPr lang="en-GB" sz="1100" spc="-14" dirty="0" smtClean="0">
                <a:cs typeface="Arial"/>
              </a:rPr>
              <a:t>p</a:t>
            </a:r>
            <a:r>
              <a:rPr lang="en-GB" sz="1100" spc="4" dirty="0" smtClean="0">
                <a:cs typeface="Arial"/>
              </a:rPr>
              <a:t>r</a:t>
            </a:r>
            <a:r>
              <a:rPr lang="en-GB" sz="1100" dirty="0" smtClean="0">
                <a:cs typeface="Arial"/>
              </a:rPr>
              <a:t>a</a:t>
            </a:r>
            <a:r>
              <a:rPr lang="en-GB" sz="1100" spc="-14" dirty="0" smtClean="0">
                <a:cs typeface="Arial"/>
              </a:rPr>
              <a:t>c</a:t>
            </a:r>
            <a:r>
              <a:rPr lang="en-GB" sz="1100" spc="4" dirty="0" smtClean="0">
                <a:cs typeface="Arial"/>
              </a:rPr>
              <a:t>t</a:t>
            </a:r>
            <a:r>
              <a:rPr lang="en-GB" sz="1100" spc="-4" dirty="0" smtClean="0">
                <a:cs typeface="Arial"/>
              </a:rPr>
              <a:t>i</a:t>
            </a:r>
            <a:r>
              <a:rPr lang="en-GB" sz="1100" spc="4" dirty="0" smtClean="0">
                <a:cs typeface="Arial"/>
              </a:rPr>
              <a:t>t</a:t>
            </a:r>
            <a:r>
              <a:rPr lang="en-GB" sz="1100" spc="-4" dirty="0" smtClean="0">
                <a:cs typeface="Arial"/>
              </a:rPr>
              <a:t>i</a:t>
            </a:r>
            <a:r>
              <a:rPr lang="en-GB" sz="1100" dirty="0" smtClean="0">
                <a:cs typeface="Arial"/>
              </a:rPr>
              <a:t>o</a:t>
            </a:r>
            <a:r>
              <a:rPr lang="en-GB" sz="1100" spc="-4" dirty="0" smtClean="0">
                <a:cs typeface="Arial"/>
              </a:rPr>
              <a:t>n</a:t>
            </a:r>
            <a:r>
              <a:rPr lang="en-GB" sz="1100" dirty="0" smtClean="0">
                <a:cs typeface="Arial"/>
              </a:rPr>
              <a:t>er</a:t>
            </a:r>
            <a:r>
              <a:rPr lang="en-GB" sz="1100" spc="-9" dirty="0" smtClean="0">
                <a:cs typeface="Arial"/>
              </a:rPr>
              <a:t>s</a:t>
            </a:r>
            <a:r>
              <a:rPr lang="en-GB" sz="1100" dirty="0" smtClean="0">
                <a:cs typeface="Arial"/>
              </a:rPr>
              <a:t>,</a:t>
            </a:r>
            <a:r>
              <a:rPr lang="en-GB" sz="1100" spc="4" dirty="0" smtClean="0">
                <a:cs typeface="Arial"/>
              </a:rPr>
              <a:t> r</a:t>
            </a:r>
            <a:r>
              <a:rPr lang="en-GB" sz="1100" spc="-14" dirty="0" smtClean="0">
                <a:cs typeface="Arial"/>
              </a:rPr>
              <a:t>e</a:t>
            </a:r>
            <a:r>
              <a:rPr lang="en-GB" sz="1100" dirty="0" smtClean="0">
                <a:cs typeface="Arial"/>
              </a:rPr>
              <a:t>se</a:t>
            </a:r>
            <a:r>
              <a:rPr lang="en-GB" sz="1100" spc="-4" dirty="0" smtClean="0">
                <a:cs typeface="Arial"/>
              </a:rPr>
              <a:t>a</a:t>
            </a:r>
            <a:r>
              <a:rPr lang="en-GB" sz="1100" spc="4" dirty="0" smtClean="0">
                <a:cs typeface="Arial"/>
              </a:rPr>
              <a:t>r</a:t>
            </a:r>
            <a:r>
              <a:rPr lang="en-GB" sz="1100" dirty="0" smtClean="0">
                <a:cs typeface="Arial"/>
              </a:rPr>
              <a:t>ch</a:t>
            </a:r>
            <a:r>
              <a:rPr lang="en-GB" sz="1100" spc="-4" dirty="0" smtClean="0">
                <a:cs typeface="Arial"/>
              </a:rPr>
              <a:t>e</a:t>
            </a:r>
            <a:r>
              <a:rPr lang="en-GB" sz="1100" spc="4" dirty="0" smtClean="0">
                <a:cs typeface="Arial"/>
              </a:rPr>
              <a:t>r</a:t>
            </a:r>
            <a:r>
              <a:rPr lang="en-GB" sz="1100" spc="-9" dirty="0" smtClean="0">
                <a:cs typeface="Arial"/>
              </a:rPr>
              <a:t>s</a:t>
            </a:r>
            <a:r>
              <a:rPr lang="en-GB" sz="1100" dirty="0" smtClean="0">
                <a:cs typeface="Arial"/>
              </a:rPr>
              <a:t>, com</a:t>
            </a:r>
            <a:r>
              <a:rPr lang="en-GB" sz="1100" spc="4" dirty="0" smtClean="0">
                <a:cs typeface="Arial"/>
              </a:rPr>
              <a:t>m</a:t>
            </a:r>
            <a:r>
              <a:rPr lang="en-GB" sz="1100" spc="-4" dirty="0" smtClean="0">
                <a:cs typeface="Arial"/>
              </a:rPr>
              <a:t>i</a:t>
            </a:r>
            <a:r>
              <a:rPr lang="en-GB" sz="1100" dirty="0" smtClean="0">
                <a:cs typeface="Arial"/>
              </a:rPr>
              <a:t>ss</a:t>
            </a:r>
            <a:r>
              <a:rPr lang="en-GB" sz="1100" spc="-4" dirty="0" smtClean="0">
                <a:cs typeface="Arial"/>
              </a:rPr>
              <a:t>i</a:t>
            </a:r>
            <a:r>
              <a:rPr lang="en-GB" sz="1100" dirty="0" smtClean="0">
                <a:cs typeface="Arial"/>
              </a:rPr>
              <a:t>o</a:t>
            </a:r>
            <a:r>
              <a:rPr lang="en-GB" sz="1100" spc="-4" dirty="0" smtClean="0">
                <a:cs typeface="Arial"/>
              </a:rPr>
              <a:t>n</a:t>
            </a:r>
            <a:r>
              <a:rPr lang="en-GB" sz="1100" spc="-14" dirty="0" smtClean="0">
                <a:cs typeface="Arial"/>
              </a:rPr>
              <a:t>e</a:t>
            </a:r>
            <a:r>
              <a:rPr lang="en-GB" sz="1100" spc="4" dirty="0" smtClean="0">
                <a:cs typeface="Arial"/>
              </a:rPr>
              <a:t>r</a:t>
            </a:r>
            <a:r>
              <a:rPr lang="en-GB" sz="1100" dirty="0" smtClean="0">
                <a:cs typeface="Arial"/>
              </a:rPr>
              <a:t>s, p</a:t>
            </a:r>
            <a:r>
              <a:rPr lang="en-GB" sz="1100" spc="-4" dirty="0" smtClean="0">
                <a:cs typeface="Arial"/>
              </a:rPr>
              <a:t>oli</a:t>
            </a:r>
            <a:r>
              <a:rPr lang="en-GB" sz="1100" dirty="0" smtClean="0">
                <a:cs typeface="Arial"/>
              </a:rPr>
              <a:t>cy</a:t>
            </a:r>
            <a:r>
              <a:rPr lang="en-GB" sz="1100" spc="-4" dirty="0" smtClean="0">
                <a:cs typeface="Arial"/>
              </a:rPr>
              <a:t> </a:t>
            </a:r>
            <a:r>
              <a:rPr lang="en-GB" sz="1100" spc="-9" dirty="0" smtClean="0">
                <a:cs typeface="Arial"/>
              </a:rPr>
              <a:t>m</a:t>
            </a:r>
            <a:r>
              <a:rPr lang="en-GB" sz="1100" dirty="0" smtClean="0">
                <a:cs typeface="Arial"/>
              </a:rPr>
              <a:t>a</a:t>
            </a:r>
            <a:r>
              <a:rPr lang="en-GB" sz="1100" spc="9" dirty="0" smtClean="0">
                <a:cs typeface="Arial"/>
              </a:rPr>
              <a:t>k</a:t>
            </a:r>
            <a:r>
              <a:rPr lang="en-GB" sz="1100" spc="-14" dirty="0" smtClean="0">
                <a:cs typeface="Arial"/>
              </a:rPr>
              <a:t>e</a:t>
            </a:r>
            <a:r>
              <a:rPr lang="en-GB" sz="1100" spc="4" dirty="0" smtClean="0">
                <a:cs typeface="Arial"/>
              </a:rPr>
              <a:t>r</a:t>
            </a:r>
            <a:r>
              <a:rPr lang="en-GB" sz="1100" dirty="0" smtClean="0">
                <a:cs typeface="Arial"/>
              </a:rPr>
              <a:t>s, </a:t>
            </a:r>
            <a:r>
              <a:rPr lang="en-GB" sz="1100" spc="-4" dirty="0" smtClean="0">
                <a:cs typeface="Arial"/>
              </a:rPr>
              <a:t>C</a:t>
            </a:r>
            <a:r>
              <a:rPr lang="en-GB" sz="1100" dirty="0" smtClean="0">
                <a:cs typeface="Arial"/>
              </a:rPr>
              <a:t>o</a:t>
            </a:r>
            <a:r>
              <a:rPr lang="en-GB" sz="1100" spc="-4" dirty="0" smtClean="0">
                <a:cs typeface="Arial"/>
              </a:rPr>
              <a:t>u</a:t>
            </a:r>
            <a:r>
              <a:rPr lang="en-GB" sz="1100" dirty="0" smtClean="0">
                <a:cs typeface="Arial"/>
              </a:rPr>
              <a:t>nc</a:t>
            </a:r>
            <a:r>
              <a:rPr lang="en-GB" sz="1100" spc="-4" dirty="0" smtClean="0">
                <a:cs typeface="Arial"/>
              </a:rPr>
              <a:t>ill</a:t>
            </a:r>
            <a:r>
              <a:rPr lang="en-GB" sz="1100" dirty="0" smtClean="0">
                <a:cs typeface="Arial"/>
              </a:rPr>
              <a:t>ors, s</a:t>
            </a:r>
            <a:r>
              <a:rPr lang="en-GB" sz="1100" spc="4" dirty="0" smtClean="0">
                <a:cs typeface="Arial"/>
              </a:rPr>
              <a:t>t</a:t>
            </a:r>
            <a:r>
              <a:rPr lang="en-GB" sz="1100" dirty="0" smtClean="0">
                <a:cs typeface="Arial"/>
              </a:rPr>
              <a:t>u</a:t>
            </a:r>
            <a:r>
              <a:rPr lang="en-GB" sz="1100" spc="-4" dirty="0" smtClean="0">
                <a:cs typeface="Arial"/>
              </a:rPr>
              <a:t>d</a:t>
            </a:r>
            <a:r>
              <a:rPr lang="en-GB" sz="1100" spc="-14" dirty="0" smtClean="0">
                <a:cs typeface="Arial"/>
              </a:rPr>
              <a:t>e</a:t>
            </a:r>
            <a:r>
              <a:rPr lang="en-GB" sz="1100" dirty="0" smtClean="0">
                <a:cs typeface="Arial"/>
              </a:rPr>
              <a:t>nts</a:t>
            </a:r>
            <a:r>
              <a:rPr lang="en-GB" sz="1100" spc="9" dirty="0" smtClean="0">
                <a:cs typeface="Arial"/>
              </a:rPr>
              <a:t> </a:t>
            </a:r>
            <a:r>
              <a:rPr lang="en-GB" sz="1100" dirty="0" smtClean="0">
                <a:cs typeface="Arial"/>
              </a:rPr>
              <a:t>a</a:t>
            </a:r>
            <a:r>
              <a:rPr lang="en-GB" sz="1100" spc="-4" dirty="0" smtClean="0">
                <a:cs typeface="Arial"/>
              </a:rPr>
              <a:t>n</a:t>
            </a:r>
            <a:r>
              <a:rPr lang="en-GB" sz="1100" dirty="0" smtClean="0">
                <a:cs typeface="Arial"/>
              </a:rPr>
              <a:t>d</a:t>
            </a:r>
            <a:r>
              <a:rPr lang="en-GB" sz="1100" spc="-9" dirty="0" smtClean="0">
                <a:cs typeface="Arial"/>
              </a:rPr>
              <a:t> </a:t>
            </a:r>
            <a:r>
              <a:rPr lang="en-GB" sz="1100" spc="4" dirty="0" smtClean="0">
                <a:cs typeface="Arial"/>
              </a:rPr>
              <a:t>t</a:t>
            </a:r>
            <a:r>
              <a:rPr lang="en-GB" sz="1100" dirty="0" smtClean="0">
                <a:cs typeface="Arial"/>
              </a:rPr>
              <a:t>he</a:t>
            </a:r>
            <a:r>
              <a:rPr lang="en-GB" sz="1100" spc="-19" dirty="0" smtClean="0">
                <a:cs typeface="Arial"/>
              </a:rPr>
              <a:t> </a:t>
            </a:r>
            <a:r>
              <a:rPr lang="en-GB" sz="1100" spc="9" dirty="0" smtClean="0">
                <a:cs typeface="Arial"/>
              </a:rPr>
              <a:t>g</a:t>
            </a:r>
            <a:r>
              <a:rPr lang="en-GB" sz="1100" dirty="0" smtClean="0">
                <a:cs typeface="Arial"/>
              </a:rPr>
              <a:t>e</a:t>
            </a:r>
            <a:r>
              <a:rPr lang="en-GB" sz="1100" spc="-4" dirty="0" smtClean="0">
                <a:cs typeface="Arial"/>
              </a:rPr>
              <a:t>n</a:t>
            </a:r>
            <a:r>
              <a:rPr lang="en-GB" sz="1100" dirty="0" smtClean="0">
                <a:cs typeface="Arial"/>
              </a:rPr>
              <a:t>eral</a:t>
            </a:r>
            <a:r>
              <a:rPr lang="en-GB" sz="1100" spc="-9" dirty="0" smtClean="0">
                <a:cs typeface="Arial"/>
              </a:rPr>
              <a:t> </a:t>
            </a:r>
            <a:r>
              <a:rPr lang="en-GB" sz="1100" dirty="0" smtClean="0">
                <a:cs typeface="Arial"/>
              </a:rPr>
              <a:t>p</a:t>
            </a:r>
            <a:r>
              <a:rPr lang="en-GB" sz="1100" spc="-4" dirty="0" smtClean="0">
                <a:cs typeface="Arial"/>
              </a:rPr>
              <a:t>u</a:t>
            </a:r>
            <a:r>
              <a:rPr lang="en-GB" sz="1100" dirty="0" smtClean="0">
                <a:cs typeface="Arial"/>
              </a:rPr>
              <a:t>b</a:t>
            </a:r>
            <a:r>
              <a:rPr lang="en-GB" sz="1100" spc="-4" dirty="0" smtClean="0">
                <a:cs typeface="Arial"/>
              </a:rPr>
              <a:t>li</a:t>
            </a:r>
            <a:r>
              <a:rPr lang="en-GB" sz="1100" dirty="0" smtClean="0">
                <a:cs typeface="Arial"/>
              </a:rPr>
              <a:t>c.</a:t>
            </a:r>
            <a:endParaRPr lang="en-GB" sz="1100" dirty="0" smtClean="0"/>
          </a:p>
          <a:p>
            <a:pPr>
              <a:spcAft>
                <a:spcPts val="600"/>
              </a:spcAft>
            </a:pPr>
            <a:r>
              <a:rPr lang="en-GB" sz="1100" spc="-4" dirty="0" smtClean="0">
                <a:cs typeface="Arial"/>
              </a:rPr>
              <a:t>This factsheet was produced by </a:t>
            </a:r>
            <a:r>
              <a:rPr lang="en-US" sz="1100" dirty="0"/>
              <a:t>John Cannings (Public Health Information Officer) </a:t>
            </a:r>
            <a:r>
              <a:rPr lang="en-GB" sz="1100" spc="-4" dirty="0" smtClean="0">
                <a:cs typeface="Arial"/>
              </a:rPr>
              <a:t>and approved for publication by </a:t>
            </a:r>
            <a:r>
              <a:rPr lang="en-US" sz="1100" dirty="0"/>
              <a:t>Dalina Vekinis </a:t>
            </a:r>
            <a:r>
              <a:rPr lang="en-US" sz="1100" dirty="0" smtClean="0"/>
              <a:t>(</a:t>
            </a:r>
            <a:r>
              <a:rPr lang="en-GB" sz="1100" dirty="0"/>
              <a:t>Principal Public Health Intelligence </a:t>
            </a:r>
            <a:r>
              <a:rPr lang="en-GB" sz="1100" dirty="0" smtClean="0"/>
              <a:t>Specialist</a:t>
            </a:r>
            <a:r>
              <a:rPr lang="en-US" sz="1100" dirty="0" smtClean="0"/>
              <a:t>). </a:t>
            </a:r>
          </a:p>
          <a:p>
            <a:pPr>
              <a:spcAft>
                <a:spcPts val="600"/>
              </a:spcAft>
            </a:pPr>
            <a:r>
              <a:rPr lang="en-GB" sz="1100" spc="-4" dirty="0" smtClean="0">
                <a:cs typeface="Arial"/>
              </a:rPr>
              <a:t>Contact: </a:t>
            </a:r>
            <a:r>
              <a:rPr lang="en-GB" sz="1100" spc="-4" dirty="0" smtClean="0">
                <a:cs typeface="Arial"/>
                <a:hlinkClick r:id="rId5"/>
              </a:rPr>
              <a:t>JSNA@camden.gov.uk</a:t>
            </a:r>
            <a:endParaRPr lang="en-GB" sz="1100" dirty="0"/>
          </a:p>
        </p:txBody>
      </p:sp>
      <p:sp>
        <p:nvSpPr>
          <p:cNvPr id="6" name="Slide Number Placeholder 5"/>
          <p:cNvSpPr>
            <a:spLocks noGrp="1"/>
          </p:cNvSpPr>
          <p:nvPr>
            <p:ph type="sldNum" sz="quarter" idx="12"/>
          </p:nvPr>
        </p:nvSpPr>
        <p:spPr/>
        <p:txBody>
          <a:bodyPr/>
          <a:lstStyle/>
          <a:p>
            <a:fld id="{EB7F0D0C-C925-4095-9977-31CF08EB7D6F}" type="slidenum">
              <a:rPr lang="en-GB" smtClean="0"/>
              <a:pPr/>
              <a:t>5</a:t>
            </a:fld>
            <a:endParaRPr lang="en-GB" dirty="0"/>
          </a:p>
        </p:txBody>
      </p:sp>
      <p:sp>
        <p:nvSpPr>
          <p:cNvPr id="10" name="Title 3"/>
          <p:cNvSpPr txBox="1">
            <a:spLocks/>
          </p:cNvSpPr>
          <p:nvPr/>
        </p:nvSpPr>
        <p:spPr>
          <a:xfrm>
            <a:off x="235227" y="5308600"/>
            <a:ext cx="10202400" cy="290646"/>
          </a:xfrm>
          <a:prstGeom prst="rect">
            <a:avLst/>
          </a:prstGeom>
          <a:solidFill>
            <a:schemeClr val="accent6"/>
          </a:solidFill>
          <a:ln>
            <a:solidFill>
              <a:schemeClr val="accent6"/>
            </a:solidFill>
          </a:ln>
        </p:spPr>
        <p:txBody>
          <a:bodyPr vert="horz" lIns="46800" tIns="0" rIns="0" bIns="0" rtlCol="0" anchor="ctr" anchorCtr="0">
            <a:noAutofit/>
          </a:bodyPr>
          <a:lstStyle>
            <a:lvl1pPr algn="l" defTabSz="914400" rtl="0" eaLnBrk="1" latinLnBrk="0" hangingPunct="1">
              <a:spcBef>
                <a:spcPct val="0"/>
              </a:spcBef>
              <a:buNone/>
              <a:defRPr sz="1800" b="1" kern="1200">
                <a:solidFill>
                  <a:schemeClr val="bg1"/>
                </a:solidFill>
                <a:latin typeface="+mj-lt"/>
                <a:ea typeface="+mj-ea"/>
                <a:cs typeface="+mj-cs"/>
              </a:defRPr>
            </a:lvl1pPr>
          </a:lstStyle>
          <a:p>
            <a:r>
              <a:rPr lang="en-GB" sz="1400" dirty="0" smtClean="0"/>
              <a:t>About Camden’s JSNA</a:t>
            </a:r>
            <a:endParaRPr lang="en-GB" sz="1400" dirty="0"/>
          </a:p>
        </p:txBody>
      </p:sp>
    </p:spTree>
    <p:extLst>
      <p:ext uri="{BB962C8B-B14F-4D97-AF65-F5344CB8AC3E}">
        <p14:creationId xmlns:p14="http://schemas.microsoft.com/office/powerpoint/2010/main" val="42107142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000000"/>
      </a:dk1>
      <a:lt1>
        <a:sysClr val="window" lastClr="FFFFFF"/>
      </a:lt1>
      <a:dk2>
        <a:srgbClr val="5F6062"/>
      </a:dk2>
      <a:lt2>
        <a:srgbClr val="EEECE1"/>
      </a:lt2>
      <a:accent1>
        <a:srgbClr val="A04276"/>
      </a:accent1>
      <a:accent2>
        <a:srgbClr val="5F6062"/>
      </a:accent2>
      <a:accent3>
        <a:srgbClr val="F16D9A"/>
      </a:accent3>
      <a:accent4>
        <a:srgbClr val="F5866C"/>
      </a:accent4>
      <a:accent5>
        <a:srgbClr val="522E91"/>
      </a:accent5>
      <a:accent6>
        <a:srgbClr val="00B259"/>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 LBI+CAM APHR Theme</Template>
  <TotalTime>3166</TotalTime>
  <Words>1217</Words>
  <Application>Microsoft Office PowerPoint</Application>
  <PresentationFormat>Custom</PresentationFormat>
  <Paragraphs>88</Paragraphs>
  <Slides>5</Slides>
  <Notes>2</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SETTING THE SCENE: THE CAMDEN PICTURE</vt:lpstr>
      <vt:lpstr>SETTING THE SCENE: THE CAMDEN PICTURE</vt:lpstr>
      <vt:lpstr>FUTURE NEED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Vekinis, Dalina</dc:creator>
  <cp:lastModifiedBy>Cannings, John</cp:lastModifiedBy>
  <cp:revision>134</cp:revision>
  <cp:lastPrinted>2015-12-09T15:50:08Z</cp:lastPrinted>
  <dcterms:modified xsi:type="dcterms:W3CDTF">2016-04-05T15:20:15Z</dcterms:modified>
</cp:coreProperties>
</file>