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theme/themeOverride5.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theme/themeOverride6.xml" ContentType="application/vnd.openxmlformats-officedocument.themeOverride+xml"/>
  <Override PartName="/ppt/notesSlides/notesSlide11.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12.xml" ContentType="application/vnd.openxmlformats-officedocument.presentationml.notesSlide+xml"/>
  <Override PartName="/ppt/charts/chart1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2.xml" ContentType="application/vnd.openxmlformats-officedocument.drawingml.chart+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82" r:id="rId3"/>
    <p:sldMasterId id="2147483796" r:id="rId4"/>
    <p:sldMasterId id="2147483810" r:id="rId5"/>
    <p:sldMasterId id="2147483824" r:id="rId6"/>
    <p:sldMasterId id="2147483940" r:id="rId7"/>
  </p:sldMasterIdLst>
  <p:notesMasterIdLst>
    <p:notesMasterId r:id="rId25"/>
  </p:notesMasterIdLst>
  <p:handoutMasterIdLst>
    <p:handoutMasterId r:id="rId26"/>
  </p:handoutMasterIdLst>
  <p:sldIdLst>
    <p:sldId id="257" r:id="rId8"/>
    <p:sldId id="351" r:id="rId9"/>
    <p:sldId id="416" r:id="rId10"/>
    <p:sldId id="434" r:id="rId11"/>
    <p:sldId id="418" r:id="rId12"/>
    <p:sldId id="423" r:id="rId13"/>
    <p:sldId id="417" r:id="rId14"/>
    <p:sldId id="412" r:id="rId15"/>
    <p:sldId id="435" r:id="rId16"/>
    <p:sldId id="384" r:id="rId17"/>
    <p:sldId id="427" r:id="rId18"/>
    <p:sldId id="428" r:id="rId19"/>
    <p:sldId id="375" r:id="rId20"/>
    <p:sldId id="374" r:id="rId21"/>
    <p:sldId id="438" r:id="rId22"/>
    <p:sldId id="436" r:id="rId23"/>
    <p:sldId id="437" r:id="rId24"/>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957"/>
    <a:srgbClr val="FF0000"/>
    <a:srgbClr val="66FF66"/>
    <a:srgbClr val="9966FF"/>
    <a:srgbClr val="008357"/>
    <a:srgbClr val="CC99FF"/>
    <a:srgbClr val="99FF66"/>
    <a:srgbClr val="000099"/>
    <a:srgbClr val="963A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71" autoAdjust="0"/>
    <p:restoredTop sz="89734" autoAdjust="0"/>
  </p:normalViewPr>
  <p:slideViewPr>
    <p:cSldViewPr>
      <p:cViewPr>
        <p:scale>
          <a:sx n="80" d="100"/>
          <a:sy n="80" d="100"/>
        </p:scale>
        <p:origin x="-966" y="-72"/>
      </p:cViewPr>
      <p:guideLst>
        <p:guide orient="horz" pos="2160"/>
        <p:guide pos="2880"/>
      </p:guideLst>
    </p:cSldViewPr>
  </p:slideViewPr>
  <p:outlineViewPr>
    <p:cViewPr>
      <p:scale>
        <a:sx n="33" d="100"/>
        <a:sy n="33" d="100"/>
      </p:scale>
      <p:origin x="48" y="0"/>
    </p:cViewPr>
  </p:outlineViewPr>
  <p:notesTextViewPr>
    <p:cViewPr>
      <p:scale>
        <a:sx n="75" d="100"/>
        <a:sy n="75" d="100"/>
      </p:scale>
      <p:origin x="0" y="0"/>
    </p:cViewPr>
  </p:notesTextViewPr>
  <p:sorterViewPr>
    <p:cViewPr varScale="1">
      <p:scale>
        <a:sx n="100" d="100"/>
        <a:sy n="100" d="100"/>
      </p:scale>
      <p:origin x="0" y="0"/>
    </p:cViewPr>
  </p:sorterViewPr>
  <p:notesViewPr>
    <p:cSldViewPr>
      <p:cViewPr varScale="1">
        <p:scale>
          <a:sx n="73" d="100"/>
          <a:sy n="73" d="100"/>
        </p:scale>
        <p:origin x="-2196"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amden\teams\PolicyandProjects\DataStore\PROJECTS\Welfare%20Reform%20Impacts\May%202015\HB%20Claimants%20download%20Apr-13%20to%20May-15%20(from%20QV).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amden\teams\PolicyandProjects\DataStore\PROJECTS\Welfare%20Reform%20Impacts\May%202015\Stats%20from%20HB%20Service%20-%20New%20claim%20live%20HB%20stats%202014-2015%20(N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amden\teams\PolicyandProjects\DataStore\PROJECTS\Welfare%20Reform%20Impacts\May%202015\Stats%20from%20HB%20Service%20-%20New%20claim%20live%20HB%20stats%202014-2015%20(N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amden\teams\PolicyandProjects\DataStore\PROJECTS\Welfare%20Reform%20Impacts\May%202015\Claimants%20by%20Tenure.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camden\teams\PolicyandProjects\DataStore\PROJECTS\Welfare%20Reform%20Impacts\May%202015\Misc%20Data.xlsx" TargetMode="External"/><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1" Type="http://schemas.openxmlformats.org/officeDocument/2006/relationships/oleObject" Target="file:///\\camden\user\home\CAMLR018\desktop\Welfare%20Changes\DHP%20Claims.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Camden\Teams\policyandprojects\Strategies%20&amp;%20Research%20Team\Welfare%20reform\Liams%20Welfare%20Change%20Dataset%20July14\DHP%20Claims.xlsx" TargetMode="External"/><Relationship Id="rId1" Type="http://schemas.openxmlformats.org/officeDocument/2006/relationships/themeOverride" Target="../theme/themeOverride6.xml"/></Relationships>
</file>

<file path=ppt/charts/_rels/chart9.xml.rels><?xml version="1.0" encoding="UTF-8" standalone="yes"?>
<Relationships xmlns="http://schemas.openxmlformats.org/package/2006/relationships"><Relationship Id="rId1" Type="http://schemas.openxmlformats.org/officeDocument/2006/relationships/oleObject" Target="file:///\\camden\teams\PolicyandProjects\DataStore\PROJECTS\Welfare%20Reform%20Impacts\May%202015\DHP%20Monthly%20Spend%202015%2016.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amden\teams\PolicyandProjects\DataStore\PROJECTS\Welfare%20Reform%20Impacts\May%202015\DHP%20Monthly%20Spend%202015%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amden\teams\PolicyandProjects\DataStore\PROJECTS\Welfare%20Reform%20Impacts\May%202015\No%20of%20Claimants%20(from%20Alan%20Porter%204.6.15).xlsx" TargetMode="External"/></Relationships>
</file>

<file path=ppt/charts/_rels/chart12.xml.rels><?xml version="1.0" encoding="UTF-8" standalone="yes"?>
<Relationships xmlns="http://schemas.openxmlformats.org/package/2006/relationships"><Relationship Id="rId2" Type="http://schemas.openxmlformats.org/officeDocument/2006/relationships/oleObject" Target="file:///\\camden\teams\PolicyandProjects\DataStore\PROJECTS\Welfare%20Reform%20Impacts\May%202015\PtVII%20Homeless%20Acceptances.xlsx" TargetMode="External"/><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a:t>Claims by </a:t>
            </a:r>
            <a:r>
              <a:rPr lang="en-US" dirty="0" smtClean="0"/>
              <a:t>tenure,</a:t>
            </a:r>
            <a:r>
              <a:rPr lang="en-US" baseline="0" dirty="0" smtClean="0"/>
              <a:t> May </a:t>
            </a:r>
            <a:r>
              <a:rPr lang="en-US" baseline="0" dirty="0"/>
              <a:t>2015</a:t>
            </a:r>
          </a:p>
        </c:rich>
      </c:tx>
      <c:layout>
        <c:manualLayout>
          <c:xMode val="edge"/>
          <c:yMode val="edge"/>
          <c:x val="1.7430446194225704E-2"/>
          <c:y val="9.8039215686274508E-3"/>
        </c:manualLayout>
      </c:layout>
      <c:overlay val="0"/>
    </c:title>
    <c:autoTitleDeleted val="0"/>
    <c:plotArea>
      <c:layout>
        <c:manualLayout>
          <c:layoutTarget val="inner"/>
          <c:xMode val="edge"/>
          <c:yMode val="edge"/>
          <c:x val="0.17132392825896764"/>
          <c:y val="9.8575472183624127E-2"/>
          <c:w val="0.58513013998250218"/>
          <c:h val="0.68838839997941437"/>
        </c:manualLayout>
      </c:layout>
      <c:pieChart>
        <c:varyColors val="1"/>
        <c:ser>
          <c:idx val="0"/>
          <c:order val="0"/>
          <c:dLbls>
            <c:dLbl>
              <c:idx val="0"/>
              <c:layout>
                <c:manualLayout>
                  <c:x val="-0.27450634295713033"/>
                  <c:y val="-3.6555504091400341E-2"/>
                </c:manualLayout>
              </c:layout>
              <c:tx>
                <c:rich>
                  <a:bodyPr/>
                  <a:lstStyle/>
                  <a:p>
                    <a:r>
                      <a:rPr lang="en-US" sz="1100" b="1" dirty="0">
                        <a:solidFill>
                          <a:schemeClr val="bg1"/>
                        </a:solidFill>
                      </a:rPr>
                      <a:t>Council </a:t>
                    </a:r>
                  </a:p>
                  <a:p>
                    <a:r>
                      <a:rPr lang="en-US" sz="1100" b="1" dirty="0">
                        <a:solidFill>
                          <a:schemeClr val="bg1"/>
                        </a:solidFill>
                      </a:rPr>
                      <a:t>59%</a:t>
                    </a:r>
                    <a:endParaRPr lang="en-US" dirty="0"/>
                  </a:p>
                </c:rich>
              </c:tx>
              <c:showLegendKey val="0"/>
              <c:showVal val="1"/>
              <c:showCatName val="1"/>
              <c:showSerName val="0"/>
              <c:showPercent val="0"/>
              <c:showBubbleSize val="0"/>
            </c:dLbl>
            <c:dLbl>
              <c:idx val="1"/>
              <c:layout>
                <c:manualLayout>
                  <c:x val="0.20262992125984253"/>
                  <c:y val="-6.3939066440224387E-2"/>
                </c:manualLayout>
              </c:layout>
              <c:tx>
                <c:rich>
                  <a:bodyPr/>
                  <a:lstStyle/>
                  <a:p>
                    <a:r>
                      <a:rPr lang="en-US" sz="1100" b="1" dirty="0">
                        <a:solidFill>
                          <a:schemeClr val="bg1"/>
                        </a:solidFill>
                      </a:rPr>
                      <a:t>RSL</a:t>
                    </a:r>
                  </a:p>
                  <a:p>
                    <a:r>
                      <a:rPr lang="en-US" sz="1100" b="1" dirty="0">
                        <a:solidFill>
                          <a:schemeClr val="bg1"/>
                        </a:solidFill>
                      </a:rPr>
                      <a:t>26%</a:t>
                    </a:r>
                    <a:endParaRPr lang="en-US" dirty="0"/>
                  </a:p>
                </c:rich>
              </c:tx>
              <c:showLegendKey val="0"/>
              <c:showVal val="1"/>
              <c:showCatName val="1"/>
              <c:showSerName val="0"/>
              <c:showPercent val="0"/>
              <c:showBubbleSize val="0"/>
            </c:dLbl>
            <c:dLbl>
              <c:idx val="2"/>
              <c:layout>
                <c:manualLayout>
                  <c:x val="0.13152712160979876"/>
                  <c:y val="0.19222376614687869"/>
                </c:manualLayout>
              </c:layout>
              <c:tx>
                <c:rich>
                  <a:bodyPr/>
                  <a:lstStyle/>
                  <a:p>
                    <a:r>
                      <a:rPr lang="en-US" sz="1100" b="1" dirty="0">
                        <a:solidFill>
                          <a:schemeClr val="bg1"/>
                        </a:solidFill>
                      </a:rPr>
                      <a:t>Private</a:t>
                    </a:r>
                  </a:p>
                  <a:p>
                    <a:r>
                      <a:rPr lang="en-US" sz="1100" b="1" dirty="0">
                        <a:solidFill>
                          <a:schemeClr val="bg1"/>
                        </a:solidFill>
                      </a:rPr>
                      <a:t>15%</a:t>
                    </a:r>
                    <a:endParaRPr lang="en-US" dirty="0"/>
                  </a:p>
                </c:rich>
              </c:tx>
              <c:showLegendKey val="0"/>
              <c:showVal val="1"/>
              <c:showCatName val="1"/>
              <c:showSerName val="0"/>
              <c:showPercent val="0"/>
              <c:showBubbleSize val="0"/>
            </c:dLbl>
            <c:txPr>
              <a:bodyPr/>
              <a:lstStyle/>
              <a:p>
                <a:pPr>
                  <a:defRPr sz="1100" b="1">
                    <a:solidFill>
                      <a:schemeClr val="bg1"/>
                    </a:solidFill>
                  </a:defRPr>
                </a:pPr>
                <a:endParaRPr lang="en-US"/>
              </a:p>
            </c:txPr>
            <c:showLegendKey val="0"/>
            <c:showVal val="1"/>
            <c:showCatName val="1"/>
            <c:showSerName val="0"/>
            <c:showPercent val="0"/>
            <c:showBubbleSize val="0"/>
            <c:showLeaderLines val="1"/>
          </c:dLbls>
          <c:cat>
            <c:strRef>
              <c:f>'Pivot Year &amp; Month'!$K$92:$M$92</c:f>
              <c:strCache>
                <c:ptCount val="3"/>
                <c:pt idx="0">
                  <c:v>Council </c:v>
                </c:pt>
                <c:pt idx="1">
                  <c:v>RSL</c:v>
                </c:pt>
                <c:pt idx="2">
                  <c:v>Private</c:v>
                </c:pt>
              </c:strCache>
            </c:strRef>
          </c:cat>
          <c:val>
            <c:numRef>
              <c:f>'Pivot Year &amp; Month'!$K$105:$M$105</c:f>
              <c:numCache>
                <c:formatCode>0%</c:formatCode>
                <c:ptCount val="3"/>
                <c:pt idx="0">
                  <c:v>0.58745275888133031</c:v>
                </c:pt>
                <c:pt idx="1">
                  <c:v>0.259448223733938</c:v>
                </c:pt>
                <c:pt idx="2">
                  <c:v>0.15309901738473167</c:v>
                </c:pt>
              </c:numCache>
            </c:numRef>
          </c:val>
        </c:ser>
        <c:ser>
          <c:idx val="1"/>
          <c:order val="1"/>
          <c:cat>
            <c:strRef>
              <c:f>'Pivot Year &amp; Month'!$K$92:$M$92</c:f>
              <c:strCache>
                <c:ptCount val="3"/>
                <c:pt idx="0">
                  <c:v>Council </c:v>
                </c:pt>
                <c:pt idx="1">
                  <c:v>RSL</c:v>
                </c:pt>
                <c:pt idx="2">
                  <c:v>Private</c:v>
                </c:pt>
              </c:strCache>
            </c:strRef>
          </c:cat>
          <c:val>
            <c:numRef>
              <c:f>'Pivot Year &amp; Month'!$K$105:$M$105</c:f>
              <c:numCache>
                <c:formatCode>0%</c:formatCode>
                <c:ptCount val="3"/>
                <c:pt idx="0">
                  <c:v>0.58745275888133031</c:v>
                </c:pt>
                <c:pt idx="1">
                  <c:v>0.259448223733938</c:v>
                </c:pt>
                <c:pt idx="2">
                  <c:v>0.15309901738473167</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dirty="0"/>
              <a:t>New Claims (monthly average)</a:t>
            </a:r>
          </a:p>
        </c:rich>
      </c:tx>
      <c:layout>
        <c:manualLayout>
          <c:xMode val="edge"/>
          <c:yMode val="edge"/>
          <c:x val="1.1972222222222228E-2"/>
          <c:y val="1.3888888888888888E-2"/>
        </c:manualLayout>
      </c:layout>
      <c:overlay val="0"/>
    </c:title>
    <c:autoTitleDeleted val="0"/>
    <c:plotArea>
      <c:layout>
        <c:manualLayout>
          <c:layoutTarget val="inner"/>
          <c:xMode val="edge"/>
          <c:yMode val="edge"/>
          <c:x val="0.1106097966042086"/>
          <c:y val="0.17460098479425609"/>
          <c:w val="0.85299648958272278"/>
          <c:h val="0.70390230146851474"/>
        </c:manualLayout>
      </c:layout>
      <c:barChart>
        <c:barDir val="col"/>
        <c:grouping val="clustered"/>
        <c:varyColors val="0"/>
        <c:ser>
          <c:idx val="0"/>
          <c:order val="0"/>
          <c:invertIfNegative val="0"/>
          <c:dLbls>
            <c:txPr>
              <a:bodyPr/>
              <a:lstStyle/>
              <a:p>
                <a:pPr>
                  <a:defRPr sz="1100" b="1"/>
                </a:pPr>
                <a:endParaRPr lang="en-US"/>
              </a:p>
            </c:txPr>
            <c:showLegendKey val="0"/>
            <c:showVal val="1"/>
            <c:showCatName val="0"/>
            <c:showSerName val="0"/>
            <c:showPercent val="0"/>
            <c:showBubbleSize val="0"/>
            <c:showLeaderLines val="0"/>
          </c:dLbls>
          <c:cat>
            <c:strRef>
              <c:f>Data!$F$21:$F$24</c:f>
              <c:strCache>
                <c:ptCount val="4"/>
                <c:pt idx="0">
                  <c:v>2011/12</c:v>
                </c:pt>
                <c:pt idx="1">
                  <c:v>2012/13</c:v>
                </c:pt>
                <c:pt idx="2">
                  <c:v>2013/14</c:v>
                </c:pt>
                <c:pt idx="3">
                  <c:v>2014/15</c:v>
                </c:pt>
              </c:strCache>
            </c:strRef>
          </c:cat>
          <c:val>
            <c:numRef>
              <c:f>Data!$G$21:$G$24</c:f>
              <c:numCache>
                <c:formatCode>General</c:formatCode>
                <c:ptCount val="4"/>
                <c:pt idx="0">
                  <c:v>592</c:v>
                </c:pt>
                <c:pt idx="1">
                  <c:v>581</c:v>
                </c:pt>
                <c:pt idx="2">
                  <c:v>524</c:v>
                </c:pt>
                <c:pt idx="3" formatCode="0">
                  <c:v>451.08333333333331</c:v>
                </c:pt>
              </c:numCache>
            </c:numRef>
          </c:val>
        </c:ser>
        <c:dLbls>
          <c:showLegendKey val="0"/>
          <c:showVal val="0"/>
          <c:showCatName val="0"/>
          <c:showSerName val="0"/>
          <c:showPercent val="0"/>
          <c:showBubbleSize val="0"/>
        </c:dLbls>
        <c:gapWidth val="150"/>
        <c:axId val="202956160"/>
        <c:axId val="169419904"/>
      </c:barChart>
      <c:catAx>
        <c:axId val="202956160"/>
        <c:scaling>
          <c:orientation val="minMax"/>
        </c:scaling>
        <c:delete val="0"/>
        <c:axPos val="b"/>
        <c:majorTickMark val="none"/>
        <c:minorTickMark val="none"/>
        <c:tickLblPos val="nextTo"/>
        <c:crossAx val="169419904"/>
        <c:crosses val="autoZero"/>
        <c:auto val="1"/>
        <c:lblAlgn val="ctr"/>
        <c:lblOffset val="100"/>
        <c:noMultiLvlLbl val="0"/>
      </c:catAx>
      <c:valAx>
        <c:axId val="169419904"/>
        <c:scaling>
          <c:orientation val="minMax"/>
        </c:scaling>
        <c:delete val="0"/>
        <c:axPos val="l"/>
        <c:majorGridlines/>
        <c:numFmt formatCode="General" sourceLinked="1"/>
        <c:majorTickMark val="out"/>
        <c:minorTickMark val="none"/>
        <c:tickLblPos val="nextTo"/>
        <c:txPr>
          <a:bodyPr/>
          <a:lstStyle/>
          <a:p>
            <a:pPr>
              <a:defRPr sz="1100" b="1"/>
            </a:pPr>
            <a:endParaRPr lang="en-US"/>
          </a:p>
        </c:txPr>
        <c:crossAx val="202956160"/>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dirty="0"/>
              <a:t>Total Claims</a:t>
            </a:r>
            <a:r>
              <a:rPr lang="en-GB" baseline="0" dirty="0"/>
              <a:t> </a:t>
            </a:r>
            <a:r>
              <a:rPr lang="en-GB" dirty="0"/>
              <a:t>(monthly average)</a:t>
            </a:r>
          </a:p>
        </c:rich>
      </c:tx>
      <c:layout>
        <c:manualLayout>
          <c:xMode val="edge"/>
          <c:yMode val="edge"/>
          <c:x val="1.1972222222222228E-2"/>
          <c:y val="1.3888888888888888E-2"/>
        </c:manualLayout>
      </c:layout>
      <c:overlay val="0"/>
    </c:title>
    <c:autoTitleDeleted val="0"/>
    <c:plotArea>
      <c:layout>
        <c:manualLayout>
          <c:layoutTarget val="inner"/>
          <c:xMode val="edge"/>
          <c:yMode val="edge"/>
          <c:x val="0.1106097966042086"/>
          <c:y val="0.17460098479425609"/>
          <c:w val="0.85299648958272278"/>
          <c:h val="0.70390230146851474"/>
        </c:manualLayout>
      </c:layout>
      <c:barChart>
        <c:barDir val="col"/>
        <c:grouping val="clustered"/>
        <c:varyColors val="0"/>
        <c:ser>
          <c:idx val="0"/>
          <c:order val="0"/>
          <c:invertIfNegative val="0"/>
          <c:dLbls>
            <c:txPr>
              <a:bodyPr/>
              <a:lstStyle/>
              <a:p>
                <a:pPr>
                  <a:defRPr sz="1100" b="1"/>
                </a:pPr>
                <a:endParaRPr lang="en-US"/>
              </a:p>
            </c:txPr>
            <c:showLegendKey val="0"/>
            <c:showVal val="1"/>
            <c:showCatName val="0"/>
            <c:showSerName val="0"/>
            <c:showPercent val="0"/>
            <c:showBubbleSize val="0"/>
            <c:showLeaderLines val="0"/>
          </c:dLbls>
          <c:cat>
            <c:strRef>
              <c:f>Data!$O$2:$O$5</c:f>
              <c:strCache>
                <c:ptCount val="4"/>
                <c:pt idx="0">
                  <c:v>2011/12</c:v>
                </c:pt>
                <c:pt idx="1">
                  <c:v>2012/13</c:v>
                </c:pt>
                <c:pt idx="2">
                  <c:v>2013/14</c:v>
                </c:pt>
                <c:pt idx="3">
                  <c:v>2014/15</c:v>
                </c:pt>
              </c:strCache>
            </c:strRef>
          </c:cat>
          <c:val>
            <c:numRef>
              <c:f>Data!$P$2:$P$5</c:f>
              <c:numCache>
                <c:formatCode>#,##0</c:formatCode>
                <c:ptCount val="4"/>
                <c:pt idx="0">
                  <c:v>28293</c:v>
                </c:pt>
                <c:pt idx="1">
                  <c:v>28104</c:v>
                </c:pt>
                <c:pt idx="2">
                  <c:v>27805</c:v>
                </c:pt>
                <c:pt idx="3">
                  <c:v>27171.090909090908</c:v>
                </c:pt>
              </c:numCache>
            </c:numRef>
          </c:val>
        </c:ser>
        <c:dLbls>
          <c:showLegendKey val="0"/>
          <c:showVal val="0"/>
          <c:showCatName val="0"/>
          <c:showSerName val="0"/>
          <c:showPercent val="0"/>
          <c:showBubbleSize val="0"/>
        </c:dLbls>
        <c:gapWidth val="150"/>
        <c:axId val="169460864"/>
        <c:axId val="169462400"/>
      </c:barChart>
      <c:catAx>
        <c:axId val="169460864"/>
        <c:scaling>
          <c:orientation val="minMax"/>
        </c:scaling>
        <c:delete val="0"/>
        <c:axPos val="b"/>
        <c:majorTickMark val="none"/>
        <c:minorTickMark val="none"/>
        <c:tickLblPos val="nextTo"/>
        <c:crossAx val="169462400"/>
        <c:crosses val="autoZero"/>
        <c:auto val="1"/>
        <c:lblAlgn val="ctr"/>
        <c:lblOffset val="100"/>
        <c:noMultiLvlLbl val="0"/>
      </c:catAx>
      <c:valAx>
        <c:axId val="169462400"/>
        <c:scaling>
          <c:orientation val="minMax"/>
          <c:max val="29000"/>
        </c:scaling>
        <c:delete val="0"/>
        <c:axPos val="l"/>
        <c:majorGridlines/>
        <c:numFmt formatCode="#,##0" sourceLinked="1"/>
        <c:majorTickMark val="out"/>
        <c:minorTickMark val="none"/>
        <c:tickLblPos val="nextTo"/>
        <c:txPr>
          <a:bodyPr/>
          <a:lstStyle/>
          <a:p>
            <a:pPr>
              <a:defRPr sz="1100" b="1"/>
            </a:pPr>
            <a:endParaRPr lang="en-US"/>
          </a:p>
        </c:txPr>
        <c:crossAx val="169460864"/>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l">
              <a:defRPr/>
            </a:pPr>
            <a:r>
              <a:rPr lang="en-US" sz="1800" dirty="0"/>
              <a:t>Change</a:t>
            </a:r>
            <a:r>
              <a:rPr lang="en-US" sz="1800" baseline="0" dirty="0"/>
              <a:t> in the number of HB claimants by tenure March 2010 to March 2015</a:t>
            </a:r>
            <a:endParaRPr lang="en-US" sz="1800" dirty="0"/>
          </a:p>
        </c:rich>
      </c:tx>
      <c:layout>
        <c:manualLayout>
          <c:xMode val="edge"/>
          <c:yMode val="edge"/>
          <c:x val="1.8861111111111127E-2"/>
          <c:y val="2.3148148148148147E-2"/>
        </c:manualLayout>
      </c:layout>
      <c:overlay val="0"/>
    </c:title>
    <c:autoTitleDeleted val="0"/>
    <c:plotArea>
      <c:layout>
        <c:manualLayout>
          <c:layoutTarget val="inner"/>
          <c:xMode val="edge"/>
          <c:yMode val="edge"/>
          <c:x val="0.12518879037758077"/>
          <c:y val="0.26696777486147566"/>
          <c:w val="0.84593981854630373"/>
          <c:h val="0.67879593175853015"/>
        </c:manualLayout>
      </c:layout>
      <c:barChart>
        <c:barDir val="col"/>
        <c:grouping val="clustered"/>
        <c:varyColors val="0"/>
        <c:ser>
          <c:idx val="0"/>
          <c:order val="0"/>
          <c:tx>
            <c:strRef>
              <c:f>Sheet1!$S$4</c:f>
              <c:strCache>
                <c:ptCount val="1"/>
                <c:pt idx="0">
                  <c:v>Change Mar10 to Mar-15</c:v>
                </c:pt>
              </c:strCache>
            </c:strRef>
          </c:tx>
          <c:invertIfNegative val="0"/>
          <c:dLbls>
            <c:dLbl>
              <c:idx val="0"/>
              <c:layout/>
              <c:tx>
                <c:rich>
                  <a:bodyPr/>
                  <a:lstStyle/>
                  <a:p>
                    <a:r>
                      <a:rPr lang="en-US" dirty="0"/>
                      <a:t>Council</a:t>
                    </a:r>
                  </a:p>
                  <a:p>
                    <a:r>
                      <a:rPr lang="en-US" dirty="0"/>
                      <a:t> +190 </a:t>
                    </a:r>
                  </a:p>
                </c:rich>
              </c:tx>
              <c:showLegendKey val="0"/>
              <c:showVal val="1"/>
              <c:showCatName val="1"/>
              <c:showSerName val="0"/>
              <c:showPercent val="0"/>
              <c:showBubbleSize val="0"/>
            </c:dLbl>
            <c:dLbl>
              <c:idx val="1"/>
              <c:layout/>
              <c:tx>
                <c:rich>
                  <a:bodyPr/>
                  <a:lstStyle/>
                  <a:p>
                    <a:r>
                      <a:rPr lang="en-US" dirty="0"/>
                      <a:t>RSL</a:t>
                    </a:r>
                  </a:p>
                  <a:p>
                    <a:r>
                      <a:rPr lang="en-US" dirty="0"/>
                      <a:t> +359 </a:t>
                    </a:r>
                  </a:p>
                </c:rich>
              </c:tx>
              <c:showLegendKey val="0"/>
              <c:showVal val="1"/>
              <c:showCatName val="1"/>
              <c:showSerName val="0"/>
              <c:showPercent val="0"/>
              <c:showBubbleSize val="0"/>
            </c:dLbl>
            <c:dLbl>
              <c:idx val="2"/>
              <c:layout/>
              <c:tx>
                <c:rich>
                  <a:bodyPr/>
                  <a:lstStyle/>
                  <a:p>
                    <a:r>
                      <a:rPr lang="en-US" dirty="0"/>
                      <a:t>Private</a:t>
                    </a:r>
                  </a:p>
                  <a:p>
                    <a:r>
                      <a:rPr lang="en-US" dirty="0"/>
                      <a:t> -919 </a:t>
                    </a:r>
                  </a:p>
                </c:rich>
              </c:tx>
              <c:showLegendKey val="0"/>
              <c:showVal val="1"/>
              <c:showCatName val="1"/>
              <c:showSerName val="0"/>
              <c:showPercent val="0"/>
              <c:showBubbleSize val="0"/>
            </c:dLbl>
            <c:dLbl>
              <c:idx val="3"/>
              <c:layout/>
              <c:tx>
                <c:rich>
                  <a:bodyPr/>
                  <a:lstStyle/>
                  <a:p>
                    <a:r>
                      <a:rPr lang="en-US" dirty="0"/>
                      <a:t>HB Total</a:t>
                    </a:r>
                  </a:p>
                  <a:p>
                    <a:r>
                      <a:rPr lang="en-US" dirty="0"/>
                      <a:t>-361 </a:t>
                    </a:r>
                  </a:p>
                </c:rich>
              </c:tx>
              <c:showLegendKey val="0"/>
              <c:showVal val="1"/>
              <c:showCatName val="1"/>
              <c:showSerName val="0"/>
              <c:showPercent val="0"/>
              <c:showBubbleSize val="0"/>
            </c:dLbl>
            <c:spPr>
              <a:solidFill>
                <a:schemeClr val="bg1"/>
              </a:solidFill>
            </c:spPr>
            <c:txPr>
              <a:bodyPr/>
              <a:lstStyle/>
              <a:p>
                <a:pPr>
                  <a:defRPr b="1"/>
                </a:pPr>
                <a:endParaRPr lang="en-US"/>
              </a:p>
            </c:txPr>
            <c:showLegendKey val="0"/>
            <c:showVal val="1"/>
            <c:showCatName val="1"/>
            <c:showSerName val="0"/>
            <c:showPercent val="0"/>
            <c:showBubbleSize val="0"/>
            <c:showLeaderLines val="0"/>
          </c:dLbls>
          <c:cat>
            <c:strRef>
              <c:f>Sheet1!$K$5:$K$8</c:f>
              <c:strCache>
                <c:ptCount val="4"/>
                <c:pt idx="0">
                  <c:v>Council </c:v>
                </c:pt>
                <c:pt idx="1">
                  <c:v>RSL </c:v>
                </c:pt>
                <c:pt idx="2">
                  <c:v>Private </c:v>
                </c:pt>
                <c:pt idx="3">
                  <c:v>HB Total </c:v>
                </c:pt>
              </c:strCache>
            </c:strRef>
          </c:cat>
          <c:val>
            <c:numRef>
              <c:f>Sheet1!$S$5:$S$8</c:f>
              <c:numCache>
                <c:formatCode>\+#,##0_ ;\-#,##0\ </c:formatCode>
                <c:ptCount val="4"/>
                <c:pt idx="0">
                  <c:v>190</c:v>
                </c:pt>
                <c:pt idx="1">
                  <c:v>359</c:v>
                </c:pt>
                <c:pt idx="2">
                  <c:v>-919</c:v>
                </c:pt>
                <c:pt idx="3">
                  <c:v>-361</c:v>
                </c:pt>
              </c:numCache>
            </c:numRef>
          </c:val>
        </c:ser>
        <c:dLbls>
          <c:showLegendKey val="0"/>
          <c:showVal val="0"/>
          <c:showCatName val="0"/>
          <c:showSerName val="0"/>
          <c:showPercent val="0"/>
          <c:showBubbleSize val="0"/>
        </c:dLbls>
        <c:gapWidth val="150"/>
        <c:axId val="169888000"/>
        <c:axId val="169897984"/>
      </c:barChart>
      <c:catAx>
        <c:axId val="169888000"/>
        <c:scaling>
          <c:orientation val="minMax"/>
        </c:scaling>
        <c:delete val="0"/>
        <c:axPos val="b"/>
        <c:majorTickMark val="none"/>
        <c:minorTickMark val="none"/>
        <c:tickLblPos val="none"/>
        <c:crossAx val="169897984"/>
        <c:crosses val="autoZero"/>
        <c:auto val="0"/>
        <c:lblAlgn val="ctr"/>
        <c:lblOffset val="100"/>
        <c:noMultiLvlLbl val="0"/>
      </c:catAx>
      <c:valAx>
        <c:axId val="169897984"/>
        <c:scaling>
          <c:orientation val="minMax"/>
        </c:scaling>
        <c:delete val="0"/>
        <c:axPos val="l"/>
        <c:majorGridlines/>
        <c:numFmt formatCode="\+#,##0_ ;\-#,##0\ " sourceLinked="1"/>
        <c:majorTickMark val="out"/>
        <c:minorTickMark val="none"/>
        <c:tickLblPos val="nextTo"/>
        <c:txPr>
          <a:bodyPr/>
          <a:lstStyle/>
          <a:p>
            <a:pPr>
              <a:defRPr sz="1100" b="1"/>
            </a:pPr>
            <a:endParaRPr lang="en-US"/>
          </a:p>
        </c:txPr>
        <c:crossAx val="169888000"/>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600" dirty="0"/>
              <a:t>Reason no</a:t>
            </a:r>
            <a:r>
              <a:rPr lang="en-GB" sz="1600" baseline="0" dirty="0"/>
              <a:t> longer affected by TBC</a:t>
            </a:r>
            <a:endParaRPr lang="en-GB" sz="1600" dirty="0"/>
          </a:p>
        </c:rich>
      </c:tx>
      <c:layout>
        <c:manualLayout>
          <c:xMode val="edge"/>
          <c:yMode val="edge"/>
          <c:x val="0.13808820402399336"/>
          <c:y val="4.2034663040873582E-2"/>
        </c:manualLayout>
      </c:layout>
      <c:overlay val="0"/>
    </c:title>
    <c:autoTitleDeleted val="0"/>
    <c:plotArea>
      <c:layout>
        <c:manualLayout>
          <c:layoutTarget val="inner"/>
          <c:xMode val="edge"/>
          <c:yMode val="edge"/>
          <c:x val="0.26066192460599191"/>
          <c:y val="0.15602704252054403"/>
          <c:w val="0.62521402027985651"/>
          <c:h val="0.843972957479456"/>
        </c:manualLayout>
      </c:layout>
      <c:pieChart>
        <c:varyColors val="1"/>
        <c:ser>
          <c:idx val="0"/>
          <c:order val="0"/>
          <c:tx>
            <c:strRef>
              <c:f>Sheet1!$E$1</c:f>
              <c:strCache>
                <c:ptCount val="1"/>
                <c:pt idx="0">
                  <c:v>How many?</c:v>
                </c:pt>
              </c:strCache>
            </c:strRef>
          </c:tx>
          <c:dLbls>
            <c:dLbl>
              <c:idx val="0"/>
              <c:layout>
                <c:manualLayout>
                  <c:x val="-0.1422860745001327"/>
                  <c:y val="0.23673525046701505"/>
                </c:manualLayout>
              </c:layout>
              <c:tx>
                <c:rich>
                  <a:bodyPr/>
                  <a:lstStyle/>
                  <a:p>
                    <a:r>
                      <a:rPr lang="en-US" sz="1000" dirty="0">
                        <a:solidFill>
                          <a:schemeClr val="bg1"/>
                        </a:solidFill>
                      </a:rPr>
                      <a:t>DLA /ESA (Support) Award
</a:t>
                    </a:r>
                    <a:r>
                      <a:rPr lang="en-US" sz="1000" dirty="0" smtClean="0">
                        <a:solidFill>
                          <a:schemeClr val="bg1"/>
                        </a:solidFill>
                      </a:rPr>
                      <a:t>17%</a:t>
                    </a:r>
                    <a:endParaRPr lang="en-US" dirty="0"/>
                  </a:p>
                </c:rich>
              </c:tx>
              <c:showLegendKey val="0"/>
              <c:showVal val="0"/>
              <c:showCatName val="1"/>
              <c:showSerName val="0"/>
              <c:showPercent val="1"/>
              <c:showBubbleSize val="0"/>
            </c:dLbl>
            <c:dLbl>
              <c:idx val="1"/>
              <c:layout>
                <c:manualLayout>
                  <c:x val="-0.13867925439113923"/>
                  <c:y val="2.5137059480041149E-2"/>
                </c:manualLayout>
              </c:layout>
              <c:tx>
                <c:rich>
                  <a:bodyPr/>
                  <a:lstStyle/>
                  <a:p>
                    <a:r>
                      <a:rPr lang="en-US" sz="1000" dirty="0" smtClean="0">
                        <a:solidFill>
                          <a:schemeClr val="bg1"/>
                        </a:solidFill>
                      </a:rPr>
                      <a:t>DWP </a:t>
                    </a:r>
                    <a:r>
                      <a:rPr lang="en-US" sz="1000" dirty="0">
                        <a:solidFill>
                          <a:schemeClr val="bg1"/>
                        </a:solidFill>
                      </a:rPr>
                      <a:t>Income change
</a:t>
                    </a:r>
                    <a:r>
                      <a:rPr lang="en-US" sz="1000" dirty="0" smtClean="0">
                        <a:solidFill>
                          <a:schemeClr val="bg1"/>
                        </a:solidFill>
                      </a:rPr>
                      <a:t>12%</a:t>
                    </a:r>
                    <a:endParaRPr lang="en-US" dirty="0"/>
                  </a:p>
                </c:rich>
              </c:tx>
              <c:showLegendKey val="0"/>
              <c:showVal val="0"/>
              <c:showCatName val="1"/>
              <c:showSerName val="0"/>
              <c:showPercent val="1"/>
              <c:showBubbleSize val="0"/>
            </c:dLbl>
            <c:dLbl>
              <c:idx val="2"/>
              <c:layout/>
              <c:tx>
                <c:rich>
                  <a:bodyPr/>
                  <a:lstStyle/>
                  <a:p>
                    <a:r>
                      <a:rPr lang="en-GB" sz="1000" dirty="0">
                        <a:solidFill>
                          <a:schemeClr val="tx1"/>
                        </a:solidFill>
                      </a:rPr>
                      <a:t>HB award or Benefit Cap changed
2%</a:t>
                    </a:r>
                    <a:endParaRPr lang="en-GB" dirty="0">
                      <a:solidFill>
                        <a:schemeClr val="tx1"/>
                      </a:solidFill>
                    </a:endParaRPr>
                  </a:p>
                </c:rich>
              </c:tx>
              <c:showLegendKey val="0"/>
              <c:showVal val="0"/>
              <c:showCatName val="1"/>
              <c:showSerName val="0"/>
              <c:showPercent val="1"/>
              <c:showBubbleSize val="0"/>
            </c:dLbl>
            <c:dLbl>
              <c:idx val="3"/>
              <c:layout>
                <c:manualLayout>
                  <c:x val="-9.5111424768118694E-2"/>
                  <c:y val="-0.10991601010950196"/>
                </c:manualLayout>
              </c:layout>
              <c:showLegendKey val="0"/>
              <c:showVal val="0"/>
              <c:showCatName val="1"/>
              <c:showSerName val="0"/>
              <c:showPercent val="1"/>
              <c:showBubbleSize val="0"/>
            </c:dLbl>
            <c:dLbl>
              <c:idx val="4"/>
              <c:layout>
                <c:manualLayout>
                  <c:x val="9.399113707023167E-2"/>
                  <c:y val="-4.3711415820126061E-2"/>
                </c:manualLayout>
              </c:layout>
              <c:tx>
                <c:rich>
                  <a:bodyPr/>
                  <a:lstStyle/>
                  <a:p>
                    <a:r>
                      <a:rPr lang="en-US" dirty="0" smtClean="0">
                        <a:solidFill>
                          <a:schemeClr val="bg1"/>
                        </a:solidFill>
                      </a:rPr>
                      <a:t>Started </a:t>
                    </a:r>
                    <a:r>
                      <a:rPr lang="en-US" dirty="0">
                        <a:solidFill>
                          <a:schemeClr val="bg1"/>
                        </a:solidFill>
                      </a:rPr>
                      <a:t>Work
</a:t>
                    </a:r>
                    <a:r>
                      <a:rPr lang="en-US" dirty="0" smtClean="0">
                        <a:solidFill>
                          <a:schemeClr val="bg1"/>
                        </a:solidFill>
                      </a:rPr>
                      <a:t>13%</a:t>
                    </a:r>
                    <a:endParaRPr lang="en-US" dirty="0"/>
                  </a:p>
                </c:rich>
              </c:tx>
              <c:showLegendKey val="0"/>
              <c:showVal val="0"/>
              <c:showCatName val="1"/>
              <c:showSerName val="0"/>
              <c:showPercent val="1"/>
              <c:showBubbleSize val="0"/>
            </c:dLbl>
            <c:dLbl>
              <c:idx val="5"/>
              <c:layout>
                <c:manualLayout>
                  <c:x val="0.20475621291659338"/>
                  <c:y val="-5.6208619025616649E-2"/>
                </c:manualLayout>
              </c:layout>
              <c:showLegendKey val="0"/>
              <c:showVal val="0"/>
              <c:showCatName val="1"/>
              <c:showSerName val="0"/>
              <c:showPercent val="1"/>
              <c:showBubbleSize val="0"/>
            </c:dLbl>
            <c:dLbl>
              <c:idx val="6"/>
              <c:layout>
                <c:manualLayout>
                  <c:x val="0.16436027510451112"/>
                  <c:y val="0.24843875979871022"/>
                </c:manualLayout>
              </c:layout>
              <c:tx>
                <c:rich>
                  <a:bodyPr/>
                  <a:lstStyle/>
                  <a:p>
                    <a:r>
                      <a:rPr lang="en-GB" sz="1000" dirty="0">
                        <a:solidFill>
                          <a:schemeClr val="bg1"/>
                        </a:solidFill>
                      </a:rPr>
                      <a:t>Zero Cap applied in October
</a:t>
                    </a:r>
                    <a:r>
                      <a:rPr lang="en-GB" sz="1000" dirty="0" smtClean="0">
                        <a:solidFill>
                          <a:schemeClr val="bg1"/>
                        </a:solidFill>
                      </a:rPr>
                      <a:t>19%</a:t>
                    </a:r>
                    <a:endParaRPr lang="en-GB" dirty="0">
                      <a:solidFill>
                        <a:schemeClr val="tx1"/>
                      </a:solidFill>
                    </a:endParaRPr>
                  </a:p>
                </c:rich>
              </c:tx>
              <c:showLegendKey val="0"/>
              <c:showVal val="0"/>
              <c:showCatName val="1"/>
              <c:showSerName val="0"/>
              <c:showPercent val="1"/>
              <c:showBubbleSize val="0"/>
            </c:dLbl>
            <c:txPr>
              <a:bodyPr/>
              <a:lstStyle/>
              <a:p>
                <a:pPr>
                  <a:defRPr sz="1000" b="1">
                    <a:solidFill>
                      <a:schemeClr val="bg1"/>
                    </a:solidFill>
                  </a:defRPr>
                </a:pPr>
                <a:endParaRPr lang="en-US"/>
              </a:p>
            </c:txPr>
            <c:showLegendKey val="0"/>
            <c:showVal val="0"/>
            <c:showCatName val="1"/>
            <c:showSerName val="0"/>
            <c:showPercent val="1"/>
            <c:showBubbleSize val="0"/>
            <c:showLeaderLines val="1"/>
          </c:dLbls>
          <c:cat>
            <c:strRef>
              <c:f>Sheet1!$D$2:$D$8</c:f>
              <c:strCache>
                <c:ptCount val="7"/>
                <c:pt idx="0">
                  <c:v>DLA /ESA (Support) Award</c:v>
                </c:pt>
                <c:pt idx="1">
                  <c:v>DWP Income change</c:v>
                </c:pt>
                <c:pt idx="2">
                  <c:v>HB award or Benefit Cap changed</c:v>
                </c:pt>
                <c:pt idx="3">
                  <c:v>Moved</c:v>
                </c:pt>
                <c:pt idx="4">
                  <c:v>Started Work</c:v>
                </c:pt>
                <c:pt idx="5">
                  <c:v>WTC Awarded</c:v>
                </c:pt>
                <c:pt idx="6">
                  <c:v>Zero Cap applied in October</c:v>
                </c:pt>
              </c:strCache>
            </c:strRef>
          </c:cat>
          <c:val>
            <c:numRef>
              <c:f>Sheet1!$E$2:$E$8</c:f>
              <c:numCache>
                <c:formatCode>General</c:formatCode>
                <c:ptCount val="7"/>
                <c:pt idx="0">
                  <c:v>15</c:v>
                </c:pt>
                <c:pt idx="1">
                  <c:v>14</c:v>
                </c:pt>
                <c:pt idx="2">
                  <c:v>2</c:v>
                </c:pt>
                <c:pt idx="3">
                  <c:v>15</c:v>
                </c:pt>
                <c:pt idx="4">
                  <c:v>12</c:v>
                </c:pt>
                <c:pt idx="5">
                  <c:v>20</c:v>
                </c:pt>
                <c:pt idx="6">
                  <c:v>17</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l">
              <a:defRPr/>
            </a:pPr>
            <a:r>
              <a:rPr lang="en-GB" sz="1600" b="1" i="0" u="none" strike="noStrike" baseline="0">
                <a:effectLst/>
              </a:rPr>
              <a:t>Households affected by Total Benefits Cap</a:t>
            </a:r>
            <a:r>
              <a:rPr lang="en-GB" sz="1600"/>
              <a:t> and number</a:t>
            </a:r>
            <a:r>
              <a:rPr lang="en-GB" sz="1600" baseline="0"/>
              <a:t> of children in household</a:t>
            </a:r>
            <a:endParaRPr lang="en-GB" sz="1600"/>
          </a:p>
        </c:rich>
      </c:tx>
      <c:layout>
        <c:manualLayout>
          <c:xMode val="edge"/>
          <c:yMode val="edge"/>
          <c:x val="1.9762296297729371E-2"/>
          <c:y val="2.2988505747126436E-2"/>
        </c:manualLayout>
      </c:layout>
      <c:overlay val="0"/>
    </c:title>
    <c:autoTitleDeleted val="0"/>
    <c:plotArea>
      <c:layout>
        <c:manualLayout>
          <c:layoutTarget val="inner"/>
          <c:xMode val="edge"/>
          <c:yMode val="edge"/>
          <c:x val="0.12376996397717492"/>
          <c:y val="0.24673581319576432"/>
          <c:w val="0.846540427385848"/>
          <c:h val="0.5681759435243009"/>
        </c:manualLayout>
      </c:layout>
      <c:barChart>
        <c:barDir val="col"/>
        <c:grouping val="clustered"/>
        <c:varyColors val="0"/>
        <c:ser>
          <c:idx val="0"/>
          <c:order val="0"/>
          <c:invertIfNegative val="0"/>
          <c:dLbls>
            <c:spPr>
              <a:solidFill>
                <a:schemeClr val="bg1"/>
              </a:solidFill>
            </c:spPr>
            <c:txPr>
              <a:bodyPr/>
              <a:lstStyle/>
              <a:p>
                <a:pPr>
                  <a:defRPr b="1"/>
                </a:pPr>
                <a:endParaRPr lang="en-US"/>
              </a:p>
            </c:txPr>
            <c:showLegendKey val="0"/>
            <c:showVal val="1"/>
            <c:showCatName val="0"/>
            <c:showSerName val="0"/>
            <c:showPercent val="0"/>
            <c:showBubbleSize val="0"/>
            <c:showLeaderLines val="0"/>
          </c:dLbls>
          <c:cat>
            <c:strRef>
              <c:f>TBC!$A$17:$A$24</c:f>
              <c:strCache>
                <c:ptCount val="8"/>
                <c:pt idx="0">
                  <c:v>0</c:v>
                </c:pt>
                <c:pt idx="1">
                  <c:v>1</c:v>
                </c:pt>
                <c:pt idx="2">
                  <c:v>2</c:v>
                </c:pt>
                <c:pt idx="3">
                  <c:v>3</c:v>
                </c:pt>
                <c:pt idx="4">
                  <c:v>4</c:v>
                </c:pt>
                <c:pt idx="5">
                  <c:v>5</c:v>
                </c:pt>
                <c:pt idx="6">
                  <c:v>6</c:v>
                </c:pt>
                <c:pt idx="7">
                  <c:v>7</c:v>
                </c:pt>
              </c:strCache>
            </c:strRef>
          </c:cat>
          <c:val>
            <c:numRef>
              <c:f>TBC!$B$17:$B$24</c:f>
              <c:numCache>
                <c:formatCode>General</c:formatCode>
                <c:ptCount val="8"/>
                <c:pt idx="0" formatCode="#,##0">
                  <c:v>80</c:v>
                </c:pt>
                <c:pt idx="1">
                  <c:v>9</c:v>
                </c:pt>
                <c:pt idx="2">
                  <c:v>56</c:v>
                </c:pt>
                <c:pt idx="3">
                  <c:v>32</c:v>
                </c:pt>
                <c:pt idx="4">
                  <c:v>44</c:v>
                </c:pt>
                <c:pt idx="5">
                  <c:v>36</c:v>
                </c:pt>
                <c:pt idx="6">
                  <c:v>8</c:v>
                </c:pt>
                <c:pt idx="7">
                  <c:v>2</c:v>
                </c:pt>
              </c:numCache>
            </c:numRef>
          </c:val>
        </c:ser>
        <c:dLbls>
          <c:showLegendKey val="0"/>
          <c:showVal val="0"/>
          <c:showCatName val="0"/>
          <c:showSerName val="0"/>
          <c:showPercent val="0"/>
          <c:showBubbleSize val="0"/>
        </c:dLbls>
        <c:gapWidth val="60"/>
        <c:axId val="169560320"/>
        <c:axId val="169570688"/>
      </c:barChart>
      <c:catAx>
        <c:axId val="169560320"/>
        <c:scaling>
          <c:orientation val="minMax"/>
        </c:scaling>
        <c:delete val="0"/>
        <c:axPos val="b"/>
        <c:title>
          <c:tx>
            <c:rich>
              <a:bodyPr/>
              <a:lstStyle/>
              <a:p>
                <a:pPr>
                  <a:defRPr b="0"/>
                </a:pPr>
                <a:r>
                  <a:rPr lang="en-US" b="0"/>
                  <a:t>Number of Children in Household</a:t>
                </a:r>
              </a:p>
            </c:rich>
          </c:tx>
          <c:layout>
            <c:manualLayout>
              <c:xMode val="edge"/>
              <c:yMode val="edge"/>
              <c:x val="0.32711445482270179"/>
              <c:y val="0.90710326726400581"/>
            </c:manualLayout>
          </c:layout>
          <c:overlay val="0"/>
        </c:title>
        <c:majorTickMark val="none"/>
        <c:minorTickMark val="none"/>
        <c:tickLblPos val="nextTo"/>
        <c:crossAx val="169570688"/>
        <c:crosses val="autoZero"/>
        <c:auto val="1"/>
        <c:lblAlgn val="ctr"/>
        <c:lblOffset val="100"/>
        <c:noMultiLvlLbl val="0"/>
      </c:catAx>
      <c:valAx>
        <c:axId val="169570688"/>
        <c:scaling>
          <c:orientation val="minMax"/>
        </c:scaling>
        <c:delete val="0"/>
        <c:axPos val="l"/>
        <c:majorGridlines/>
        <c:title>
          <c:tx>
            <c:rich>
              <a:bodyPr rot="-5400000" vert="horz"/>
              <a:lstStyle/>
              <a:p>
                <a:pPr>
                  <a:defRPr b="0"/>
                </a:pPr>
                <a:r>
                  <a:rPr lang="en-GB" b="0"/>
                  <a:t>Households affected by TBC</a:t>
                </a:r>
              </a:p>
            </c:rich>
          </c:tx>
          <c:layout/>
          <c:overlay val="0"/>
        </c:title>
        <c:numFmt formatCode="#,##0" sourceLinked="1"/>
        <c:majorTickMark val="out"/>
        <c:minorTickMark val="none"/>
        <c:tickLblPos val="nextTo"/>
        <c:txPr>
          <a:bodyPr/>
          <a:lstStyle/>
          <a:p>
            <a:pPr>
              <a:defRPr sz="1100" b="1"/>
            </a:pPr>
            <a:endParaRPr lang="en-US"/>
          </a:p>
        </c:txPr>
        <c:crossAx val="169560320"/>
        <c:crosses val="autoZero"/>
        <c:crossBetween val="between"/>
      </c:valAx>
    </c:plotArea>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dirty="0"/>
              <a:t>DHP Claims</a:t>
            </a:r>
          </a:p>
        </c:rich>
      </c:tx>
      <c:layout/>
      <c:overlay val="0"/>
    </c:title>
    <c:autoTitleDeleted val="0"/>
    <c:plotArea>
      <c:layout/>
      <c:barChart>
        <c:barDir val="col"/>
        <c:grouping val="clustered"/>
        <c:varyColors val="0"/>
        <c:ser>
          <c:idx val="0"/>
          <c:order val="0"/>
          <c:invertIfNegative val="0"/>
          <c:cat>
            <c:strRef>
              <c:f>Sheet1!$A$2:$A$6</c:f>
              <c:strCache>
                <c:ptCount val="5"/>
                <c:pt idx="0">
                  <c:v>2010/11 (Average)</c:v>
                </c:pt>
                <c:pt idx="1">
                  <c:v>2011/12 (Average)</c:v>
                </c:pt>
                <c:pt idx="2">
                  <c:v>2012/13 (Average)</c:v>
                </c:pt>
                <c:pt idx="3">
                  <c:v>2013/14 (Average)</c:v>
                </c:pt>
                <c:pt idx="4">
                  <c:v>2014/15 (Average)</c:v>
                </c:pt>
              </c:strCache>
            </c:strRef>
          </c:cat>
          <c:val>
            <c:numRef>
              <c:f>Sheet1!$B$2:$B$6</c:f>
              <c:numCache>
                <c:formatCode>General</c:formatCode>
                <c:ptCount val="5"/>
                <c:pt idx="0">
                  <c:v>49</c:v>
                </c:pt>
                <c:pt idx="1">
                  <c:v>38</c:v>
                </c:pt>
                <c:pt idx="2">
                  <c:v>59</c:v>
                </c:pt>
                <c:pt idx="3">
                  <c:v>114</c:v>
                </c:pt>
                <c:pt idx="4">
                  <c:v>127</c:v>
                </c:pt>
              </c:numCache>
            </c:numRef>
          </c:val>
        </c:ser>
        <c:dLbls>
          <c:showLegendKey val="0"/>
          <c:showVal val="0"/>
          <c:showCatName val="0"/>
          <c:showSerName val="0"/>
          <c:showPercent val="0"/>
          <c:showBubbleSize val="0"/>
        </c:dLbls>
        <c:gapWidth val="75"/>
        <c:overlap val="-25"/>
        <c:axId val="170353408"/>
        <c:axId val="170354944"/>
      </c:barChart>
      <c:catAx>
        <c:axId val="170353408"/>
        <c:scaling>
          <c:orientation val="minMax"/>
        </c:scaling>
        <c:delete val="0"/>
        <c:axPos val="b"/>
        <c:majorTickMark val="none"/>
        <c:minorTickMark val="none"/>
        <c:tickLblPos val="nextTo"/>
        <c:crossAx val="170354944"/>
        <c:crosses val="autoZero"/>
        <c:auto val="1"/>
        <c:lblAlgn val="ctr"/>
        <c:lblOffset val="100"/>
        <c:noMultiLvlLbl val="0"/>
      </c:catAx>
      <c:valAx>
        <c:axId val="170354944"/>
        <c:scaling>
          <c:orientation val="minMax"/>
        </c:scaling>
        <c:delete val="0"/>
        <c:axPos val="l"/>
        <c:majorGridlines/>
        <c:numFmt formatCode="General" sourceLinked="1"/>
        <c:majorTickMark val="none"/>
        <c:minorTickMark val="none"/>
        <c:tickLblPos val="nextTo"/>
        <c:spPr>
          <a:ln w="9525">
            <a:noFill/>
          </a:ln>
        </c:spPr>
        <c:crossAx val="170353408"/>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n-GB" sz="1600"/>
              <a:t>DHP Expenditure and Funding</a:t>
            </a:r>
          </a:p>
        </c:rich>
      </c:tx>
      <c:layout>
        <c:manualLayout>
          <c:xMode val="edge"/>
          <c:yMode val="edge"/>
          <c:x val="1.0756999125109346E-2"/>
          <c:y val="1.3888888888888888E-2"/>
        </c:manualLayout>
      </c:layout>
      <c:overlay val="0"/>
    </c:title>
    <c:autoTitleDeleted val="0"/>
    <c:plotArea>
      <c:layout>
        <c:manualLayout>
          <c:layoutTarget val="inner"/>
          <c:xMode val="edge"/>
          <c:yMode val="edge"/>
          <c:x val="0.18604746281714785"/>
          <c:y val="0.16710666375036451"/>
          <c:w val="0.78339698162729654"/>
          <c:h val="0.72790099154272381"/>
        </c:manualLayout>
      </c:layout>
      <c:barChart>
        <c:barDir val="col"/>
        <c:grouping val="clustered"/>
        <c:varyColors val="0"/>
        <c:ser>
          <c:idx val="0"/>
          <c:order val="0"/>
          <c:tx>
            <c:strRef>
              <c:f>Sheet1!$B$11</c:f>
              <c:strCache>
                <c:ptCount val="1"/>
                <c:pt idx="0">
                  <c:v>DHP expenditure </c:v>
                </c:pt>
              </c:strCache>
            </c:strRef>
          </c:tx>
          <c:invertIfNegative val="0"/>
          <c:cat>
            <c:strRef>
              <c:f>Sheet1!$A$12:$A$16</c:f>
              <c:strCache>
                <c:ptCount val="5"/>
                <c:pt idx="0">
                  <c:v>2010/11 </c:v>
                </c:pt>
                <c:pt idx="1">
                  <c:v>2011/12 </c:v>
                </c:pt>
                <c:pt idx="2">
                  <c:v>2012/13</c:v>
                </c:pt>
                <c:pt idx="3">
                  <c:v>2013/14</c:v>
                </c:pt>
                <c:pt idx="4">
                  <c:v>2014/15</c:v>
                </c:pt>
              </c:strCache>
            </c:strRef>
          </c:cat>
          <c:val>
            <c:numRef>
              <c:f>Sheet1!$B$12:$B$16</c:f>
              <c:numCache>
                <c:formatCode>"£"#,##0_);[Red]\("£"#,##0\)</c:formatCode>
                <c:ptCount val="5"/>
                <c:pt idx="0">
                  <c:v>160909</c:v>
                </c:pt>
                <c:pt idx="1">
                  <c:v>187976</c:v>
                </c:pt>
                <c:pt idx="2">
                  <c:v>590301</c:v>
                </c:pt>
                <c:pt idx="3">
                  <c:v>1172816</c:v>
                </c:pt>
                <c:pt idx="4">
                  <c:v>1224974</c:v>
                </c:pt>
              </c:numCache>
            </c:numRef>
          </c:val>
        </c:ser>
        <c:ser>
          <c:idx val="1"/>
          <c:order val="1"/>
          <c:tx>
            <c:strRef>
              <c:f>Sheet1!$C$11</c:f>
              <c:strCache>
                <c:ptCount val="1"/>
                <c:pt idx="0">
                  <c:v>DWP Funding</c:v>
                </c:pt>
              </c:strCache>
            </c:strRef>
          </c:tx>
          <c:invertIfNegative val="0"/>
          <c:cat>
            <c:strRef>
              <c:f>Sheet1!$A$12:$A$16</c:f>
              <c:strCache>
                <c:ptCount val="5"/>
                <c:pt idx="0">
                  <c:v>2010/11 </c:v>
                </c:pt>
                <c:pt idx="1">
                  <c:v>2011/12 </c:v>
                </c:pt>
                <c:pt idx="2">
                  <c:v>2012/13</c:v>
                </c:pt>
                <c:pt idx="3">
                  <c:v>2013/14</c:v>
                </c:pt>
                <c:pt idx="4">
                  <c:v>2014/15</c:v>
                </c:pt>
              </c:strCache>
            </c:strRef>
          </c:cat>
          <c:val>
            <c:numRef>
              <c:f>Sheet1!$C$12:$C$16</c:f>
              <c:numCache>
                <c:formatCode>"£"#,##0_);[Red]\("£"#,##0\)</c:formatCode>
                <c:ptCount val="5"/>
                <c:pt idx="0">
                  <c:v>165117</c:v>
                </c:pt>
                <c:pt idx="1">
                  <c:v>330258</c:v>
                </c:pt>
                <c:pt idx="2">
                  <c:v>703028</c:v>
                </c:pt>
                <c:pt idx="3">
                  <c:v>1680807</c:v>
                </c:pt>
                <c:pt idx="4">
                  <c:v>1310624</c:v>
                </c:pt>
              </c:numCache>
            </c:numRef>
          </c:val>
        </c:ser>
        <c:dLbls>
          <c:showLegendKey val="0"/>
          <c:showVal val="0"/>
          <c:showCatName val="0"/>
          <c:showSerName val="0"/>
          <c:showPercent val="0"/>
          <c:showBubbleSize val="0"/>
        </c:dLbls>
        <c:gapWidth val="75"/>
        <c:overlap val="-25"/>
        <c:axId val="170396288"/>
        <c:axId val="170406272"/>
      </c:barChart>
      <c:catAx>
        <c:axId val="170396288"/>
        <c:scaling>
          <c:orientation val="minMax"/>
        </c:scaling>
        <c:delete val="0"/>
        <c:axPos val="b"/>
        <c:majorTickMark val="none"/>
        <c:minorTickMark val="none"/>
        <c:tickLblPos val="nextTo"/>
        <c:crossAx val="170406272"/>
        <c:crosses val="autoZero"/>
        <c:auto val="1"/>
        <c:lblAlgn val="ctr"/>
        <c:lblOffset val="100"/>
        <c:noMultiLvlLbl val="0"/>
      </c:catAx>
      <c:valAx>
        <c:axId val="170406272"/>
        <c:scaling>
          <c:orientation val="minMax"/>
        </c:scaling>
        <c:delete val="0"/>
        <c:axPos val="l"/>
        <c:majorGridlines/>
        <c:numFmt formatCode="&quot;£&quot;#,##0_);[Red]\(&quot;£&quot;#,##0\)" sourceLinked="1"/>
        <c:majorTickMark val="none"/>
        <c:minorTickMark val="none"/>
        <c:tickLblPos val="nextTo"/>
        <c:spPr>
          <a:ln w="9525">
            <a:noFill/>
          </a:ln>
        </c:spPr>
        <c:txPr>
          <a:bodyPr/>
          <a:lstStyle/>
          <a:p>
            <a:pPr>
              <a:defRPr sz="1100" b="1"/>
            </a:pPr>
            <a:endParaRPr lang="en-US"/>
          </a:p>
        </c:txPr>
        <c:crossAx val="170396288"/>
        <c:crosses val="autoZero"/>
        <c:crossBetween val="between"/>
      </c:valAx>
    </c:plotArea>
    <c:legend>
      <c:legendPos val="b"/>
      <c:layout>
        <c:manualLayout>
          <c:xMode val="edge"/>
          <c:yMode val="edge"/>
          <c:x val="0.19007239720034994"/>
          <c:y val="0.14957531350247882"/>
          <c:w val="0.49485520559930007"/>
          <c:h val="8.6535797608632253E-2"/>
        </c:manualLayout>
      </c:layout>
      <c:overlay val="0"/>
    </c:legend>
    <c:plotVisOnly val="1"/>
    <c:dispBlanksAs val="gap"/>
    <c:showDLblsOverMax val="0"/>
  </c:chart>
  <c:txPr>
    <a:bodyPr/>
    <a:lstStyle/>
    <a:p>
      <a:pPr>
        <a:defRPr sz="105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600"/>
            </a:pPr>
            <a:r>
              <a:rPr lang="en-GB" sz="1600" dirty="0"/>
              <a:t>DHP Applications: </a:t>
            </a:r>
            <a:endParaRPr lang="en-GB" sz="1600" dirty="0" smtClean="0"/>
          </a:p>
          <a:p>
            <a:pPr algn="l">
              <a:defRPr sz="1600"/>
            </a:pPr>
            <a:r>
              <a:rPr lang="en-GB" sz="1600" dirty="0" smtClean="0"/>
              <a:t>Acceptances</a:t>
            </a:r>
            <a:r>
              <a:rPr lang="en-GB" sz="1600" baseline="0" dirty="0" smtClean="0"/>
              <a:t> and Refusals</a:t>
            </a:r>
            <a:endParaRPr lang="en-GB" sz="1600" dirty="0"/>
          </a:p>
        </c:rich>
      </c:tx>
      <c:layout>
        <c:manualLayout>
          <c:xMode val="edge"/>
          <c:yMode val="edge"/>
          <c:x val="0.19398290450580938"/>
          <c:y val="1.3888888888888888E-2"/>
        </c:manualLayout>
      </c:layout>
      <c:overlay val="0"/>
    </c:title>
    <c:autoTitleDeleted val="0"/>
    <c:plotArea>
      <c:layout>
        <c:manualLayout>
          <c:layoutTarget val="inner"/>
          <c:xMode val="edge"/>
          <c:yMode val="edge"/>
          <c:x val="0.36619885170509175"/>
          <c:y val="0.20254629629629631"/>
          <c:w val="0.3285694593604826"/>
          <c:h val="0.69861111111111107"/>
        </c:manualLayout>
      </c:layout>
      <c:pieChart>
        <c:varyColors val="1"/>
        <c:ser>
          <c:idx val="0"/>
          <c:order val="0"/>
          <c:dLbls>
            <c:dLbl>
              <c:idx val="0"/>
              <c:layout>
                <c:manualLayout>
                  <c:x val="-8.9282775164899367E-2"/>
                  <c:y val="-0.22685185185185186"/>
                </c:manualLayout>
              </c:layout>
              <c:tx>
                <c:rich>
                  <a:bodyPr/>
                  <a:lstStyle/>
                  <a:p>
                    <a:r>
                      <a:rPr lang="en-US" b="1" dirty="0">
                        <a:solidFill>
                          <a:schemeClr val="bg1"/>
                        </a:solidFill>
                      </a:rPr>
                      <a:t>Agreed
88%</a:t>
                    </a:r>
                    <a:endParaRPr lang="en-US" dirty="0">
                      <a:solidFill>
                        <a:schemeClr val="bg1"/>
                      </a:solidFill>
                    </a:endParaRPr>
                  </a:p>
                </c:rich>
              </c:tx>
              <c:showLegendKey val="0"/>
              <c:showVal val="0"/>
              <c:showCatName val="1"/>
              <c:showSerName val="0"/>
              <c:showPercent val="1"/>
              <c:showBubbleSize val="0"/>
            </c:dLbl>
            <c:dLbl>
              <c:idx val="1"/>
              <c:layout>
                <c:manualLayout>
                  <c:x val="6.9410669047746412E-2"/>
                  <c:y val="0.15711869349664626"/>
                </c:manualLayout>
              </c:layout>
              <c:showLegendKey val="0"/>
              <c:showVal val="0"/>
              <c:showCatName val="1"/>
              <c:showSerName val="0"/>
              <c:showPercent val="1"/>
              <c:showBubbleSize val="0"/>
            </c:dLbl>
            <c:txPr>
              <a:bodyPr/>
              <a:lstStyle/>
              <a:p>
                <a:pPr>
                  <a:defRPr b="1"/>
                </a:pPr>
                <a:endParaRPr lang="en-US"/>
              </a:p>
            </c:txPr>
            <c:showLegendKey val="0"/>
            <c:showVal val="0"/>
            <c:showCatName val="1"/>
            <c:showSerName val="0"/>
            <c:showPercent val="1"/>
            <c:showBubbleSize val="0"/>
            <c:showLeaderLines val="1"/>
          </c:dLbls>
          <c:cat>
            <c:strRef>
              <c:f>'2015 16'!$A$28:$A$29</c:f>
              <c:strCache>
                <c:ptCount val="2"/>
                <c:pt idx="0">
                  <c:v>Agreed</c:v>
                </c:pt>
                <c:pt idx="1">
                  <c:v>Refused</c:v>
                </c:pt>
              </c:strCache>
            </c:strRef>
          </c:cat>
          <c:val>
            <c:numRef>
              <c:f>'2015 16'!$E$28:$E$29</c:f>
              <c:numCache>
                <c:formatCode>General</c:formatCode>
                <c:ptCount val="2"/>
                <c:pt idx="0">
                  <c:v>83</c:v>
                </c:pt>
                <c:pt idx="1">
                  <c:v>11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GB" sz="1600"/>
              <a:t>DHP</a:t>
            </a:r>
            <a:r>
              <a:rPr lang="en-GB" sz="1600" baseline="0"/>
              <a:t> Monthly Spend Type - May 2015</a:t>
            </a:r>
            <a:endParaRPr lang="en-GB" sz="1600"/>
          </a:p>
        </c:rich>
      </c:tx>
      <c:layout>
        <c:manualLayout>
          <c:xMode val="edge"/>
          <c:yMode val="edge"/>
          <c:x val="0.11788139471889857"/>
          <c:y val="4.3281102888191078E-2"/>
        </c:manualLayout>
      </c:layout>
      <c:overlay val="0"/>
    </c:title>
    <c:autoTitleDeleted val="0"/>
    <c:plotArea>
      <c:layout>
        <c:manualLayout>
          <c:layoutTarget val="inner"/>
          <c:xMode val="edge"/>
          <c:yMode val="edge"/>
          <c:x val="0.13824903559652907"/>
          <c:y val="0.18096918245940699"/>
          <c:w val="0.65784272517536724"/>
          <c:h val="0.79641698094351432"/>
        </c:manualLayout>
      </c:layout>
      <c:pieChart>
        <c:varyColors val="1"/>
        <c:ser>
          <c:idx val="0"/>
          <c:order val="0"/>
          <c:dPt>
            <c:idx val="8"/>
            <c:bubble3D val="0"/>
            <c:spPr>
              <a:solidFill>
                <a:schemeClr val="accent6">
                  <a:lumMod val="20000"/>
                  <a:lumOff val="80000"/>
                </a:schemeClr>
              </a:solidFill>
            </c:spPr>
          </c:dPt>
          <c:dLbls>
            <c:dLbl>
              <c:idx val="0"/>
              <c:layout>
                <c:manualLayout>
                  <c:x val="4.755656254490552E-2"/>
                  <c:y val="4.7363026990047297E-2"/>
                </c:manualLayout>
              </c:layout>
              <c:tx>
                <c:rich>
                  <a:bodyPr/>
                  <a:lstStyle/>
                  <a:p>
                    <a:r>
                      <a:rPr lang="en-US"/>
                      <a:t>LHA Cap inc. under 35s
</a:t>
                    </a:r>
                    <a:r>
                      <a:rPr lang="en-US" b="1"/>
                      <a:t>6%</a:t>
                    </a:r>
                  </a:p>
                </c:rich>
              </c:tx>
              <c:showLegendKey val="0"/>
              <c:showVal val="0"/>
              <c:showCatName val="1"/>
              <c:showSerName val="0"/>
              <c:showPercent val="1"/>
              <c:showBubbleSize val="0"/>
            </c:dLbl>
            <c:dLbl>
              <c:idx val="1"/>
              <c:layout>
                <c:manualLayout>
                  <c:x val="-0.14084531248540552"/>
                  <c:y val="0.11570626817940342"/>
                </c:manualLayout>
              </c:layout>
              <c:tx>
                <c:rich>
                  <a:bodyPr/>
                  <a:lstStyle/>
                  <a:p>
                    <a:r>
                      <a:rPr lang="en-US"/>
                      <a:t>TBC: Council
</a:t>
                    </a:r>
                    <a:r>
                      <a:rPr lang="en-US" b="1"/>
                      <a:t>10%</a:t>
                    </a:r>
                  </a:p>
                </c:rich>
              </c:tx>
              <c:showLegendKey val="0"/>
              <c:showVal val="0"/>
              <c:showCatName val="1"/>
              <c:showSerName val="0"/>
              <c:showPercent val="1"/>
              <c:showBubbleSize val="0"/>
            </c:dLbl>
            <c:dLbl>
              <c:idx val="2"/>
              <c:layout>
                <c:manualLayout>
                  <c:x val="-0.16258450789736692"/>
                  <c:y val="-3.4695532797879222E-2"/>
                </c:manualLayout>
              </c:layout>
              <c:tx>
                <c:rich>
                  <a:bodyPr/>
                  <a:lstStyle/>
                  <a:p>
                    <a:r>
                      <a:rPr lang="en-US"/>
                      <a:t>TBC: Temp Accom
</a:t>
                    </a:r>
                    <a:r>
                      <a:rPr lang="en-US" b="1"/>
                      <a:t>21%</a:t>
                    </a:r>
                  </a:p>
                </c:rich>
              </c:tx>
              <c:showLegendKey val="0"/>
              <c:showVal val="0"/>
              <c:showCatName val="1"/>
              <c:showSerName val="0"/>
              <c:showPercent val="1"/>
              <c:showBubbleSize val="0"/>
            </c:dLbl>
            <c:dLbl>
              <c:idx val="3"/>
              <c:layout>
                <c:manualLayout>
                  <c:x val="7.1260309543157555E-2"/>
                  <c:y val="-8.6708850772410959E-2"/>
                </c:manualLayout>
              </c:layout>
              <c:tx>
                <c:rich>
                  <a:bodyPr/>
                  <a:lstStyle/>
                  <a:p>
                    <a:r>
                      <a:rPr lang="en-US"/>
                      <a:t>TBC: RSL
</a:t>
                    </a:r>
                    <a:r>
                      <a:rPr lang="en-US" b="1"/>
                      <a:t>1%</a:t>
                    </a:r>
                  </a:p>
                </c:rich>
              </c:tx>
              <c:showLegendKey val="0"/>
              <c:showVal val="0"/>
              <c:showCatName val="1"/>
              <c:showSerName val="0"/>
              <c:showPercent val="1"/>
              <c:showBubbleSize val="0"/>
            </c:dLbl>
            <c:dLbl>
              <c:idx val="4"/>
              <c:layout>
                <c:manualLayout>
                  <c:x val="2.631331670729771E-2"/>
                  <c:y val="-1.1057285174022586E-2"/>
                </c:manualLayout>
              </c:layout>
              <c:tx>
                <c:rich>
                  <a:bodyPr/>
                  <a:lstStyle/>
                  <a:p>
                    <a:r>
                      <a:rPr lang="en-US"/>
                      <a:t>TBC: Private
</a:t>
                    </a:r>
                    <a:r>
                      <a:rPr lang="en-US" b="1"/>
                      <a:t>2%</a:t>
                    </a:r>
                  </a:p>
                </c:rich>
              </c:tx>
              <c:showLegendKey val="0"/>
              <c:showVal val="0"/>
              <c:showCatName val="1"/>
              <c:showSerName val="0"/>
              <c:showPercent val="1"/>
              <c:showBubbleSize val="0"/>
            </c:dLbl>
            <c:dLbl>
              <c:idx val="5"/>
              <c:layout>
                <c:manualLayout>
                  <c:x val="0.11595576353667535"/>
                  <c:y val="-0.13197060788243153"/>
                </c:manualLayout>
              </c:layout>
              <c:tx>
                <c:rich>
                  <a:bodyPr/>
                  <a:lstStyle/>
                  <a:p>
                    <a:r>
                      <a:rPr lang="en-US"/>
                      <a:t>SSSC: Council
</a:t>
                    </a:r>
                    <a:r>
                      <a:rPr lang="en-US" b="1"/>
                      <a:t>33%</a:t>
                    </a:r>
                  </a:p>
                </c:rich>
              </c:tx>
              <c:showLegendKey val="0"/>
              <c:showVal val="0"/>
              <c:showCatName val="1"/>
              <c:showSerName val="0"/>
              <c:showPercent val="1"/>
              <c:showBubbleSize val="0"/>
            </c:dLbl>
            <c:dLbl>
              <c:idx val="6"/>
              <c:layout>
                <c:manualLayout>
                  <c:x val="0.11998692334276721"/>
                  <c:y val="1.791151857520816E-2"/>
                </c:manualLayout>
              </c:layout>
              <c:tx>
                <c:rich>
                  <a:bodyPr/>
                  <a:lstStyle/>
                  <a:p>
                    <a:r>
                      <a:rPr lang="en-US"/>
                      <a:t>SSSC: </a:t>
                    </a:r>
                    <a:br>
                      <a:rPr lang="en-US"/>
                    </a:br>
                    <a:r>
                      <a:rPr lang="en-US"/>
                      <a:t>RSL </a:t>
                    </a:r>
                    <a:r>
                      <a:rPr lang="en-US" b="1"/>
                      <a:t>8%</a:t>
                    </a:r>
                  </a:p>
                </c:rich>
              </c:tx>
              <c:showLegendKey val="0"/>
              <c:showVal val="0"/>
              <c:showCatName val="1"/>
              <c:showSerName val="0"/>
              <c:showPercent val="1"/>
              <c:showBubbleSize val="0"/>
            </c:dLbl>
            <c:dLbl>
              <c:idx val="7"/>
              <c:layout>
                <c:manualLayout>
                  <c:x val="0.12328429586871036"/>
                  <c:y val="0.13671795033636827"/>
                </c:manualLayout>
              </c:layout>
              <c:tx>
                <c:rich>
                  <a:bodyPr/>
                  <a:lstStyle/>
                  <a:p>
                    <a:r>
                      <a:rPr lang="en-US"/>
                      <a:t>Hardship: Council
</a:t>
                    </a:r>
                    <a:r>
                      <a:rPr lang="en-US" b="1"/>
                      <a:t>15%</a:t>
                    </a:r>
                  </a:p>
                </c:rich>
              </c:tx>
              <c:showLegendKey val="0"/>
              <c:showVal val="0"/>
              <c:showCatName val="1"/>
              <c:showSerName val="0"/>
              <c:showPercent val="1"/>
              <c:showBubbleSize val="0"/>
            </c:dLbl>
            <c:dLbl>
              <c:idx val="8"/>
              <c:layout>
                <c:manualLayout>
                  <c:x val="-3.6548883346876969E-2"/>
                  <c:y val="7.4021007895055321E-3"/>
                </c:manualLayout>
              </c:layout>
              <c:tx>
                <c:rich>
                  <a:bodyPr/>
                  <a:lstStyle/>
                  <a:p>
                    <a:r>
                      <a:rPr lang="en-US"/>
                      <a:t>Hardship: Private/RSL
</a:t>
                    </a:r>
                    <a:r>
                      <a:rPr lang="en-US" b="1"/>
                      <a:t>4%</a:t>
                    </a:r>
                  </a:p>
                </c:rich>
              </c:tx>
              <c:showLegendKey val="0"/>
              <c:showVal val="0"/>
              <c:showCatName val="1"/>
              <c:showSerName val="0"/>
              <c:showPercent val="1"/>
              <c:showBubbleSize val="0"/>
            </c:dLbl>
            <c:txPr>
              <a:bodyPr/>
              <a:lstStyle/>
              <a:p>
                <a:pPr>
                  <a:defRPr sz="1100" b="0"/>
                </a:pPr>
                <a:endParaRPr lang="en-US"/>
              </a:p>
            </c:txPr>
            <c:showLegendKey val="0"/>
            <c:showVal val="0"/>
            <c:showCatName val="1"/>
            <c:showSerName val="0"/>
            <c:showPercent val="1"/>
            <c:showBubbleSize val="0"/>
            <c:showLeaderLines val="1"/>
          </c:dLbls>
          <c:cat>
            <c:multiLvlStrRef>
              <c:f>'2015 16'!$J$10:$K$18</c:f>
              <c:multiLvlStrCache>
                <c:ptCount val="9"/>
                <c:lvl>
                  <c:pt idx="1">
                    <c:v>Council</c:v>
                  </c:pt>
                  <c:pt idx="2">
                    <c:v>Temp Accom</c:v>
                  </c:pt>
                  <c:pt idx="3">
                    <c:v> RSL</c:v>
                  </c:pt>
                  <c:pt idx="4">
                    <c:v>Private</c:v>
                  </c:pt>
                  <c:pt idx="5">
                    <c:v>Council</c:v>
                  </c:pt>
                  <c:pt idx="6">
                    <c:v>RSL</c:v>
                  </c:pt>
                  <c:pt idx="7">
                    <c:v>Council</c:v>
                  </c:pt>
                  <c:pt idx="8">
                    <c:v>Private/RSL</c:v>
                  </c:pt>
                </c:lvl>
                <c:lvl>
                  <c:pt idx="0">
                    <c:v>LHA Cap inc. under 35s</c:v>
                  </c:pt>
                  <c:pt idx="1">
                    <c:v>Total benefits Cap</c:v>
                  </c:pt>
                  <c:pt idx="5">
                    <c:v>Social Sector Size Criteria</c:v>
                  </c:pt>
                  <c:pt idx="7">
                    <c:v>Hardship</c:v>
                  </c:pt>
                </c:lvl>
              </c:multiLvlStrCache>
            </c:multiLvlStrRef>
          </c:cat>
          <c:val>
            <c:numRef>
              <c:f>'2015 16'!$F$10:$F$18</c:f>
              <c:numCache>
                <c:formatCode>"£"#,##0</c:formatCode>
                <c:ptCount val="9"/>
                <c:pt idx="0">
                  <c:v>4335</c:v>
                </c:pt>
                <c:pt idx="1">
                  <c:v>7067</c:v>
                </c:pt>
                <c:pt idx="2">
                  <c:v>14618</c:v>
                </c:pt>
                <c:pt idx="3">
                  <c:v>763</c:v>
                </c:pt>
                <c:pt idx="4">
                  <c:v>1108</c:v>
                </c:pt>
                <c:pt idx="5">
                  <c:v>22529</c:v>
                </c:pt>
                <c:pt idx="6">
                  <c:v>5085</c:v>
                </c:pt>
                <c:pt idx="7">
                  <c:v>10053</c:v>
                </c:pt>
                <c:pt idx="8">
                  <c:v>2549</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249999999999999"/>
          <c:y val="2.0833333333333332E-2"/>
          <c:w val="0.57777777777777772"/>
          <c:h val="0.96296296296296291"/>
        </c:manualLayout>
      </c:layout>
      <c:pieChart>
        <c:varyColors val="1"/>
        <c:ser>
          <c:idx val="0"/>
          <c:order val="0"/>
          <c:dPt>
            <c:idx val="2"/>
            <c:bubble3D val="0"/>
            <c:spPr>
              <a:solidFill>
                <a:schemeClr val="accent6">
                  <a:lumMod val="40000"/>
                  <a:lumOff val="60000"/>
                </a:schemeClr>
              </a:solidFill>
            </c:spPr>
          </c:dPt>
          <c:dLbls>
            <c:dLbl>
              <c:idx val="0"/>
              <c:layout>
                <c:manualLayout>
                  <c:x val="-0.24731321084864391"/>
                  <c:y val="4.4889545056867937E-2"/>
                </c:manualLayout>
              </c:layout>
              <c:tx>
                <c:rich>
                  <a:bodyPr/>
                  <a:lstStyle/>
                  <a:p>
                    <a:r>
                      <a:rPr lang="en-US" sz="1100" b="1">
                        <a:solidFill>
                          <a:schemeClr val="tx1"/>
                        </a:solidFill>
                      </a:rPr>
                      <a:t>Non-Working 10,950</a:t>
                    </a:r>
                  </a:p>
                  <a:p>
                    <a:r>
                      <a:rPr lang="en-US" sz="1100" b="1">
                        <a:solidFill>
                          <a:schemeClr val="tx1"/>
                        </a:solidFill>
                      </a:rPr>
                      <a:t>45%</a:t>
                    </a:r>
                    <a:endParaRPr lang="en-US"/>
                  </a:p>
                </c:rich>
              </c:tx>
              <c:dLblPos val="bestFit"/>
              <c:showLegendKey val="0"/>
              <c:showVal val="1"/>
              <c:showCatName val="1"/>
              <c:showSerName val="0"/>
              <c:showPercent val="1"/>
              <c:showBubbleSize val="0"/>
            </c:dLbl>
            <c:dLbl>
              <c:idx val="1"/>
              <c:layout>
                <c:manualLayout>
                  <c:x val="0.10305380577427821"/>
                  <c:y val="-8.1483304170312049E-2"/>
                </c:manualLayout>
              </c:layout>
              <c:tx>
                <c:rich>
                  <a:bodyPr/>
                  <a:lstStyle/>
                  <a:p>
                    <a:r>
                      <a:rPr lang="en-US" sz="1100" b="1">
                        <a:solidFill>
                          <a:schemeClr val="tx1"/>
                        </a:solidFill>
                      </a:rPr>
                      <a:t>Working</a:t>
                    </a:r>
                  </a:p>
                  <a:p>
                    <a:r>
                      <a:rPr lang="en-US" sz="1100" b="1">
                        <a:solidFill>
                          <a:schemeClr val="tx1"/>
                        </a:solidFill>
                      </a:rPr>
                      <a:t> 5,090</a:t>
                    </a:r>
                  </a:p>
                  <a:p>
                    <a:r>
                      <a:rPr lang="en-US" sz="1100" b="1">
                        <a:solidFill>
                          <a:schemeClr val="tx1"/>
                        </a:solidFill>
                      </a:rPr>
                      <a:t>21%</a:t>
                    </a:r>
                    <a:endParaRPr lang="en-US"/>
                  </a:p>
                </c:rich>
              </c:tx>
              <c:dLblPos val="bestFit"/>
              <c:showLegendKey val="0"/>
              <c:showVal val="1"/>
              <c:showCatName val="1"/>
              <c:showSerName val="0"/>
              <c:showPercent val="1"/>
              <c:showBubbleSize val="0"/>
            </c:dLbl>
            <c:dLbl>
              <c:idx val="2"/>
              <c:layout>
                <c:manualLayout>
                  <c:x val="0.16812314085739283"/>
                  <c:y val="7.1630212890055459E-2"/>
                </c:manualLayout>
              </c:layout>
              <c:tx>
                <c:rich>
                  <a:bodyPr/>
                  <a:lstStyle/>
                  <a:p>
                    <a:r>
                      <a:rPr lang="en-US" sz="1100" b="1">
                        <a:solidFill>
                          <a:schemeClr val="tx1"/>
                        </a:solidFill>
                      </a:rPr>
                      <a:t>Pension Credit</a:t>
                    </a:r>
                  </a:p>
                  <a:p>
                    <a:r>
                      <a:rPr lang="en-US" sz="1100" b="1">
                        <a:solidFill>
                          <a:schemeClr val="tx1"/>
                        </a:solidFill>
                      </a:rPr>
                      <a:t>6,077</a:t>
                    </a:r>
                  </a:p>
                  <a:p>
                    <a:r>
                      <a:rPr lang="en-US" sz="1100" b="1">
                        <a:solidFill>
                          <a:schemeClr val="tx1"/>
                        </a:solidFill>
                      </a:rPr>
                      <a:t>25%</a:t>
                    </a:r>
                    <a:endParaRPr lang="en-US"/>
                  </a:p>
                </c:rich>
              </c:tx>
              <c:dLblPos val="bestFit"/>
              <c:showLegendKey val="0"/>
              <c:showVal val="1"/>
              <c:showCatName val="1"/>
              <c:showSerName val="0"/>
              <c:showPercent val="1"/>
              <c:showBubbleSize val="0"/>
            </c:dLbl>
            <c:dLbl>
              <c:idx val="3"/>
              <c:layout>
                <c:manualLayout>
                  <c:x val="0.11266601049868771"/>
                  <c:y val="3.8946850393700785E-2"/>
                </c:manualLayout>
              </c:layout>
              <c:tx>
                <c:rich>
                  <a:bodyPr anchor="t" anchorCtr="1"/>
                  <a:lstStyle/>
                  <a:p>
                    <a:pPr>
                      <a:defRPr sz="1100" b="1">
                        <a:solidFill>
                          <a:schemeClr val="bg1"/>
                        </a:solidFill>
                      </a:defRPr>
                    </a:pPr>
                    <a:r>
                      <a:rPr lang="en-US" sz="1100" b="1">
                        <a:solidFill>
                          <a:schemeClr val="bg1"/>
                        </a:solidFill>
                      </a:rPr>
                      <a:t>Other Pensioners 2,132</a:t>
                    </a:r>
                  </a:p>
                  <a:p>
                    <a:pPr>
                      <a:defRPr sz="1100" b="1">
                        <a:solidFill>
                          <a:schemeClr val="bg1"/>
                        </a:solidFill>
                      </a:defRPr>
                    </a:pPr>
                    <a:r>
                      <a:rPr lang="en-US" sz="1100" b="1">
                        <a:solidFill>
                          <a:schemeClr val="bg1"/>
                        </a:solidFill>
                      </a:rPr>
                      <a:t>9%</a:t>
                    </a:r>
                    <a:endParaRPr lang="en-US">
                      <a:solidFill>
                        <a:schemeClr val="bg1"/>
                      </a:solidFill>
                    </a:endParaRPr>
                  </a:p>
                </c:rich>
              </c:tx>
              <c:spPr/>
              <c:dLblPos val="bestFit"/>
              <c:showLegendKey val="0"/>
              <c:showVal val="1"/>
              <c:showCatName val="1"/>
              <c:showSerName val="0"/>
              <c:showPercent val="1"/>
              <c:showBubbleSize val="0"/>
            </c:dLbl>
            <c:txPr>
              <a:bodyPr anchor="t" anchorCtr="1"/>
              <a:lstStyle/>
              <a:p>
                <a:pPr>
                  <a:defRPr sz="1100" b="1">
                    <a:solidFill>
                      <a:schemeClr val="tx1"/>
                    </a:solidFill>
                  </a:defRPr>
                </a:pPr>
                <a:endParaRPr lang="en-US"/>
              </a:p>
            </c:txPr>
            <c:dLblPos val="inEnd"/>
            <c:showLegendKey val="0"/>
            <c:showVal val="1"/>
            <c:showCatName val="1"/>
            <c:showSerName val="0"/>
            <c:showPercent val="1"/>
            <c:showBubbleSize val="0"/>
            <c:showLeaderLines val="1"/>
          </c:dLbls>
          <c:cat>
            <c:strRef>
              <c:f>'2014 - '!$AI$75:$AI$78</c:f>
              <c:strCache>
                <c:ptCount val="4"/>
                <c:pt idx="0">
                  <c:v>Non-Working</c:v>
                </c:pt>
                <c:pt idx="1">
                  <c:v>Working</c:v>
                </c:pt>
                <c:pt idx="2">
                  <c:v>Pension Credit</c:v>
                </c:pt>
                <c:pt idx="3">
                  <c:v>Other Pensioners </c:v>
                </c:pt>
              </c:strCache>
            </c:strRef>
          </c:cat>
          <c:val>
            <c:numRef>
              <c:f>'2014 - '!$AK$75:$AK$78</c:f>
              <c:numCache>
                <c:formatCode>#,##0</c:formatCode>
                <c:ptCount val="4"/>
                <c:pt idx="0">
                  <c:v>10950</c:v>
                </c:pt>
                <c:pt idx="1">
                  <c:v>5090</c:v>
                </c:pt>
                <c:pt idx="2">
                  <c:v>6077</c:v>
                </c:pt>
                <c:pt idx="3">
                  <c:v>2132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err="1"/>
              <a:t>PtVII</a:t>
            </a:r>
            <a:r>
              <a:rPr lang="en-US" dirty="0"/>
              <a:t> Homeless Acceptances since January 2013</a:t>
            </a:r>
          </a:p>
        </c:rich>
      </c:tx>
      <c:layout>
        <c:manualLayout>
          <c:xMode val="edge"/>
          <c:yMode val="edge"/>
          <c:x val="9.3045512168121666E-3"/>
          <c:y val="7.5471698113207548E-3"/>
        </c:manualLayout>
      </c:layout>
      <c:overlay val="0"/>
    </c:title>
    <c:autoTitleDeleted val="0"/>
    <c:plotArea>
      <c:layout>
        <c:manualLayout>
          <c:layoutTarget val="inner"/>
          <c:xMode val="edge"/>
          <c:yMode val="edge"/>
          <c:x val="5.0228007213384045E-2"/>
          <c:y val="0.10238993710691824"/>
          <c:w val="0.93305241606703926"/>
          <c:h val="0.68008379141286579"/>
        </c:manualLayout>
      </c:layout>
      <c:barChart>
        <c:barDir val="col"/>
        <c:grouping val="clustered"/>
        <c:varyColors val="0"/>
        <c:ser>
          <c:idx val="0"/>
          <c:order val="0"/>
          <c:tx>
            <c:strRef>
              <c:f>Data!$B$1</c:f>
              <c:strCache>
                <c:ptCount val="1"/>
                <c:pt idx="0">
                  <c:v>Acceptances</c:v>
                </c:pt>
              </c:strCache>
            </c:strRef>
          </c:tx>
          <c:invertIfNegative val="0"/>
          <c:dLbls>
            <c:showLegendKey val="0"/>
            <c:showVal val="1"/>
            <c:showCatName val="0"/>
            <c:showSerName val="0"/>
            <c:showPercent val="0"/>
            <c:showBubbleSize val="0"/>
            <c:showLeaderLines val="0"/>
          </c:dLbls>
          <c:trendline>
            <c:spPr>
              <a:ln w="38100">
                <a:solidFill>
                  <a:schemeClr val="accent1">
                    <a:lumMod val="60000"/>
                    <a:lumOff val="40000"/>
                  </a:schemeClr>
                </a:solidFill>
              </a:ln>
            </c:spPr>
            <c:trendlineType val="movingAvg"/>
            <c:period val="12"/>
            <c:dispRSqr val="0"/>
            <c:dispEq val="0"/>
          </c:trendline>
          <c:cat>
            <c:numRef>
              <c:f>Data!$A$2:$A$29</c:f>
              <c:numCache>
                <c:formatCode>mmm\-yy</c:formatCode>
                <c:ptCount val="28"/>
                <c:pt idx="0">
                  <c:v>41275</c:v>
                </c:pt>
                <c:pt idx="1">
                  <c:v>41306</c:v>
                </c:pt>
                <c:pt idx="2">
                  <c:v>41334</c:v>
                </c:pt>
                <c:pt idx="3">
                  <c:v>41365</c:v>
                </c:pt>
                <c:pt idx="4">
                  <c:v>41395</c:v>
                </c:pt>
                <c:pt idx="5">
                  <c:v>41426</c:v>
                </c:pt>
                <c:pt idx="6">
                  <c:v>41456</c:v>
                </c:pt>
                <c:pt idx="7">
                  <c:v>41487</c:v>
                </c:pt>
                <c:pt idx="8">
                  <c:v>41518</c:v>
                </c:pt>
                <c:pt idx="9">
                  <c:v>41548</c:v>
                </c:pt>
                <c:pt idx="10">
                  <c:v>41579</c:v>
                </c:pt>
                <c:pt idx="11">
                  <c:v>41609</c:v>
                </c:pt>
                <c:pt idx="12">
                  <c:v>41640</c:v>
                </c:pt>
                <c:pt idx="13">
                  <c:v>41671</c:v>
                </c:pt>
                <c:pt idx="14">
                  <c:v>41699</c:v>
                </c:pt>
                <c:pt idx="15">
                  <c:v>41730</c:v>
                </c:pt>
                <c:pt idx="16">
                  <c:v>41760</c:v>
                </c:pt>
                <c:pt idx="17">
                  <c:v>41791</c:v>
                </c:pt>
                <c:pt idx="18">
                  <c:v>41821</c:v>
                </c:pt>
                <c:pt idx="19">
                  <c:v>41883</c:v>
                </c:pt>
                <c:pt idx="20">
                  <c:v>41913</c:v>
                </c:pt>
                <c:pt idx="21">
                  <c:v>41944</c:v>
                </c:pt>
                <c:pt idx="22">
                  <c:v>41974</c:v>
                </c:pt>
                <c:pt idx="23">
                  <c:v>42005</c:v>
                </c:pt>
                <c:pt idx="24">
                  <c:v>42036</c:v>
                </c:pt>
                <c:pt idx="25">
                  <c:v>42064</c:v>
                </c:pt>
                <c:pt idx="26">
                  <c:v>42095</c:v>
                </c:pt>
                <c:pt idx="27">
                  <c:v>42125</c:v>
                </c:pt>
              </c:numCache>
            </c:numRef>
          </c:cat>
          <c:val>
            <c:numRef>
              <c:f>Data!$B$2:$B$29</c:f>
              <c:numCache>
                <c:formatCode>#,##0</c:formatCode>
                <c:ptCount val="28"/>
                <c:pt idx="0">
                  <c:v>8</c:v>
                </c:pt>
                <c:pt idx="1">
                  <c:v>9</c:v>
                </c:pt>
                <c:pt idx="2">
                  <c:v>9</c:v>
                </c:pt>
                <c:pt idx="3">
                  <c:v>11</c:v>
                </c:pt>
                <c:pt idx="4">
                  <c:v>13</c:v>
                </c:pt>
                <c:pt idx="5">
                  <c:v>9</c:v>
                </c:pt>
                <c:pt idx="6">
                  <c:v>7</c:v>
                </c:pt>
                <c:pt idx="7">
                  <c:v>7</c:v>
                </c:pt>
                <c:pt idx="8">
                  <c:v>5</c:v>
                </c:pt>
                <c:pt idx="9">
                  <c:v>1</c:v>
                </c:pt>
                <c:pt idx="10">
                  <c:v>3</c:v>
                </c:pt>
                <c:pt idx="11">
                  <c:v>6</c:v>
                </c:pt>
                <c:pt idx="12">
                  <c:v>5</c:v>
                </c:pt>
                <c:pt idx="13">
                  <c:v>2</c:v>
                </c:pt>
                <c:pt idx="14">
                  <c:v>4</c:v>
                </c:pt>
                <c:pt idx="15">
                  <c:v>7</c:v>
                </c:pt>
                <c:pt idx="16">
                  <c:v>3</c:v>
                </c:pt>
                <c:pt idx="17">
                  <c:v>7</c:v>
                </c:pt>
                <c:pt idx="18">
                  <c:v>3</c:v>
                </c:pt>
                <c:pt idx="19">
                  <c:v>15</c:v>
                </c:pt>
                <c:pt idx="20">
                  <c:v>3</c:v>
                </c:pt>
                <c:pt idx="21">
                  <c:v>4</c:v>
                </c:pt>
                <c:pt idx="22">
                  <c:v>4</c:v>
                </c:pt>
                <c:pt idx="23">
                  <c:v>4</c:v>
                </c:pt>
                <c:pt idx="24">
                  <c:v>3</c:v>
                </c:pt>
                <c:pt idx="25">
                  <c:v>6</c:v>
                </c:pt>
                <c:pt idx="26">
                  <c:v>7</c:v>
                </c:pt>
                <c:pt idx="27">
                  <c:v>5</c:v>
                </c:pt>
              </c:numCache>
            </c:numRef>
          </c:val>
        </c:ser>
        <c:dLbls>
          <c:showLegendKey val="0"/>
          <c:showVal val="0"/>
          <c:showCatName val="0"/>
          <c:showSerName val="0"/>
          <c:showPercent val="0"/>
          <c:showBubbleSize val="0"/>
        </c:dLbls>
        <c:gapWidth val="30"/>
        <c:axId val="50183168"/>
        <c:axId val="50733824"/>
      </c:barChart>
      <c:dateAx>
        <c:axId val="50183168"/>
        <c:scaling>
          <c:orientation val="minMax"/>
        </c:scaling>
        <c:delete val="0"/>
        <c:axPos val="b"/>
        <c:numFmt formatCode="mmmm\ yyyy" sourceLinked="0"/>
        <c:majorTickMark val="none"/>
        <c:minorTickMark val="none"/>
        <c:tickLblPos val="nextTo"/>
        <c:txPr>
          <a:bodyPr rot="5400000" vert="horz"/>
          <a:lstStyle/>
          <a:p>
            <a:pPr>
              <a:defRPr b="0"/>
            </a:pPr>
            <a:endParaRPr lang="en-US"/>
          </a:p>
        </c:txPr>
        <c:crossAx val="50733824"/>
        <c:crosses val="autoZero"/>
        <c:auto val="1"/>
        <c:lblOffset val="100"/>
        <c:baseTimeUnit val="months"/>
      </c:dateAx>
      <c:valAx>
        <c:axId val="50733824"/>
        <c:scaling>
          <c:orientation val="minMax"/>
        </c:scaling>
        <c:delete val="0"/>
        <c:axPos val="l"/>
        <c:majorGridlines/>
        <c:numFmt formatCode="#,##0" sourceLinked="1"/>
        <c:majorTickMark val="out"/>
        <c:minorTickMark val="none"/>
        <c:tickLblPos val="nextTo"/>
        <c:txPr>
          <a:bodyPr/>
          <a:lstStyle/>
          <a:p>
            <a:pPr>
              <a:defRPr sz="1200"/>
            </a:pPr>
            <a:endParaRPr lang="en-US"/>
          </a:p>
        </c:txPr>
        <c:crossAx val="50183168"/>
        <c:crosses val="autoZero"/>
        <c:crossBetween val="between"/>
      </c:valAx>
    </c:plotArea>
    <c:legend>
      <c:legendPos val="r"/>
      <c:layout>
        <c:manualLayout>
          <c:xMode val="edge"/>
          <c:yMode val="edge"/>
          <c:x val="0.73413279097682527"/>
          <c:y val="1.7667054088007315E-2"/>
          <c:w val="0.26464096749811034"/>
          <c:h val="8.585272124003368E-2"/>
        </c:manualLayout>
      </c:layout>
      <c:overlay val="0"/>
    </c:legend>
    <c:plotVisOnly val="1"/>
    <c:dispBlanksAs val="gap"/>
    <c:showDLblsOverMax val="0"/>
  </c:chart>
  <c:txPr>
    <a:bodyPr/>
    <a:lstStyle/>
    <a:p>
      <a:pPr>
        <a:defRPr b="1">
          <a:latin typeface="+mn-lt"/>
          <a:cs typeface="Arial" panose="020B0604020202020204" pitchFamily="34" charset="0"/>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31" tIns="45715" rIns="91431" bIns="45715" rtlCol="0"/>
          <a:lstStyle>
            <a:lvl1pPr algn="l">
              <a:defRPr sz="1200" dirty="0">
                <a:latin typeface="Calibri" pitchFamily="34" charset="0"/>
                <a:cs typeface="Calibri" pitchFamily="34" charset="0"/>
              </a:defRPr>
            </a:lvl1pPr>
          </a:lstStyle>
          <a:p>
            <a:pPr>
              <a:defRPr/>
            </a:pPr>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31" tIns="45715" rIns="91431" bIns="45715" rtlCol="0"/>
          <a:lstStyle>
            <a:lvl1pPr algn="r">
              <a:defRPr sz="1200" smtClean="0">
                <a:latin typeface="Calibri" pitchFamily="34" charset="0"/>
                <a:cs typeface="Calibri" pitchFamily="34" charset="0"/>
              </a:defRPr>
            </a:lvl1pPr>
          </a:lstStyle>
          <a:p>
            <a:pPr>
              <a:defRPr/>
            </a:pPr>
            <a:fld id="{01A19AD0-7D54-43AE-BDF6-A030922A17CF}" type="datetimeFigureOut">
              <a:rPr lang="en-GB"/>
              <a:pPr>
                <a:defRPr/>
              </a:pPr>
              <a:t>05/08/2015</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31" tIns="45715" rIns="91431" bIns="45715" rtlCol="0" anchor="b"/>
          <a:lstStyle>
            <a:lvl1pPr algn="l">
              <a:defRPr sz="1200" dirty="0">
                <a:latin typeface="Calibri" pitchFamily="34" charset="0"/>
                <a:cs typeface="Calibri" pitchFamily="34" charset="0"/>
              </a:defRPr>
            </a:lvl1pPr>
          </a:lstStyle>
          <a:p>
            <a:pPr>
              <a:defRPr/>
            </a:pPr>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31" tIns="45715" rIns="91431" bIns="45715" rtlCol="0" anchor="b"/>
          <a:lstStyle>
            <a:lvl1pPr algn="r">
              <a:defRPr sz="1200" smtClean="0">
                <a:latin typeface="Calibri" pitchFamily="34" charset="0"/>
                <a:cs typeface="Calibri" pitchFamily="34" charset="0"/>
              </a:defRPr>
            </a:lvl1pPr>
          </a:lstStyle>
          <a:p>
            <a:pPr>
              <a:defRPr/>
            </a:pPr>
            <a:fld id="{CAE204D1-44E4-41DD-A4EB-DBE7D75A51CF}" type="slidenum">
              <a:rPr lang="en-GB"/>
              <a:pPr>
                <a:defRPr/>
              </a:pPr>
              <a:t>‹#›</a:t>
            </a:fld>
            <a:endParaRPr lang="en-GB" dirty="0"/>
          </a:p>
        </p:txBody>
      </p:sp>
    </p:spTree>
    <p:extLst>
      <p:ext uri="{BB962C8B-B14F-4D97-AF65-F5344CB8AC3E}">
        <p14:creationId xmlns:p14="http://schemas.microsoft.com/office/powerpoint/2010/main" val="162579658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31" tIns="45715" rIns="91431" bIns="45715" rtlCol="0"/>
          <a:lstStyle>
            <a:lvl1pPr algn="l">
              <a:defRPr sz="1200" dirty="0">
                <a:latin typeface="Calibri" pitchFamily="34" charset="0"/>
                <a:cs typeface="Calibri" pitchFamily="34" charset="0"/>
              </a:defRPr>
            </a:lvl1pPr>
          </a:lstStyle>
          <a:p>
            <a:pPr>
              <a:defRPr/>
            </a:pPr>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31" tIns="45715" rIns="91431" bIns="45715" rtlCol="0"/>
          <a:lstStyle>
            <a:lvl1pPr algn="r">
              <a:defRPr sz="1200" smtClean="0">
                <a:latin typeface="Calibri" pitchFamily="34" charset="0"/>
                <a:cs typeface="Calibri" pitchFamily="34" charset="0"/>
              </a:defRPr>
            </a:lvl1pPr>
          </a:lstStyle>
          <a:p>
            <a:pPr>
              <a:defRPr/>
            </a:pPr>
            <a:fld id="{B9D9DD27-1E94-4B82-AACF-4460BC3B8B61}" type="datetimeFigureOut">
              <a:rPr lang="en-GB"/>
              <a:pPr>
                <a:defRPr/>
              </a:pPr>
              <a:t>05/08/2015</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1" tIns="45715" rIns="91431" bIns="45715" rtlCol="0" anchor="ctr"/>
          <a:lstStyle/>
          <a:p>
            <a:pPr lvl="0"/>
            <a:endParaRPr lang="en-GB" noProof="0" dirty="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31" tIns="45715" rIns="91431" bIns="45715"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GB" noProof="0" dirty="0"/>
          </a:p>
        </p:txBody>
      </p:sp>
      <p:sp>
        <p:nvSpPr>
          <p:cNvPr id="6" name="Footer Placeholder 5"/>
          <p:cNvSpPr>
            <a:spLocks noGrp="1"/>
          </p:cNvSpPr>
          <p:nvPr>
            <p:ph type="ftr" sz="quarter" idx="4"/>
          </p:nvPr>
        </p:nvSpPr>
        <p:spPr>
          <a:xfrm>
            <a:off x="0" y="9429750"/>
            <a:ext cx="2946400" cy="496888"/>
          </a:xfrm>
          <a:prstGeom prst="rect">
            <a:avLst/>
          </a:prstGeom>
        </p:spPr>
        <p:txBody>
          <a:bodyPr vert="horz" lIns="91431" tIns="45715" rIns="91431" bIns="45715" rtlCol="0" anchor="b"/>
          <a:lstStyle>
            <a:lvl1pPr algn="l">
              <a:defRPr sz="1200" dirty="0">
                <a:latin typeface="Calibri" pitchFamily="34" charset="0"/>
                <a:cs typeface="Calibri" pitchFamily="34" charset="0"/>
              </a:defRPr>
            </a:lvl1pPr>
          </a:lstStyle>
          <a:p>
            <a:pPr>
              <a:defRPr/>
            </a:pPr>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31" tIns="45715" rIns="91431" bIns="45715" rtlCol="0" anchor="b"/>
          <a:lstStyle>
            <a:lvl1pPr algn="r">
              <a:defRPr sz="1200" smtClean="0">
                <a:latin typeface="Calibri" pitchFamily="34" charset="0"/>
                <a:cs typeface="Calibri" pitchFamily="34" charset="0"/>
              </a:defRPr>
            </a:lvl1pPr>
          </a:lstStyle>
          <a:p>
            <a:pPr>
              <a:defRPr/>
            </a:pPr>
            <a:fld id="{D8D74192-1F9E-45B8-94E4-58B42770A10B}" type="slidenum">
              <a:rPr lang="en-GB"/>
              <a:pPr>
                <a:defRPr/>
              </a:pPr>
              <a:t>‹#›</a:t>
            </a:fld>
            <a:endParaRPr lang="en-GB" dirty="0"/>
          </a:p>
        </p:txBody>
      </p:sp>
    </p:spTree>
    <p:extLst>
      <p:ext uri="{BB962C8B-B14F-4D97-AF65-F5344CB8AC3E}">
        <p14:creationId xmlns:p14="http://schemas.microsoft.com/office/powerpoint/2010/main" val="2553868657"/>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p:spPr>
      </p:sp>
      <p:sp>
        <p:nvSpPr>
          <p:cNvPr id="1013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Total Claims: Used QV dashboard (19.5.15) for most recent data.</a:t>
            </a:r>
            <a:r>
              <a:rPr lang="en-GB" baseline="0" dirty="0" smtClean="0"/>
              <a:t> Alan Porter check OK.</a:t>
            </a:r>
            <a:endParaRPr lang="en-GB" dirty="0" smtClean="0"/>
          </a:p>
          <a:p>
            <a:r>
              <a:rPr lang="en-GB" dirty="0" smtClean="0"/>
              <a:t>New Claims: Provided by HB Team</a:t>
            </a:r>
          </a:p>
          <a:p>
            <a:r>
              <a:rPr lang="en-GB" dirty="0" smtClean="0"/>
              <a:t>Claims</a:t>
            </a:r>
            <a:r>
              <a:rPr lang="en-GB" baseline="0" dirty="0" smtClean="0"/>
              <a:t> by tenure: </a:t>
            </a:r>
            <a:r>
              <a:rPr lang="en-GB" dirty="0" smtClean="0"/>
              <a:t>Used QV dashboard (19.5.15)</a:t>
            </a:r>
          </a:p>
          <a:p>
            <a:r>
              <a:rPr lang="en-GB" dirty="0" smtClean="0"/>
              <a:t>Change in the number of HB claimants:  Used QV dashboard (19.5.15) </a:t>
            </a:r>
          </a:p>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Alan Porter checked OK.</a:t>
            </a:r>
            <a:endParaRPr lang="en-GB" dirty="0" smtClean="0"/>
          </a:p>
        </p:txBody>
      </p:sp>
    </p:spTree>
    <p:extLst>
      <p:ext uri="{BB962C8B-B14F-4D97-AF65-F5344CB8AC3E}">
        <p14:creationId xmlns:p14="http://schemas.microsoft.com/office/powerpoint/2010/main" val="4007940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Used QV dashboard (19.5.15) </a:t>
            </a:r>
            <a:endParaRPr lang="en-GB" dirty="0"/>
          </a:p>
        </p:txBody>
      </p:sp>
    </p:spTree>
    <p:extLst>
      <p:ext uri="{BB962C8B-B14F-4D97-AF65-F5344CB8AC3E}">
        <p14:creationId xmlns:p14="http://schemas.microsoft.com/office/powerpoint/2010/main" val="3749855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Used QV dashboard (19.5.15) </a:t>
            </a:r>
            <a:endParaRPr lang="en-GB" dirty="0"/>
          </a:p>
        </p:txBody>
      </p:sp>
    </p:spTree>
    <p:extLst>
      <p:ext uri="{BB962C8B-B14F-4D97-AF65-F5344CB8AC3E}">
        <p14:creationId xmlns:p14="http://schemas.microsoft.com/office/powerpoint/2010/main" val="1252154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Used QV dashboard (19.5.15) </a:t>
            </a:r>
            <a:endParaRPr lang="en-GB" dirty="0"/>
          </a:p>
        </p:txBody>
      </p:sp>
    </p:spTree>
    <p:extLst>
      <p:ext uri="{BB962C8B-B14F-4D97-AF65-F5344CB8AC3E}">
        <p14:creationId xmlns:p14="http://schemas.microsoft.com/office/powerpoint/2010/main" val="4061647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Used QV dashboard (19.5.15) </a:t>
            </a:r>
            <a:endParaRPr lang="en-GB" dirty="0"/>
          </a:p>
        </p:txBody>
      </p:sp>
    </p:spTree>
    <p:extLst>
      <p:ext uri="{BB962C8B-B14F-4D97-AF65-F5344CB8AC3E}">
        <p14:creationId xmlns:p14="http://schemas.microsoft.com/office/powerpoint/2010/main" val="2656262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Used QV dashboard (19.5.15) </a:t>
            </a:r>
          </a:p>
          <a:p>
            <a:endParaRPr lang="en-GB" dirty="0"/>
          </a:p>
        </p:txBody>
      </p:sp>
    </p:spTree>
    <p:extLst>
      <p:ext uri="{BB962C8B-B14F-4D97-AF65-F5344CB8AC3E}">
        <p14:creationId xmlns:p14="http://schemas.microsoft.com/office/powerpoint/2010/main" val="4180395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TBC Households by number of children and TBC Profile: Used QV dashboard (19.5.15) </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TBC Oct-13 cohort</a:t>
            </a:r>
            <a:r>
              <a:rPr lang="en-GB" baseline="0" dirty="0" smtClean="0"/>
              <a:t> update: HB Team</a:t>
            </a:r>
            <a:endParaRPr lang="en-GB" dirty="0" smtClean="0"/>
          </a:p>
          <a:p>
            <a:endParaRPr lang="en-GB" dirty="0"/>
          </a:p>
        </p:txBody>
      </p:sp>
    </p:spTree>
    <p:extLst>
      <p:ext uri="{BB962C8B-B14F-4D97-AF65-F5344CB8AC3E}">
        <p14:creationId xmlns:p14="http://schemas.microsoft.com/office/powerpoint/2010/main" val="1582239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Used QV dashboard (19.5.15) </a:t>
            </a:r>
          </a:p>
        </p:txBody>
      </p:sp>
    </p:spTree>
    <p:extLst>
      <p:ext uri="{BB962C8B-B14F-4D97-AF65-F5344CB8AC3E}">
        <p14:creationId xmlns:p14="http://schemas.microsoft.com/office/powerpoint/2010/main" val="3669771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DHP</a:t>
            </a:r>
            <a:r>
              <a:rPr lang="en-GB" baseline="0" dirty="0" smtClean="0"/>
              <a:t> expenditure 2014/15 </a:t>
            </a:r>
            <a:r>
              <a:rPr lang="en-GB" dirty="0" smtClean="0"/>
              <a:t>updated by Alan</a:t>
            </a:r>
            <a:r>
              <a:rPr lang="en-GB" baseline="0" dirty="0" smtClean="0"/>
              <a:t> Porter (4 Jun-15)</a:t>
            </a:r>
          </a:p>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DHP Claims not updated</a:t>
            </a:r>
            <a:endParaRPr lang="en-GB" dirty="0" smtClean="0"/>
          </a:p>
          <a:p>
            <a:endParaRPr lang="en-GB" dirty="0"/>
          </a:p>
        </p:txBody>
      </p:sp>
    </p:spTree>
    <p:extLst>
      <p:ext uri="{BB962C8B-B14F-4D97-AF65-F5344CB8AC3E}">
        <p14:creationId xmlns:p14="http://schemas.microsoft.com/office/powerpoint/2010/main" val="2464322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Updated with figures from Alan Porter</a:t>
            </a:r>
            <a:r>
              <a:rPr lang="en-GB" baseline="0" dirty="0" smtClean="0"/>
              <a:t> (4 Jun-15)</a:t>
            </a:r>
            <a:endParaRPr lang="en-GB" dirty="0" smtClean="0"/>
          </a:p>
          <a:p>
            <a:endParaRPr lang="en-GB" dirty="0"/>
          </a:p>
        </p:txBody>
      </p:sp>
    </p:spTree>
    <p:extLst>
      <p:ext uri="{BB962C8B-B14F-4D97-AF65-F5344CB8AC3E}">
        <p14:creationId xmlns:p14="http://schemas.microsoft.com/office/powerpoint/2010/main" val="3735676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Updated with figures from Alan Porter</a:t>
            </a:r>
            <a:r>
              <a:rPr lang="en-GB" baseline="0" dirty="0" smtClean="0"/>
              <a:t> (4 Jun-15).</a:t>
            </a:r>
            <a:endParaRPr lang="en-GB" dirty="0" smtClean="0"/>
          </a:p>
        </p:txBody>
      </p:sp>
    </p:spTree>
    <p:extLst>
      <p:ext uri="{BB962C8B-B14F-4D97-AF65-F5344CB8AC3E}">
        <p14:creationId xmlns:p14="http://schemas.microsoft.com/office/powerpoint/2010/main" val="77524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Updates provided by Ken Robson (all</a:t>
            </a:r>
            <a:r>
              <a:rPr lang="en-GB" baseline="0" dirty="0" smtClean="0"/>
              <a:t> tenants and HB claimants) and Per </a:t>
            </a:r>
            <a:r>
              <a:rPr lang="en-GB" baseline="0" dirty="0" err="1" smtClean="0"/>
              <a:t>Sellberg</a:t>
            </a:r>
            <a:r>
              <a:rPr lang="en-GB" baseline="0" dirty="0" smtClean="0"/>
              <a:t> (SSSC and TBC) on 9 June 2015.</a:t>
            </a:r>
            <a:endParaRPr lang="en-GB" dirty="0" smtClean="0"/>
          </a:p>
          <a:p>
            <a:endParaRPr lang="en-GB" dirty="0"/>
          </a:p>
        </p:txBody>
      </p:sp>
    </p:spTree>
    <p:extLst>
      <p:ext uri="{BB962C8B-B14F-4D97-AF65-F5344CB8AC3E}">
        <p14:creationId xmlns:p14="http://schemas.microsoft.com/office/powerpoint/2010/main" val="1684514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Data provide by Faisal Butt</a:t>
            </a:r>
            <a:r>
              <a:rPr lang="en-GB" baseline="0" dirty="0" smtClean="0"/>
              <a:t> and </a:t>
            </a:r>
            <a:r>
              <a:rPr lang="en-GB" dirty="0" err="1" smtClean="0"/>
              <a:t>Minaxi</a:t>
            </a:r>
            <a:r>
              <a:rPr lang="en-GB" baseline="0" dirty="0" smtClean="0"/>
              <a:t> Patel. </a:t>
            </a:r>
            <a:r>
              <a:rPr lang="en-GB" baseline="0" dirty="0" err="1" smtClean="0"/>
              <a:t>PtVII</a:t>
            </a:r>
            <a:r>
              <a:rPr lang="en-GB" baseline="0" dirty="0" smtClean="0"/>
              <a:t> homeless acceptances figures for Aug-14 processed late and added in with Sep-14.</a:t>
            </a:r>
          </a:p>
        </p:txBody>
      </p:sp>
    </p:spTree>
    <p:extLst>
      <p:ext uri="{BB962C8B-B14F-4D97-AF65-F5344CB8AC3E}">
        <p14:creationId xmlns:p14="http://schemas.microsoft.com/office/powerpoint/2010/main" val="196926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414338" y="298450"/>
            <a:ext cx="7772400" cy="1152525"/>
          </a:xfrm>
        </p:spPr>
        <p:txBody>
          <a:bodyPr/>
          <a:lstStyle>
            <a:lvl1pPr>
              <a:defRPr b="1">
                <a:solidFill>
                  <a:srgbClr val="008357"/>
                </a:solidFill>
                <a:latin typeface="Calibri" pitchFamily="34" charset="0"/>
              </a:defRPr>
            </a:lvl1pPr>
          </a:lstStyle>
          <a:p>
            <a:pPr lvl="0"/>
            <a:r>
              <a:rPr lang="en-GB" noProof="0" dirty="0" smtClean="0"/>
              <a:t>Click to edit Master title style</a:t>
            </a:r>
          </a:p>
        </p:txBody>
      </p:sp>
      <p:sp>
        <p:nvSpPr>
          <p:cNvPr id="4099" name="Rectangle 3"/>
          <p:cNvSpPr>
            <a:spLocks noGrp="1" noChangeArrowheads="1"/>
          </p:cNvSpPr>
          <p:nvPr>
            <p:ph type="subTitle" idx="1"/>
          </p:nvPr>
        </p:nvSpPr>
        <p:spPr>
          <a:xfrm>
            <a:off x="449263" y="1173163"/>
            <a:ext cx="6400800" cy="792162"/>
          </a:xfrm>
        </p:spPr>
        <p:txBody>
          <a:bodyPr/>
          <a:lstStyle>
            <a:lvl1pPr marL="0" indent="0">
              <a:buFontTx/>
              <a:buNone/>
              <a:defRPr sz="2600" b="1">
                <a:solidFill>
                  <a:srgbClr val="008357"/>
                </a:solidFill>
                <a:latin typeface="Calibri" pitchFamily="34" charset="0"/>
              </a:defRPr>
            </a:lvl1pPr>
          </a:lstStyle>
          <a:p>
            <a:pPr lvl="0"/>
            <a:r>
              <a:rPr lang="en-GB" noProof="0" dirty="0" smtClean="0"/>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able Placeholder 2"/>
          <p:cNvSpPr>
            <a:spLocks noGrp="1"/>
          </p:cNvSpPr>
          <p:nvPr>
            <p:ph type="tbl" idx="1"/>
          </p:nvPr>
        </p:nvSpPr>
        <p:spPr>
          <a:xfrm>
            <a:off x="419100" y="1844675"/>
            <a:ext cx="8218488" cy="3657600"/>
          </a:xfrm>
        </p:spPr>
        <p:txBody>
          <a:bodyPr/>
          <a:lstStyle>
            <a:lvl1pPr>
              <a:defRPr>
                <a:latin typeface="Calibri" pitchFamily="34" charset="0"/>
              </a:defRPr>
            </a:lvl1pPr>
          </a:lstStyle>
          <a:p>
            <a:pPr lvl="0"/>
            <a:endParaRPr lang="en-GB" noProof="0" dirty="0" smtClean="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419100" y="1844675"/>
            <a:ext cx="4032250"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able Placeholder 2"/>
          <p:cNvSpPr>
            <a:spLocks noGrp="1"/>
          </p:cNvSpPr>
          <p:nvPr>
            <p:ph type="tbl" idx="1"/>
          </p:nvPr>
        </p:nvSpPr>
        <p:spPr>
          <a:xfrm>
            <a:off x="419100" y="1844675"/>
            <a:ext cx="8218488" cy="3657600"/>
          </a:xfrm>
        </p:spPr>
        <p:txBody>
          <a:bodyPr/>
          <a:lstStyle>
            <a:lvl1pPr>
              <a:defRPr>
                <a:latin typeface="Calibri" pitchFamily="34" charset="0"/>
              </a:defRPr>
            </a:lvl1pPr>
          </a:lstStyle>
          <a:p>
            <a:pPr lvl="0"/>
            <a:endParaRPr lang="en-GB" noProof="0" dirty="0" smtClean="0"/>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419100" y="1844675"/>
            <a:ext cx="4032250"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19100" y="1844675"/>
            <a:ext cx="403225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19100" y="274638"/>
            <a:ext cx="6019800" cy="52276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19100" y="1844675"/>
            <a:ext cx="8218488" cy="3657600"/>
          </a:xfrm>
        </p:spPr>
        <p:txBody>
          <a:bodyPr/>
          <a:lstStyle/>
          <a:p>
            <a:pPr lvl="0"/>
            <a:endParaRPr lang="en-GB" noProof="0" smtClean="0"/>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19100" y="1844675"/>
            <a:ext cx="403225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19100" y="1844675"/>
            <a:ext cx="403225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19100" y="274638"/>
            <a:ext cx="6019800" cy="52276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19100" y="1844675"/>
            <a:ext cx="8218488" cy="3657600"/>
          </a:xfrm>
        </p:spPr>
        <p:txBody>
          <a:bodyPr/>
          <a:lstStyle/>
          <a:p>
            <a:pPr lvl="0"/>
            <a:endParaRPr lang="en-GB" noProof="0" smtClean="0"/>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19100" y="1844675"/>
            <a:ext cx="403225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19100" y="1844675"/>
            <a:ext cx="403225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19100" y="274638"/>
            <a:ext cx="6019800" cy="52276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19100" y="1844675"/>
            <a:ext cx="8218488" cy="3657600"/>
          </a:xfrm>
        </p:spPr>
        <p:txBody>
          <a:bodyPr/>
          <a:lstStyle/>
          <a:p>
            <a:pPr lvl="0"/>
            <a:endParaRPr lang="en-GB" noProof="0" smtClean="0"/>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19100" y="1844675"/>
            <a:ext cx="403225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03750" y="1844675"/>
            <a:ext cx="4033838"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Calibri"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313781564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53223462"/>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Calibri"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465548333"/>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19100" y="1844675"/>
            <a:ext cx="4032250"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sz="2800">
                <a:latin typeface="Calibri" pitchFamily="34" charset="0"/>
              </a:defRPr>
            </a:lvl1pPr>
            <a:lvl2pPr>
              <a:defRPr sz="2400">
                <a:latin typeface="Calibri" pitchFamily="34" charset="0"/>
              </a:defRPr>
            </a:lvl2pPr>
            <a:lvl3pPr>
              <a:defRPr sz="2000">
                <a:latin typeface="Calibri" pitchFamily="34" charset="0"/>
              </a:defRPr>
            </a:lvl3pPr>
            <a:lvl4pPr>
              <a:defRPr sz="1800">
                <a:latin typeface="Calibri" pitchFamily="34" charset="0"/>
              </a:defRPr>
            </a:lvl4pPr>
            <a:lvl5pPr>
              <a:defRPr sz="1800">
                <a:latin typeface="Calibri"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480233297"/>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defRPr>
            </a:lvl1pPr>
            <a:lvl2pPr>
              <a:defRPr sz="2000">
                <a:latin typeface="Calibri" pitchFamily="34" charset="0"/>
              </a:defRPr>
            </a:lvl2pPr>
            <a:lvl3pPr>
              <a:defRPr sz="1800">
                <a:latin typeface="Calibri" pitchFamily="34" charset="0"/>
              </a:defRPr>
            </a:lvl3pPr>
            <a:lvl4pPr>
              <a:defRPr sz="1600">
                <a:latin typeface="Calibri" pitchFamily="34" charset="0"/>
              </a:defRPr>
            </a:lvl4pPr>
            <a:lvl5pPr>
              <a:defRPr sz="1600">
                <a:latin typeface="Calibri"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23809278"/>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115929758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593990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575050" y="273050"/>
            <a:ext cx="5111750" cy="5853113"/>
          </a:xfrm>
        </p:spPr>
        <p:txBody>
          <a:bodyPr/>
          <a:lstStyle>
            <a:lvl1pPr>
              <a:defRPr sz="3200">
                <a:latin typeface="Calibri" pitchFamily="34" charset="0"/>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694897560"/>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Calibri" pitchFamily="34" charset="0"/>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4026877619"/>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98589111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57400" cy="5227637"/>
          </a:xfrm>
        </p:spPr>
        <p:txBody>
          <a:bodyPr vert="eaVert"/>
          <a:lstStyle>
            <a:lvl1pPr>
              <a:defRPr>
                <a:latin typeface="Calibri" pitchFamily="34" charset="0"/>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19100" y="274638"/>
            <a:ext cx="6019800" cy="5227637"/>
          </a:xfrm>
        </p:spPr>
        <p:txBody>
          <a:bodyPr vert="eaVert"/>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3730330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able Placeholder 2"/>
          <p:cNvSpPr>
            <a:spLocks noGrp="1"/>
          </p:cNvSpPr>
          <p:nvPr>
            <p:ph type="tbl" idx="1"/>
          </p:nvPr>
        </p:nvSpPr>
        <p:spPr>
          <a:xfrm>
            <a:off x="419100" y="1844675"/>
            <a:ext cx="8218488" cy="3657600"/>
          </a:xfrm>
        </p:spPr>
        <p:txBody>
          <a:bodyPr/>
          <a:lstStyle>
            <a:lvl1pPr>
              <a:defRPr>
                <a:latin typeface="Calibri" pitchFamily="34" charset="0"/>
              </a:defRPr>
            </a:lvl1pPr>
          </a:lstStyle>
          <a:p>
            <a:pPr lvl="0"/>
            <a:endParaRPr lang="en-GB" noProof="0" dirty="0" smtClean="0"/>
          </a:p>
        </p:txBody>
      </p:sp>
    </p:spTree>
    <p:extLst>
      <p:ext uri="{BB962C8B-B14F-4D97-AF65-F5344CB8AC3E}">
        <p14:creationId xmlns:p14="http://schemas.microsoft.com/office/powerpoint/2010/main" val="337926145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9100" y="274638"/>
            <a:ext cx="8229600" cy="1143000"/>
          </a:xfrm>
        </p:spPr>
        <p:txBody>
          <a:bodyPr/>
          <a:lstStyle>
            <a:lvl1pPr>
              <a:defRPr>
                <a:latin typeface="Calibri" pitchFamily="34" charset="0"/>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419100" y="1844675"/>
            <a:ext cx="4032250"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03750" y="1844675"/>
            <a:ext cx="4033838" cy="3657600"/>
          </a:xfrm>
        </p:spPr>
        <p:txBody>
          <a:bodyPr/>
          <a:lstStyle>
            <a:lvl1pPr>
              <a:defRPr>
                <a:latin typeface="Calibri" pitchFamily="34" charset="0"/>
              </a:defRPr>
            </a:lvl1pPr>
            <a:lvl2pPr>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54568404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021388"/>
            <a:ext cx="9144000" cy="758825"/>
            <a:chOff x="0" y="3793"/>
            <a:chExt cx="5760" cy="478"/>
          </a:xfrm>
        </p:grpSpPr>
        <p:pic>
          <p:nvPicPr>
            <p:cNvPr id="1031" name="Picture 3" descr="camden strip for white copy"/>
            <p:cNvPicPr>
              <a:picLocks noChangeAspect="1" noChangeArrowheads="1"/>
            </p:cNvPicPr>
            <p:nvPr userDrawn="1"/>
          </p:nvPicPr>
          <p:blipFill>
            <a:blip r:embed="rId14"/>
            <a:srcRect/>
            <a:stretch>
              <a:fillRect/>
            </a:stretch>
          </p:blipFill>
          <p:spPr bwMode="auto">
            <a:xfrm>
              <a:off x="0" y="3793"/>
              <a:ext cx="5760" cy="478"/>
            </a:xfrm>
            <a:prstGeom prst="rect">
              <a:avLst/>
            </a:prstGeom>
            <a:noFill/>
            <a:ln w="9525">
              <a:noFill/>
              <a:miter lim="800000"/>
              <a:headEnd/>
              <a:tailEnd/>
            </a:ln>
          </p:spPr>
        </p:pic>
        <p:pic>
          <p:nvPicPr>
            <p:cNvPr id="1032" name="Picture 4" descr="camden copy small"/>
            <p:cNvPicPr>
              <a:picLocks noChangeAspect="1" noChangeArrowheads="1"/>
            </p:cNvPicPr>
            <p:nvPr userDrawn="1"/>
          </p:nvPicPr>
          <p:blipFill>
            <a:blip r:embed="rId15"/>
            <a:srcRect/>
            <a:stretch>
              <a:fillRect/>
            </a:stretch>
          </p:blipFill>
          <p:spPr bwMode="auto">
            <a:xfrm>
              <a:off x="4532" y="3893"/>
              <a:ext cx="1044" cy="317"/>
            </a:xfrm>
            <a:prstGeom prst="rect">
              <a:avLst/>
            </a:prstGeom>
            <a:noFill/>
            <a:ln w="9525">
              <a:noFill/>
              <a:miter lim="800000"/>
              <a:headEnd/>
              <a:tailEnd/>
            </a:ln>
          </p:spPr>
        </p:pic>
      </p:grpSp>
      <p:sp>
        <p:nvSpPr>
          <p:cNvPr id="1027" name="Rectangle 5"/>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6"/>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7" name="TextBox 6"/>
          <p:cNvSpPr txBox="1"/>
          <p:nvPr/>
        </p:nvSpPr>
        <p:spPr>
          <a:xfrm>
            <a:off x="8442325" y="0"/>
            <a:ext cx="720725" cy="276225"/>
          </a:xfrm>
          <a:prstGeom prst="rect">
            <a:avLst/>
          </a:prstGeom>
          <a:noFill/>
        </p:spPr>
        <p:txBody>
          <a:bodyPr>
            <a:spAutoFit/>
          </a:bodyPr>
          <a:lstStyle/>
          <a:p>
            <a:pPr algn="r">
              <a:defRPr/>
            </a:pPr>
            <a:fld id="{7B9600B0-9350-4742-B1D2-491631F1A22C}" type="slidenum">
              <a:rPr lang="en-GB" sz="1200">
                <a:latin typeface="Calibri" pitchFamily="34" charset="0"/>
                <a:cs typeface="Calibri" pitchFamily="34" charset="0"/>
              </a:rPr>
              <a:pPr algn="r">
                <a:defRPr/>
              </a:pPr>
              <a:t>‹#›</a:t>
            </a:fld>
            <a:endParaRPr lang="en-GB" sz="1200" dirty="0">
              <a:latin typeface="Calibri" pitchFamily="34" charset="0"/>
              <a:cs typeface="Calibri" pitchFamily="34" charset="0"/>
            </a:endParaRPr>
          </a:p>
        </p:txBody>
      </p:sp>
      <p:sp>
        <p:nvSpPr>
          <p:cNvPr id="2" name="TextBox 1"/>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Tree>
  </p:cSld>
  <p:clrMap bg1="lt1" tx1="dk1" bg2="lt2" tx2="dk2" accent1="accent1" accent2="accent2" accent3="accent3" accent4="accent4" accent5="accent5" accent6="accent6" hlink="hlink" folHlink="folHlink"/>
  <p:sldLayoutIdLst>
    <p:sldLayoutId id="2147483939" r:id="rId1"/>
    <p:sldLayoutId id="2147483873" r:id="rId2"/>
    <p:sldLayoutId id="2147483872" r:id="rId3"/>
    <p:sldLayoutId id="2147483871" r:id="rId4"/>
    <p:sldLayoutId id="2147483870" r:id="rId5"/>
    <p:sldLayoutId id="2147483869" r:id="rId6"/>
    <p:sldLayoutId id="2147483868" r:id="rId7"/>
    <p:sldLayoutId id="2147483867" r:id="rId8"/>
    <p:sldLayoutId id="2147483866" r:id="rId9"/>
    <p:sldLayoutId id="2147483865" r:id="rId10"/>
    <p:sldLayoutId id="2147483864" r:id="rId11"/>
    <p:sldLayoutId id="2147483863" r:id="rId12"/>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39"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F91D8B62-50AC-4C04-B7E4-171CE01D35CB}" type="slidenum">
              <a:rPr lang="en-GB" sz="1200">
                <a:latin typeface="Calibri" pitchFamily="34" charset="0"/>
                <a:cs typeface="Calibri" pitchFamily="34" charset="0"/>
              </a:rPr>
              <a:pPr algn="r">
                <a:defRPr/>
              </a:pPr>
              <a:t>‹#›</a:t>
            </a:fld>
            <a:endParaRPr lang="en-GB" sz="1200" dirty="0">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Tree>
  </p:cSld>
  <p:clrMap bg1="lt1" tx1="dk1" bg2="lt2" tx2="dk2" accent1="accent1" accent2="accent2" accent3="accent3" accent4="accent4" accent5="accent5" accent6="accent6" hlink="hlink" folHlink="folHlink"/>
  <p:sldLayoutIdLst>
    <p:sldLayoutId id="2147483886" r:id="rId1"/>
    <p:sldLayoutId id="2147483885" r:id="rId2"/>
    <p:sldLayoutId id="2147483884" r:id="rId3"/>
    <p:sldLayoutId id="2147483883" r:id="rId4"/>
    <p:sldLayoutId id="2147483882" r:id="rId5"/>
    <p:sldLayoutId id="2147483881" r:id="rId6"/>
    <p:sldLayoutId id="2147483880" r:id="rId7"/>
    <p:sldLayoutId id="2147483879" r:id="rId8"/>
    <p:sldLayoutId id="2147483878" r:id="rId9"/>
    <p:sldLayoutId id="2147483877" r:id="rId10"/>
    <p:sldLayoutId id="2147483876" r:id="rId11"/>
    <p:sldLayoutId id="2147483875" r:id="rId12"/>
    <p:sldLayoutId id="2147483874"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675"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
        <p:nvSpPr>
          <p:cNvPr id="5" name="TextBox 4"/>
          <p:cNvSpPr txBox="1"/>
          <p:nvPr/>
        </p:nvSpPr>
        <p:spPr>
          <a:xfrm>
            <a:off x="8442325" y="0"/>
            <a:ext cx="720725" cy="276225"/>
          </a:xfrm>
          <a:prstGeom prst="rect">
            <a:avLst/>
          </a:prstGeom>
          <a:noFill/>
        </p:spPr>
        <p:txBody>
          <a:bodyPr>
            <a:spAutoFit/>
          </a:bodyPr>
          <a:lstStyle/>
          <a:p>
            <a:pPr algn="r">
              <a:defRPr/>
            </a:pPr>
            <a:fld id="{77449A5C-2DE0-4335-A3D8-31B4174355A5}" type="slidenum">
              <a:rPr lang="en-GB" sz="1200">
                <a:latin typeface="Calibri" pitchFamily="34" charset="0"/>
                <a:cs typeface="Calibri" pitchFamily="34" charset="0"/>
              </a:rPr>
              <a:pPr algn="r">
                <a:defRPr/>
              </a:pPr>
              <a:t>‹#›</a:t>
            </a:fld>
            <a:endParaRPr lang="en-GB" sz="1200" dirty="0">
              <a:latin typeface="Calibri" pitchFamily="34" charset="0"/>
              <a:cs typeface="Calibri" pitchFamily="34" charset="0"/>
            </a:endParaRPr>
          </a:p>
        </p:txBody>
      </p:sp>
    </p:spTree>
  </p:cSld>
  <p:clrMap bg1="lt1" tx1="dk1" bg2="lt2" tx2="dk2" accent1="accent1" accent2="accent2" accent3="accent3" accent4="accent4" accent5="accent5" accent6="accent6" hlink="hlink" folHlink="folHlink"/>
  <p:sldLayoutIdLst>
    <p:sldLayoutId id="2147483899" r:id="rId1"/>
    <p:sldLayoutId id="2147483898" r:id="rId2"/>
    <p:sldLayoutId id="2147483897" r:id="rId3"/>
    <p:sldLayoutId id="2147483896" r:id="rId4"/>
    <p:sldLayoutId id="2147483895" r:id="rId5"/>
    <p:sldLayoutId id="2147483894" r:id="rId6"/>
    <p:sldLayoutId id="2147483893" r:id="rId7"/>
    <p:sldLayoutId id="2147483892" r:id="rId8"/>
    <p:sldLayoutId id="2147483891" r:id="rId9"/>
    <p:sldLayoutId id="2147483890" r:id="rId10"/>
    <p:sldLayoutId id="2147483889" r:id="rId11"/>
    <p:sldLayoutId id="2147483888" r:id="rId12"/>
    <p:sldLayoutId id="2147483887"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3011"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5ECA9284-3A1B-48F4-B9DE-1BD0CEDDABE0}" type="slidenum">
              <a:rPr lang="en-GB" sz="1200">
                <a:solidFill>
                  <a:srgbClr val="000000"/>
                </a:solidFill>
                <a:latin typeface="Calibri" pitchFamily="34" charset="0"/>
                <a:cs typeface="Calibri" pitchFamily="34" charset="0"/>
              </a:rPr>
              <a:pPr algn="r">
                <a:defRPr/>
              </a:pPr>
              <a:t>‹#›</a:t>
            </a:fld>
            <a:endParaRPr lang="en-GB" sz="1200" dirty="0">
              <a:solidFill>
                <a:srgbClr val="000000"/>
              </a:solidFill>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Tree>
  </p:cSld>
  <p:clrMap bg1="lt1" tx1="dk1" bg2="lt2" tx2="dk2" accent1="accent1" accent2="accent2" accent3="accent3" accent4="accent4" accent5="accent5" accent6="accent6" hlink="hlink" folHlink="folHlink"/>
  <p:sldLayoutIdLst>
    <p:sldLayoutId id="2147483912" r:id="rId1"/>
    <p:sldLayoutId id="2147483911" r:id="rId2"/>
    <p:sldLayoutId id="2147483910" r:id="rId3"/>
    <p:sldLayoutId id="2147483909" r:id="rId4"/>
    <p:sldLayoutId id="2147483908" r:id="rId5"/>
    <p:sldLayoutId id="2147483907" r:id="rId6"/>
    <p:sldLayoutId id="2147483906" r:id="rId7"/>
    <p:sldLayoutId id="2147483905" r:id="rId8"/>
    <p:sldLayoutId id="2147483904" r:id="rId9"/>
    <p:sldLayoutId id="2147483903" r:id="rId10"/>
    <p:sldLayoutId id="2147483902" r:id="rId11"/>
    <p:sldLayoutId id="2147483901" r:id="rId12"/>
    <p:sldLayoutId id="2147483900"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7347"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F02FF3E6-9AE9-4313-97F9-B1B7C583DEEB}" type="slidenum">
              <a:rPr lang="en-GB" sz="1200">
                <a:solidFill>
                  <a:srgbClr val="000000"/>
                </a:solidFill>
                <a:latin typeface="Calibri" pitchFamily="34" charset="0"/>
                <a:cs typeface="Calibri" pitchFamily="34" charset="0"/>
              </a:rPr>
              <a:pPr algn="r">
                <a:defRPr/>
              </a:pPr>
              <a:t>‹#›</a:t>
            </a:fld>
            <a:endParaRPr lang="en-GB" sz="1200" dirty="0">
              <a:solidFill>
                <a:srgbClr val="000000"/>
              </a:solidFill>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latin typeface="Calibri" pitchFamily="34" charset="0"/>
                <a:cs typeface="Calibri" pitchFamily="34" charset="0"/>
              </a:rPr>
              <a:t>NOT COUNCIL POLICY</a:t>
            </a:r>
          </a:p>
        </p:txBody>
      </p:sp>
    </p:spTree>
  </p:cSld>
  <p:clrMap bg1="lt1" tx1="dk1" bg2="lt2" tx2="dk2" accent1="accent1" accent2="accent2" accent3="accent3" accent4="accent4" accent5="accent5" accent6="accent6" hlink="hlink" folHlink="folHlink"/>
  <p:sldLayoutIdLst>
    <p:sldLayoutId id="2147483925" r:id="rId1"/>
    <p:sldLayoutId id="2147483924" r:id="rId2"/>
    <p:sldLayoutId id="2147483923" r:id="rId3"/>
    <p:sldLayoutId id="2147483922" r:id="rId4"/>
    <p:sldLayoutId id="2147483921" r:id="rId5"/>
    <p:sldLayoutId id="2147483920" r:id="rId6"/>
    <p:sldLayoutId id="2147483919" r:id="rId7"/>
    <p:sldLayoutId id="2147483918" r:id="rId8"/>
    <p:sldLayoutId id="2147483917" r:id="rId9"/>
    <p:sldLayoutId id="2147483916" r:id="rId10"/>
    <p:sldLayoutId id="2147483915" r:id="rId11"/>
    <p:sldLayoutId id="2147483914" r:id="rId12"/>
    <p:sldLayoutId id="2147483913"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3"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C45DF539-6BD9-494F-9CE9-86DB78255AAB}" type="slidenum">
              <a:rPr lang="en-GB" sz="1200">
                <a:latin typeface="Calibri" pitchFamily="34" charset="0"/>
                <a:cs typeface="Calibri" pitchFamily="34" charset="0"/>
              </a:rPr>
              <a:pPr algn="r">
                <a:defRPr/>
              </a:pPr>
              <a:t>‹#›</a:t>
            </a:fld>
            <a:endParaRPr lang="en-GB" sz="1200" dirty="0">
              <a:latin typeface="Calibri" pitchFamily="34" charset="0"/>
              <a:cs typeface="Calibri" pitchFamily="34" charset="0"/>
            </a:endParaRPr>
          </a:p>
        </p:txBody>
      </p:sp>
    </p:spTree>
  </p:cSld>
  <p:clrMap bg1="lt1" tx1="dk1" bg2="lt2" tx2="dk2" accent1="accent1" accent2="accent2" accent3="accent3" accent4="accent4" accent5="accent5" accent6="accent6" hlink="hlink" folHlink="folHlink"/>
  <p:sldLayoutIdLst>
    <p:sldLayoutId id="2147483938" r:id="rId1"/>
    <p:sldLayoutId id="2147483937" r:id="rId2"/>
    <p:sldLayoutId id="2147483936" r:id="rId3"/>
    <p:sldLayoutId id="2147483935" r:id="rId4"/>
    <p:sldLayoutId id="2147483934" r:id="rId5"/>
    <p:sldLayoutId id="2147483933" r:id="rId6"/>
    <p:sldLayoutId id="2147483932" r:id="rId7"/>
    <p:sldLayoutId id="2147483931" r:id="rId8"/>
    <p:sldLayoutId id="2147483930" r:id="rId9"/>
    <p:sldLayoutId id="2147483929" r:id="rId10"/>
    <p:sldLayoutId id="2147483928" r:id="rId11"/>
    <p:sldLayoutId id="2147483927" r:id="rId12"/>
    <p:sldLayoutId id="2147483926"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bwMode="auto">
          <a:xfrm>
            <a:off x="419100" y="1844675"/>
            <a:ext cx="8218488"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39" name="Rectangle 3"/>
          <p:cNvSpPr>
            <a:spLocks noGrp="1" noChangeArrowheads="1"/>
          </p:cNvSpPr>
          <p:nvPr>
            <p:ph type="title"/>
          </p:nvPr>
        </p:nvSpPr>
        <p:spPr bwMode="auto">
          <a:xfrm>
            <a:off x="4191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4" name="TextBox 3"/>
          <p:cNvSpPr txBox="1"/>
          <p:nvPr/>
        </p:nvSpPr>
        <p:spPr>
          <a:xfrm>
            <a:off x="8442325" y="0"/>
            <a:ext cx="720725" cy="276225"/>
          </a:xfrm>
          <a:prstGeom prst="rect">
            <a:avLst/>
          </a:prstGeom>
          <a:noFill/>
        </p:spPr>
        <p:txBody>
          <a:bodyPr>
            <a:spAutoFit/>
          </a:bodyPr>
          <a:lstStyle/>
          <a:p>
            <a:pPr algn="r">
              <a:defRPr/>
            </a:pPr>
            <a:fld id="{F91D8B62-50AC-4C04-B7E4-171CE01D35CB}" type="slidenum">
              <a:rPr lang="en-GB" sz="1200">
                <a:solidFill>
                  <a:srgbClr val="000000"/>
                </a:solidFill>
                <a:latin typeface="Calibri" pitchFamily="34" charset="0"/>
                <a:cs typeface="Calibri" pitchFamily="34" charset="0"/>
              </a:rPr>
              <a:pPr algn="r">
                <a:defRPr/>
              </a:pPr>
              <a:t>‹#›</a:t>
            </a:fld>
            <a:endParaRPr lang="en-GB" sz="1200" dirty="0">
              <a:solidFill>
                <a:srgbClr val="000000"/>
              </a:solidFill>
              <a:latin typeface="Calibri" pitchFamily="34" charset="0"/>
              <a:cs typeface="Calibri" pitchFamily="34" charset="0"/>
            </a:endParaRPr>
          </a:p>
        </p:txBody>
      </p:sp>
      <p:sp>
        <p:nvSpPr>
          <p:cNvPr id="6" name="TextBox 5"/>
          <p:cNvSpPr txBox="1"/>
          <p:nvPr/>
        </p:nvSpPr>
        <p:spPr>
          <a:xfrm>
            <a:off x="2555875" y="6577013"/>
            <a:ext cx="3816350" cy="307975"/>
          </a:xfrm>
          <a:prstGeom prst="rect">
            <a:avLst/>
          </a:prstGeom>
          <a:noFill/>
        </p:spPr>
        <p:txBody>
          <a:bodyPr>
            <a:spAutoFit/>
          </a:bodyPr>
          <a:lstStyle/>
          <a:p>
            <a:pPr algn="ctr">
              <a:defRPr/>
            </a:pPr>
            <a:r>
              <a:rPr lang="en-GB" sz="1400" dirty="0">
                <a:solidFill>
                  <a:srgbClr val="000000"/>
                </a:solidFill>
                <a:latin typeface="Calibri" pitchFamily="34" charset="0"/>
                <a:cs typeface="Calibri" pitchFamily="34" charset="0"/>
              </a:rPr>
              <a:t>NOT COUNCIL POLICY</a:t>
            </a:r>
          </a:p>
        </p:txBody>
      </p:sp>
    </p:spTree>
    <p:extLst>
      <p:ext uri="{BB962C8B-B14F-4D97-AF65-F5344CB8AC3E}">
        <p14:creationId xmlns:p14="http://schemas.microsoft.com/office/powerpoint/2010/main" val="2013081690"/>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600">
          <a:solidFill>
            <a:srgbClr val="008957"/>
          </a:solidFill>
          <a:latin typeface="Calibri" pitchFamily="34" charset="0"/>
          <a:ea typeface="+mj-ea"/>
          <a:cs typeface="+mj-cs"/>
        </a:defRPr>
      </a:lvl1pPr>
      <a:lvl2pPr algn="l" rtl="0" eaLnBrk="0" fontAlgn="base" hangingPunct="0">
        <a:spcBef>
          <a:spcPct val="0"/>
        </a:spcBef>
        <a:spcAft>
          <a:spcPct val="0"/>
        </a:spcAft>
        <a:defRPr sz="3600">
          <a:solidFill>
            <a:srgbClr val="008957"/>
          </a:solidFill>
          <a:latin typeface="Calibri" pitchFamily="34" charset="0"/>
        </a:defRPr>
      </a:lvl2pPr>
      <a:lvl3pPr algn="l" rtl="0" eaLnBrk="0" fontAlgn="base" hangingPunct="0">
        <a:spcBef>
          <a:spcPct val="0"/>
        </a:spcBef>
        <a:spcAft>
          <a:spcPct val="0"/>
        </a:spcAft>
        <a:defRPr sz="3600">
          <a:solidFill>
            <a:srgbClr val="008957"/>
          </a:solidFill>
          <a:latin typeface="Calibri" pitchFamily="34" charset="0"/>
        </a:defRPr>
      </a:lvl3pPr>
      <a:lvl4pPr algn="l" rtl="0" eaLnBrk="0" fontAlgn="base" hangingPunct="0">
        <a:spcBef>
          <a:spcPct val="0"/>
        </a:spcBef>
        <a:spcAft>
          <a:spcPct val="0"/>
        </a:spcAft>
        <a:defRPr sz="3600">
          <a:solidFill>
            <a:srgbClr val="008957"/>
          </a:solidFill>
          <a:latin typeface="Calibri" pitchFamily="34" charset="0"/>
        </a:defRPr>
      </a:lvl4pPr>
      <a:lvl5pPr algn="l" rtl="0" eaLnBrk="0" fontAlgn="base" hangingPunct="0">
        <a:spcBef>
          <a:spcPct val="0"/>
        </a:spcBef>
        <a:spcAft>
          <a:spcPct val="0"/>
        </a:spcAft>
        <a:defRPr sz="3600">
          <a:solidFill>
            <a:srgbClr val="008957"/>
          </a:solidFill>
          <a:latin typeface="Calibri"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p:titleStyle>
    <p:bodyStyle>
      <a:lvl1pPr marL="342900" indent="-342900" algn="l" rtl="0" eaLnBrk="0" fontAlgn="base" hangingPunct="0">
        <a:spcBef>
          <a:spcPct val="20000"/>
        </a:spcBef>
        <a:spcAft>
          <a:spcPct val="0"/>
        </a:spcAft>
        <a:buClr>
          <a:srgbClr val="008357"/>
        </a:buClr>
        <a:buChar char="•"/>
        <a:defRPr sz="2800">
          <a:solidFill>
            <a:srgbClr val="000000"/>
          </a:solidFill>
          <a:latin typeface="Calibri" pitchFamily="34" charset="0"/>
          <a:ea typeface="+mn-ea"/>
          <a:cs typeface="+mn-cs"/>
        </a:defRPr>
      </a:lvl1pPr>
      <a:lvl2pPr marL="742950" indent="-285750" algn="l" rtl="0" eaLnBrk="0" fontAlgn="base" hangingPunct="0">
        <a:spcBef>
          <a:spcPct val="20000"/>
        </a:spcBef>
        <a:spcAft>
          <a:spcPct val="0"/>
        </a:spcAft>
        <a:buClr>
          <a:srgbClr val="008357"/>
        </a:buClr>
        <a:buChar char="–"/>
        <a:defRPr sz="2800">
          <a:solidFill>
            <a:srgbClr val="000000"/>
          </a:solidFill>
          <a:latin typeface="Calibri" pitchFamily="34" charset="0"/>
        </a:defRPr>
      </a:lvl2pPr>
      <a:lvl3pPr marL="11430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3pPr>
      <a:lvl4pPr marL="16002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4pPr>
      <a:lvl5pPr marL="2057400" indent="-228600" algn="l" rtl="0" eaLnBrk="0" fontAlgn="base" hangingPunct="0">
        <a:spcBef>
          <a:spcPct val="20000"/>
        </a:spcBef>
        <a:spcAft>
          <a:spcPct val="0"/>
        </a:spcAft>
        <a:buClr>
          <a:srgbClr val="008357"/>
        </a:buClr>
        <a:buChar char="»"/>
        <a:defRPr sz="2800">
          <a:solidFill>
            <a:srgbClr val="000000"/>
          </a:solidFill>
          <a:latin typeface="Calibri" pitchFamily="34" charset="0"/>
        </a:defRPr>
      </a:lvl5pPr>
      <a:lvl6pPr marL="2514600" indent="-228600" algn="l" rtl="0" fontAlgn="base">
        <a:spcBef>
          <a:spcPct val="20000"/>
        </a:spcBef>
        <a:spcAft>
          <a:spcPct val="0"/>
        </a:spcAft>
        <a:buClr>
          <a:srgbClr val="008357"/>
        </a:buClr>
        <a:buChar char="»"/>
        <a:defRPr sz="2800">
          <a:solidFill>
            <a:srgbClr val="000000"/>
          </a:solidFill>
          <a:latin typeface="+mn-lt"/>
        </a:defRPr>
      </a:lvl6pPr>
      <a:lvl7pPr marL="2971800" indent="-228600" algn="l" rtl="0" fontAlgn="base">
        <a:spcBef>
          <a:spcPct val="20000"/>
        </a:spcBef>
        <a:spcAft>
          <a:spcPct val="0"/>
        </a:spcAft>
        <a:buClr>
          <a:srgbClr val="008357"/>
        </a:buClr>
        <a:buChar char="»"/>
        <a:defRPr sz="2800">
          <a:solidFill>
            <a:srgbClr val="000000"/>
          </a:solidFill>
          <a:latin typeface="+mn-lt"/>
        </a:defRPr>
      </a:lvl7pPr>
      <a:lvl8pPr marL="3429000" indent="-228600" algn="l" rtl="0" fontAlgn="base">
        <a:spcBef>
          <a:spcPct val="20000"/>
        </a:spcBef>
        <a:spcAft>
          <a:spcPct val="0"/>
        </a:spcAft>
        <a:buClr>
          <a:srgbClr val="008357"/>
        </a:buClr>
        <a:buChar char="»"/>
        <a:defRPr sz="2800">
          <a:solidFill>
            <a:srgbClr val="000000"/>
          </a:solidFill>
          <a:latin typeface="+mn-lt"/>
        </a:defRPr>
      </a:lvl8pPr>
      <a:lvl9pPr marL="3886200" indent="-228600" algn="l" rtl="0" fontAlgn="base">
        <a:spcBef>
          <a:spcPct val="20000"/>
        </a:spcBef>
        <a:spcAft>
          <a:spcPct val="0"/>
        </a:spcAft>
        <a:buClr>
          <a:srgbClr val="008357"/>
        </a:buClr>
        <a:buChar char="»"/>
        <a:defRPr sz="28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chart" Target="../charts/char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6.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chart" Target="../charts/chart11.xml"/><Relationship Id="rId2" Type="http://schemas.openxmlformats.org/officeDocument/2006/relationships/slideLayout" Target="../slideLayouts/slideLayout66.xml"/><Relationship Id="rId1" Type="http://schemas.openxmlformats.org/officeDocument/2006/relationships/vmlDrawing" Target="../drawings/vmlDrawing1.vml"/><Relationship Id="rId6" Type="http://schemas.openxmlformats.org/officeDocument/2006/relationships/image" Target="../media/image13.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14.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ctrTitle"/>
          </p:nvPr>
        </p:nvSpPr>
        <p:spPr>
          <a:xfrm>
            <a:off x="179388" y="188913"/>
            <a:ext cx="8785225" cy="1152525"/>
          </a:xfrm>
        </p:spPr>
        <p:txBody>
          <a:bodyPr/>
          <a:lstStyle/>
          <a:p>
            <a:pPr eaLnBrk="1" hangingPunct="1"/>
            <a:r>
              <a:rPr lang="en-GB" b="0" dirty="0" smtClean="0"/>
              <a:t>Impacts of welfare changes in Camden</a:t>
            </a:r>
          </a:p>
        </p:txBody>
      </p:sp>
      <p:sp>
        <p:nvSpPr>
          <p:cNvPr id="100354" name="Rectangle 3"/>
          <p:cNvSpPr>
            <a:spLocks noGrp="1" noChangeArrowheads="1"/>
          </p:cNvSpPr>
          <p:nvPr>
            <p:ph type="subTitle" idx="1"/>
          </p:nvPr>
        </p:nvSpPr>
        <p:spPr>
          <a:xfrm>
            <a:off x="468313" y="2205038"/>
            <a:ext cx="6400800" cy="1439862"/>
          </a:xfrm>
        </p:spPr>
        <p:txBody>
          <a:bodyPr/>
          <a:lstStyle/>
          <a:p>
            <a:pPr eaLnBrk="1" hangingPunct="1"/>
            <a:endParaRPr lang="en-GB" sz="3000" b="0" dirty="0"/>
          </a:p>
          <a:p>
            <a:pPr eaLnBrk="1" hangingPunct="1"/>
            <a:r>
              <a:rPr lang="en-GB" sz="3000" b="0" dirty="0" smtClean="0"/>
              <a:t>May 2015</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0" y="24116"/>
            <a:ext cx="8229600" cy="779462"/>
          </a:xfrm>
        </p:spPr>
        <p:txBody>
          <a:bodyPr/>
          <a:lstStyle/>
          <a:p>
            <a:r>
              <a:rPr lang="en-GB" dirty="0" smtClean="0"/>
              <a:t>Housing Benefit </a:t>
            </a:r>
            <a:r>
              <a:rPr lang="en-GB" dirty="0"/>
              <a:t>O</a:t>
            </a:r>
            <a:r>
              <a:rPr lang="en-GB" dirty="0" smtClean="0"/>
              <a:t>verview</a:t>
            </a:r>
          </a:p>
        </p:txBody>
      </p:sp>
      <p:sp>
        <p:nvSpPr>
          <p:cNvPr id="7" name="Title 1"/>
          <p:cNvSpPr txBox="1">
            <a:spLocks/>
          </p:cNvSpPr>
          <p:nvPr/>
        </p:nvSpPr>
        <p:spPr bwMode="auto">
          <a:xfrm>
            <a:off x="107504" y="774234"/>
            <a:ext cx="8856984" cy="792088"/>
          </a:xfrm>
          <a:prstGeom prst="rect">
            <a:avLst/>
          </a:prstGeom>
          <a:ln/>
          <a:extLst/>
        </p:spPr>
        <p:style>
          <a:lnRef idx="2">
            <a:schemeClr val="accent1"/>
          </a:lnRef>
          <a:fillRef idx="1">
            <a:schemeClr val="lt1"/>
          </a:fillRef>
          <a:effectRef idx="0">
            <a:schemeClr val="accent1"/>
          </a:effectRef>
          <a:fontRef idx="minor">
            <a:schemeClr val="dk1"/>
          </a:fontRef>
        </p:style>
        <p:txBody>
          <a:bodyPr anchor="ctr"/>
          <a:lstStyle>
            <a:lvl1pPr algn="l" rtl="0" eaLnBrk="0" fontAlgn="base" hangingPunct="0">
              <a:spcBef>
                <a:spcPct val="0"/>
              </a:spcBef>
              <a:spcAft>
                <a:spcPct val="0"/>
              </a:spcAft>
              <a:defRPr sz="3600">
                <a:solidFill>
                  <a:srgbClr val="008957"/>
                </a:solidFill>
                <a:latin typeface="+mj-lt"/>
                <a:ea typeface="+mj-ea"/>
                <a:cs typeface="+mj-cs"/>
              </a:defRPr>
            </a:lvl1pPr>
            <a:lvl2pPr algn="l" rtl="0" eaLnBrk="0" fontAlgn="base" hangingPunct="0">
              <a:spcBef>
                <a:spcPct val="0"/>
              </a:spcBef>
              <a:spcAft>
                <a:spcPct val="0"/>
              </a:spcAft>
              <a:defRPr sz="3600">
                <a:solidFill>
                  <a:srgbClr val="008957"/>
                </a:solidFill>
                <a:latin typeface="Helvetica 55 Roman" pitchFamily="34" charset="0"/>
              </a:defRPr>
            </a:lvl2pPr>
            <a:lvl3pPr algn="l" rtl="0" eaLnBrk="0" fontAlgn="base" hangingPunct="0">
              <a:spcBef>
                <a:spcPct val="0"/>
              </a:spcBef>
              <a:spcAft>
                <a:spcPct val="0"/>
              </a:spcAft>
              <a:defRPr sz="3600">
                <a:solidFill>
                  <a:srgbClr val="008957"/>
                </a:solidFill>
                <a:latin typeface="Helvetica 55 Roman" pitchFamily="34" charset="0"/>
              </a:defRPr>
            </a:lvl3pPr>
            <a:lvl4pPr algn="l" rtl="0" eaLnBrk="0" fontAlgn="base" hangingPunct="0">
              <a:spcBef>
                <a:spcPct val="0"/>
              </a:spcBef>
              <a:spcAft>
                <a:spcPct val="0"/>
              </a:spcAft>
              <a:defRPr sz="3600">
                <a:solidFill>
                  <a:srgbClr val="008957"/>
                </a:solidFill>
                <a:latin typeface="Helvetica 55 Roman" pitchFamily="34" charset="0"/>
              </a:defRPr>
            </a:lvl4pPr>
            <a:lvl5pPr algn="l" rtl="0" eaLnBrk="0" fontAlgn="base" hangingPunct="0">
              <a:spcBef>
                <a:spcPct val="0"/>
              </a:spcBef>
              <a:spcAft>
                <a:spcPct val="0"/>
              </a:spcAft>
              <a:defRPr sz="3600">
                <a:solidFill>
                  <a:srgbClr val="008957"/>
                </a:solidFill>
                <a:latin typeface="Helvetica 55 Roman"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a:lstStyle>
          <a:p>
            <a:pPr>
              <a:defRPr/>
            </a:pPr>
            <a:r>
              <a:rPr lang="en-GB" sz="1600" dirty="0" smtClean="0">
                <a:solidFill>
                  <a:schemeClr val="tx1"/>
                </a:solidFill>
                <a:latin typeface="Arial" panose="020B0604020202020204" pitchFamily="34" charset="0"/>
                <a:cs typeface="Arial" panose="020B0604020202020204" pitchFamily="34" charset="0"/>
              </a:rPr>
              <a:t>There has been an 24% decrease in new claims since 2011/12. </a:t>
            </a:r>
            <a:r>
              <a:rPr lang="en-GB" sz="1600" dirty="0">
                <a:solidFill>
                  <a:schemeClr val="tx1"/>
                </a:solidFill>
                <a:latin typeface="Arial" panose="020B0604020202020204" pitchFamily="34" charset="0"/>
                <a:cs typeface="Arial" panose="020B0604020202020204" pitchFamily="34" charset="0"/>
              </a:rPr>
              <a:t>Housing Benefit claimants make up </a:t>
            </a:r>
            <a:r>
              <a:rPr lang="en-GB" sz="1600" dirty="0" smtClean="0">
                <a:solidFill>
                  <a:schemeClr val="tx1"/>
                </a:solidFill>
                <a:latin typeface="Arial" panose="020B0604020202020204" pitchFamily="34" charset="0"/>
                <a:cs typeface="Arial" panose="020B0604020202020204" pitchFamily="34" charset="0"/>
              </a:rPr>
              <a:t>over a quarter of </a:t>
            </a:r>
            <a:r>
              <a:rPr lang="en-GB" sz="1600" dirty="0">
                <a:solidFill>
                  <a:schemeClr val="tx1"/>
                </a:solidFill>
                <a:latin typeface="Arial" panose="020B0604020202020204" pitchFamily="34" charset="0"/>
                <a:cs typeface="Arial" panose="020B0604020202020204" pitchFamily="34" charset="0"/>
              </a:rPr>
              <a:t>households in Camden. </a:t>
            </a:r>
            <a:r>
              <a:rPr lang="en-GB" sz="1600" dirty="0" smtClean="0">
                <a:solidFill>
                  <a:schemeClr val="tx1"/>
                </a:solidFill>
                <a:latin typeface="Arial" panose="020B0604020202020204" pitchFamily="34" charset="0"/>
                <a:cs typeface="Arial" panose="020B0604020202020204" pitchFamily="34" charset="0"/>
              </a:rPr>
              <a:t>Most will </a:t>
            </a:r>
            <a:r>
              <a:rPr lang="en-GB" sz="1600" dirty="0">
                <a:solidFill>
                  <a:schemeClr val="tx1"/>
                </a:solidFill>
                <a:latin typeface="Arial" panose="020B0604020202020204" pitchFamily="34" charset="0"/>
                <a:cs typeface="Arial" panose="020B0604020202020204" pitchFamily="34" charset="0"/>
              </a:rPr>
              <a:t>be affected by Universal Credit. </a:t>
            </a:r>
          </a:p>
        </p:txBody>
      </p:sp>
      <p:cxnSp>
        <p:nvCxnSpPr>
          <p:cNvPr id="4" name="Straight Arrow Connector 3"/>
          <p:cNvCxnSpPr/>
          <p:nvPr/>
        </p:nvCxnSpPr>
        <p:spPr>
          <a:xfrm flipH="1">
            <a:off x="7565899" y="5137002"/>
            <a:ext cx="360041" cy="3358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2" name="Chart 11"/>
          <p:cNvGraphicFramePr>
            <a:graphicFrameLocks/>
          </p:cNvGraphicFramePr>
          <p:nvPr>
            <p:extLst>
              <p:ext uri="{D42A27DB-BD31-4B8C-83A1-F6EECF244321}">
                <p14:modId xmlns:p14="http://schemas.microsoft.com/office/powerpoint/2010/main" val="691689969"/>
              </p:ext>
            </p:extLst>
          </p:nvPr>
        </p:nvGraphicFramePr>
        <p:xfrm>
          <a:off x="89992" y="3861048"/>
          <a:ext cx="4295775" cy="35718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p:cNvGraphicFramePr>
            <a:graphicFrameLocks/>
          </p:cNvGraphicFramePr>
          <p:nvPr>
            <p:extLst>
              <p:ext uri="{D42A27DB-BD31-4B8C-83A1-F6EECF244321}">
                <p14:modId xmlns:p14="http://schemas.microsoft.com/office/powerpoint/2010/main" val="2929194463"/>
              </p:ext>
            </p:extLst>
          </p:nvPr>
        </p:nvGraphicFramePr>
        <p:xfrm>
          <a:off x="4211960" y="1582966"/>
          <a:ext cx="3838575" cy="23050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p:cNvGraphicFramePr>
            <a:graphicFrameLocks/>
          </p:cNvGraphicFramePr>
          <p:nvPr>
            <p:extLst>
              <p:ext uri="{D42A27DB-BD31-4B8C-83A1-F6EECF244321}">
                <p14:modId xmlns:p14="http://schemas.microsoft.com/office/powerpoint/2010/main" val="619611531"/>
              </p:ext>
            </p:extLst>
          </p:nvPr>
        </p:nvGraphicFramePr>
        <p:xfrm>
          <a:off x="119584" y="1582966"/>
          <a:ext cx="3838575" cy="23050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p:cNvGraphicFramePr>
            <a:graphicFrameLocks/>
          </p:cNvGraphicFramePr>
          <p:nvPr>
            <p:extLst>
              <p:ext uri="{D42A27DB-BD31-4B8C-83A1-F6EECF244321}">
                <p14:modId xmlns:p14="http://schemas.microsoft.com/office/powerpoint/2010/main" val="758134408"/>
              </p:ext>
            </p:extLst>
          </p:nvPr>
        </p:nvGraphicFramePr>
        <p:xfrm>
          <a:off x="4117032" y="3888183"/>
          <a:ext cx="48387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p:cNvSpPr txBox="1"/>
          <p:nvPr/>
        </p:nvSpPr>
        <p:spPr>
          <a:xfrm>
            <a:off x="7925940" y="3414159"/>
            <a:ext cx="1080120" cy="1708160"/>
          </a:xfrm>
          <a:prstGeom prst="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t>Benefit claims of private sector tenants are sharply declining, where the private sector rents are higher than the LHA rates.</a:t>
            </a:r>
            <a:endParaRPr lang="en-GB" sz="105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70257"/>
            <a:ext cx="9121303" cy="6087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373323"/>
            <a:ext cx="8229600" cy="1143000"/>
          </a:xfrm>
        </p:spPr>
        <p:txBody>
          <a:bodyPr/>
          <a:lstStyle/>
          <a:p>
            <a:r>
              <a:rPr lang="en-GB" sz="3200" dirty="0" smtClean="0"/>
              <a:t>Local Housing Allowance (LHA) – An overview</a:t>
            </a:r>
            <a:endParaRPr lang="en-GB" sz="3200" dirty="0"/>
          </a:p>
        </p:txBody>
      </p:sp>
      <p:sp>
        <p:nvSpPr>
          <p:cNvPr id="4" name="TextBox 3"/>
          <p:cNvSpPr txBox="1"/>
          <p:nvPr/>
        </p:nvSpPr>
        <p:spPr>
          <a:xfrm>
            <a:off x="3779912" y="4293775"/>
            <a:ext cx="1156444" cy="2192908"/>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b="1" dirty="0" smtClean="0">
                <a:latin typeface="Arial" panose="020B0604020202020204" pitchFamily="34" charset="0"/>
                <a:cs typeface="Arial" panose="020B0604020202020204" pitchFamily="34" charset="0"/>
              </a:rPr>
              <a:t>Kilburn</a:t>
            </a:r>
            <a:r>
              <a:rPr lang="en-GB" sz="1050" dirty="0" smtClean="0">
                <a:latin typeface="Arial" panose="020B0604020202020204" pitchFamily="34" charset="0"/>
                <a:cs typeface="Arial" panose="020B0604020202020204" pitchFamily="34" charset="0"/>
              </a:rPr>
              <a:t> </a:t>
            </a:r>
            <a:r>
              <a:rPr lang="en-GB" sz="1050" dirty="0">
                <a:latin typeface="Arial" panose="020B0604020202020204" pitchFamily="34" charset="0"/>
                <a:cs typeface="Arial" panose="020B0604020202020204" pitchFamily="34" charset="0"/>
              </a:rPr>
              <a:t>has the highest number of households on LHA in </a:t>
            </a:r>
            <a:r>
              <a:rPr lang="en-GB" sz="1050" dirty="0" smtClean="0">
                <a:latin typeface="Arial" panose="020B0604020202020204" pitchFamily="34" charset="0"/>
                <a:cs typeface="Arial" panose="020B0604020202020204" pitchFamily="34" charset="0"/>
              </a:rPr>
              <a:t>Camden with </a:t>
            </a:r>
            <a:r>
              <a:rPr lang="en-GB" sz="1050" b="1" dirty="0" smtClean="0">
                <a:latin typeface="Arial" panose="020B0604020202020204" pitchFamily="34" charset="0"/>
                <a:cs typeface="Arial" panose="020B0604020202020204" pitchFamily="34" charset="0"/>
              </a:rPr>
              <a:t>637</a:t>
            </a:r>
            <a:r>
              <a:rPr lang="en-GB" sz="1050" dirty="0" smtClean="0">
                <a:latin typeface="Arial" panose="020B0604020202020204" pitchFamily="34" charset="0"/>
                <a:cs typeface="Arial" panose="020B0604020202020204" pitchFamily="34" charset="0"/>
              </a:rPr>
              <a:t>, compared to </a:t>
            </a:r>
            <a:r>
              <a:rPr lang="en-GB" sz="1050" b="1" dirty="0" smtClean="0">
                <a:latin typeface="Arial" panose="020B0604020202020204" pitchFamily="34" charset="0"/>
                <a:cs typeface="Arial" panose="020B0604020202020204" pitchFamily="34" charset="0"/>
              </a:rPr>
              <a:t>53</a:t>
            </a:r>
            <a:r>
              <a:rPr lang="en-GB" sz="1050" dirty="0" smtClean="0">
                <a:latin typeface="Arial" panose="020B0604020202020204" pitchFamily="34" charset="0"/>
                <a:cs typeface="Arial" panose="020B0604020202020204" pitchFamily="34" charset="0"/>
              </a:rPr>
              <a:t> households in </a:t>
            </a:r>
            <a:r>
              <a:rPr lang="en-GB" sz="1050" b="1" dirty="0" smtClean="0">
                <a:latin typeface="Arial" panose="020B0604020202020204" pitchFamily="34" charset="0"/>
                <a:cs typeface="Arial" panose="020B0604020202020204" pitchFamily="34" charset="0"/>
              </a:rPr>
              <a:t>Holborn &amp; Covent Garden </a:t>
            </a:r>
            <a:r>
              <a:rPr lang="en-GB" sz="1050" dirty="0" smtClean="0">
                <a:latin typeface="Arial" panose="020B0604020202020204" pitchFamily="34" charset="0"/>
                <a:cs typeface="Arial" panose="020B0604020202020204" pitchFamily="34" charset="0"/>
              </a:rPr>
              <a:t>which has </a:t>
            </a:r>
            <a:r>
              <a:rPr lang="en-GB" sz="1050" dirty="0">
                <a:latin typeface="Arial" panose="020B0604020202020204" pitchFamily="34" charset="0"/>
                <a:cs typeface="Arial" panose="020B0604020202020204" pitchFamily="34" charset="0"/>
              </a:rPr>
              <a:t>the lowest number </a:t>
            </a:r>
            <a:r>
              <a:rPr lang="en-GB" sz="1050" dirty="0" smtClean="0">
                <a:latin typeface="Arial" panose="020B0604020202020204" pitchFamily="34" charset="0"/>
                <a:cs typeface="Arial" panose="020B0604020202020204" pitchFamily="34" charset="0"/>
              </a:rPr>
              <a:t>in </a:t>
            </a:r>
            <a:r>
              <a:rPr lang="en-GB" sz="1050" dirty="0">
                <a:latin typeface="Arial" panose="020B0604020202020204" pitchFamily="34" charset="0"/>
                <a:cs typeface="Arial" panose="020B0604020202020204" pitchFamily="34" charset="0"/>
              </a:rPr>
              <a:t>the borough</a:t>
            </a:r>
            <a:r>
              <a:rPr lang="en-GB" sz="1050" dirty="0" smtClean="0">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p:txBody>
      </p:sp>
      <p:sp>
        <p:nvSpPr>
          <p:cNvPr id="8" name="TextBox 7"/>
          <p:cNvSpPr txBox="1"/>
          <p:nvPr/>
        </p:nvSpPr>
        <p:spPr>
          <a:xfrm>
            <a:off x="7538988" y="1772816"/>
            <a:ext cx="1605012" cy="86177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a:latin typeface="Arial" panose="020B0604020202020204" pitchFamily="34" charset="0"/>
                <a:cs typeface="Arial" panose="020B0604020202020204" pitchFamily="34" charset="0"/>
              </a:rPr>
              <a:t>Kilburn</a:t>
            </a:r>
            <a:r>
              <a:rPr lang="en-GB" sz="1000" dirty="0">
                <a:latin typeface="Arial" panose="020B0604020202020204" pitchFamily="34" charset="0"/>
                <a:cs typeface="Arial" panose="020B0604020202020204" pitchFamily="34" charset="0"/>
              </a:rPr>
              <a:t> has seen </a:t>
            </a:r>
            <a:r>
              <a:rPr lang="en-GB" sz="1000" dirty="0" smtClean="0">
                <a:latin typeface="Arial" panose="020B0604020202020204" pitchFamily="34" charset="0"/>
                <a:cs typeface="Arial" panose="020B0604020202020204" pitchFamily="34" charset="0"/>
              </a:rPr>
              <a:t>the highest </a:t>
            </a:r>
            <a:r>
              <a:rPr lang="en-GB" sz="1000" dirty="0">
                <a:latin typeface="Arial" panose="020B0604020202020204" pitchFamily="34" charset="0"/>
                <a:cs typeface="Arial" panose="020B0604020202020204" pitchFamily="34" charset="0"/>
              </a:rPr>
              <a:t>increase in </a:t>
            </a:r>
            <a:r>
              <a:rPr lang="en-GB" sz="1000" dirty="0" smtClean="0">
                <a:latin typeface="Arial" panose="020B0604020202020204" pitchFamily="34" charset="0"/>
                <a:cs typeface="Arial" panose="020B0604020202020204" pitchFamily="34" charset="0"/>
              </a:rPr>
              <a:t>households </a:t>
            </a:r>
            <a:r>
              <a:rPr lang="en-GB" sz="1000" dirty="0">
                <a:latin typeface="Arial" panose="020B0604020202020204" pitchFamily="34" charset="0"/>
                <a:cs typeface="Arial" panose="020B0604020202020204" pitchFamily="34" charset="0"/>
              </a:rPr>
              <a:t>on LHA, </a:t>
            </a:r>
            <a:r>
              <a:rPr lang="en-GB" sz="1000" dirty="0" smtClean="0">
                <a:latin typeface="Arial" panose="020B0604020202020204" pitchFamily="34" charset="0"/>
                <a:cs typeface="Arial" panose="020B0604020202020204" pitchFamily="34" charset="0"/>
              </a:rPr>
              <a:t>up from </a:t>
            </a:r>
            <a:r>
              <a:rPr lang="en-GB" sz="1000" b="1" dirty="0">
                <a:latin typeface="Arial" panose="020B0604020202020204" pitchFamily="34" charset="0"/>
                <a:cs typeface="Arial" panose="020B0604020202020204" pitchFamily="34" charset="0"/>
              </a:rPr>
              <a:t>516</a:t>
            </a:r>
            <a:r>
              <a:rPr lang="en-GB" sz="1000" dirty="0">
                <a:latin typeface="Arial" panose="020B0604020202020204" pitchFamily="34" charset="0"/>
                <a:cs typeface="Arial" panose="020B0604020202020204" pitchFamily="34" charset="0"/>
              </a:rPr>
              <a:t> in April 2011, to </a:t>
            </a:r>
            <a:r>
              <a:rPr lang="en-GB" sz="1000" b="1" dirty="0" smtClean="0">
                <a:latin typeface="Arial" panose="020B0604020202020204" pitchFamily="34" charset="0"/>
                <a:cs typeface="Arial" panose="020B0604020202020204" pitchFamily="34" charset="0"/>
              </a:rPr>
              <a:t>637</a:t>
            </a:r>
            <a:r>
              <a:rPr lang="en-GB" sz="1000" dirty="0" smtClean="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in </a:t>
            </a:r>
            <a:r>
              <a:rPr lang="en-GB" sz="1000" dirty="0" smtClean="0">
                <a:latin typeface="Arial" panose="020B0604020202020204" pitchFamily="34" charset="0"/>
                <a:cs typeface="Arial" panose="020B0604020202020204" pitchFamily="34" charset="0"/>
              </a:rPr>
              <a:t>May 2015.</a:t>
            </a:r>
            <a:endParaRPr lang="en-GB" dirty="0">
              <a:latin typeface="Arial" panose="020B0604020202020204" pitchFamily="34" charset="0"/>
              <a:cs typeface="Arial" panose="020B0604020202020204" pitchFamily="34" charset="0"/>
            </a:endParaRPr>
          </a:p>
        </p:txBody>
      </p:sp>
      <p:sp>
        <p:nvSpPr>
          <p:cNvPr id="11" name="TextBox 10"/>
          <p:cNvSpPr txBox="1"/>
          <p:nvPr/>
        </p:nvSpPr>
        <p:spPr>
          <a:xfrm>
            <a:off x="107504" y="1556792"/>
            <a:ext cx="988318" cy="1708160"/>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t>The </a:t>
            </a:r>
            <a:r>
              <a:rPr lang="en-GB" sz="1050" dirty="0"/>
              <a:t>highest concentration of single adult claimants (</a:t>
            </a:r>
            <a:r>
              <a:rPr lang="en-GB" sz="1050" b="1" dirty="0" smtClean="0"/>
              <a:t>503</a:t>
            </a:r>
            <a:r>
              <a:rPr lang="en-GB" sz="1050" dirty="0" smtClean="0"/>
              <a:t>), </a:t>
            </a:r>
            <a:r>
              <a:rPr lang="en-GB" sz="1050" dirty="0"/>
              <a:t>including </a:t>
            </a:r>
            <a:r>
              <a:rPr lang="en-GB" sz="1050" dirty="0" smtClean="0"/>
              <a:t>lone parents </a:t>
            </a:r>
            <a:r>
              <a:rPr lang="en-GB" sz="1050" dirty="0"/>
              <a:t>(</a:t>
            </a:r>
            <a:r>
              <a:rPr lang="en-GB" sz="1050" b="1" dirty="0" smtClean="0"/>
              <a:t>133</a:t>
            </a:r>
            <a:r>
              <a:rPr lang="en-GB" sz="1050" dirty="0" smtClean="0"/>
              <a:t>), are </a:t>
            </a:r>
            <a:r>
              <a:rPr lang="en-GB" sz="1050" dirty="0"/>
              <a:t>in </a:t>
            </a:r>
            <a:r>
              <a:rPr lang="en-GB" sz="1050" b="1" dirty="0"/>
              <a:t>Kilburn</a:t>
            </a:r>
            <a:r>
              <a:rPr lang="en-GB" sz="1050" dirty="0"/>
              <a:t>. </a:t>
            </a:r>
            <a:endParaRPr lang="en-GB" sz="1100" dirty="0" smtClean="0"/>
          </a:p>
        </p:txBody>
      </p:sp>
      <p:sp>
        <p:nvSpPr>
          <p:cNvPr id="9" name="TextBox 8"/>
          <p:cNvSpPr txBox="1"/>
          <p:nvPr/>
        </p:nvSpPr>
        <p:spPr>
          <a:xfrm>
            <a:off x="8172400" y="3551932"/>
            <a:ext cx="956940" cy="1477328"/>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latin typeface="Arial" panose="020B0604020202020204" pitchFamily="34" charset="0"/>
                <a:cs typeface="Arial" panose="020B0604020202020204" pitchFamily="34" charset="0"/>
              </a:rPr>
              <a:t>Regents </a:t>
            </a:r>
            <a:r>
              <a:rPr lang="en-GB" sz="1000" b="1" dirty="0">
                <a:latin typeface="Arial" panose="020B0604020202020204" pitchFamily="34" charset="0"/>
                <a:cs typeface="Arial" panose="020B0604020202020204" pitchFamily="34" charset="0"/>
              </a:rPr>
              <a:t>Park </a:t>
            </a:r>
            <a:r>
              <a:rPr lang="en-GB" sz="1000" dirty="0">
                <a:latin typeface="Arial" panose="020B0604020202020204" pitchFamily="34" charset="0"/>
                <a:cs typeface="Arial" panose="020B0604020202020204" pitchFamily="34" charset="0"/>
              </a:rPr>
              <a:t>has seen the biggest </a:t>
            </a:r>
            <a:r>
              <a:rPr lang="en-GB" sz="1000" dirty="0" smtClean="0">
                <a:latin typeface="Arial" panose="020B0604020202020204" pitchFamily="34" charset="0"/>
                <a:cs typeface="Arial" panose="020B0604020202020204" pitchFamily="34" charset="0"/>
              </a:rPr>
              <a:t>drop (-58) </a:t>
            </a:r>
            <a:r>
              <a:rPr lang="en-GB" sz="1000" dirty="0">
                <a:latin typeface="Arial" panose="020B0604020202020204" pitchFamily="34" charset="0"/>
                <a:cs typeface="Arial" panose="020B0604020202020204" pitchFamily="34" charset="0"/>
              </a:rPr>
              <a:t>in households claiming LHA since April 2011</a:t>
            </a:r>
            <a:r>
              <a:rPr lang="en-GB" sz="1000" dirty="0" smtClean="0">
                <a:latin typeface="Arial" panose="020B0604020202020204" pitchFamily="34" charset="0"/>
                <a:cs typeface="Arial" panose="020B0604020202020204" pitchFamily="34" charset="0"/>
              </a:rPr>
              <a:t>.</a:t>
            </a:r>
            <a:endParaRPr lang="en-GB" dirty="0"/>
          </a:p>
        </p:txBody>
      </p:sp>
      <p:cxnSp>
        <p:nvCxnSpPr>
          <p:cNvPr id="12" name="Straight Arrow Connector 11"/>
          <p:cNvCxnSpPr/>
          <p:nvPr/>
        </p:nvCxnSpPr>
        <p:spPr>
          <a:xfrm flipH="1">
            <a:off x="7937524" y="3573016"/>
            <a:ext cx="341189"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7380312" y="1772816"/>
            <a:ext cx="158676"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699792" y="4378464"/>
            <a:ext cx="1152128" cy="490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2411760" y="5877272"/>
            <a:ext cx="1440162" cy="6094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823530" y="1952836"/>
            <a:ext cx="1637928" cy="101566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a:spAutoFit/>
          </a:bodyPr>
          <a:lstStyle/>
          <a:p>
            <a:r>
              <a:rPr lang="en-GB" sz="1000" b="1" dirty="0" smtClean="0"/>
              <a:t>Kilburn</a:t>
            </a:r>
            <a:r>
              <a:rPr lang="en-GB" sz="1000" dirty="0" smtClean="0"/>
              <a:t> has </a:t>
            </a:r>
            <a:r>
              <a:rPr lang="en-GB" sz="1000" b="1" dirty="0" smtClean="0"/>
              <a:t>239 </a:t>
            </a:r>
            <a:r>
              <a:rPr lang="en-GB" sz="1000" dirty="0" smtClean="0"/>
              <a:t>households </a:t>
            </a:r>
            <a:r>
              <a:rPr lang="en-GB" sz="1000" dirty="0"/>
              <a:t>containing </a:t>
            </a:r>
            <a:r>
              <a:rPr lang="en-GB" sz="1000" b="1" dirty="0" smtClean="0"/>
              <a:t>456</a:t>
            </a:r>
            <a:r>
              <a:rPr lang="en-GB" sz="1000" dirty="0" smtClean="0"/>
              <a:t> children, meaning it is has the most children affected by LHA in Camden. </a:t>
            </a:r>
            <a:endParaRPr lang="en-GB" sz="1000" dirty="0"/>
          </a:p>
        </p:txBody>
      </p:sp>
      <p:sp>
        <p:nvSpPr>
          <p:cNvPr id="27" name="TextBox 26"/>
          <p:cNvSpPr txBox="1"/>
          <p:nvPr/>
        </p:nvSpPr>
        <p:spPr>
          <a:xfrm>
            <a:off x="7645647" y="56112"/>
            <a:ext cx="1475656" cy="707886"/>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latin typeface="Arial" panose="020B0604020202020204" pitchFamily="34" charset="0"/>
                <a:cs typeface="Arial" panose="020B0604020202020204" pitchFamily="34" charset="0"/>
              </a:rPr>
              <a:t>2,658 </a:t>
            </a:r>
            <a:r>
              <a:rPr lang="en-GB" sz="1000" dirty="0">
                <a:latin typeface="Arial" panose="020B0604020202020204" pitchFamily="34" charset="0"/>
                <a:cs typeface="Arial" panose="020B0604020202020204" pitchFamily="34" charset="0"/>
              </a:rPr>
              <a:t>single adult households in Camden claim LHA</a:t>
            </a:r>
            <a:r>
              <a:rPr lang="en-GB" sz="1000" dirty="0" smtClean="0">
                <a:latin typeface="Arial" panose="020B0604020202020204" pitchFamily="34" charset="0"/>
                <a:cs typeface="Arial" panose="020B0604020202020204" pitchFamily="34" charset="0"/>
              </a:rPr>
              <a:t>. This is </a:t>
            </a:r>
            <a:r>
              <a:rPr lang="en-GB" sz="1000" b="1" dirty="0" smtClean="0">
                <a:latin typeface="Arial" panose="020B0604020202020204" pitchFamily="34" charset="0"/>
                <a:cs typeface="Arial" panose="020B0604020202020204" pitchFamily="34" charset="0"/>
              </a:rPr>
              <a:t>84%</a:t>
            </a:r>
            <a:r>
              <a:rPr lang="en-GB" sz="1000" dirty="0" smtClean="0">
                <a:latin typeface="Arial" panose="020B0604020202020204" pitchFamily="34" charset="0"/>
                <a:cs typeface="Arial" panose="020B0604020202020204" pitchFamily="34" charset="0"/>
              </a:rPr>
              <a:t> of all households</a:t>
            </a:r>
            <a:endParaRPr lang="en-GB" sz="1000" dirty="0">
              <a:latin typeface="Arial" panose="020B0604020202020204" pitchFamily="34" charset="0"/>
              <a:cs typeface="Arial" panose="020B0604020202020204" pitchFamily="34" charset="0"/>
            </a:endParaRPr>
          </a:p>
        </p:txBody>
      </p:sp>
      <p:cxnSp>
        <p:nvCxnSpPr>
          <p:cNvPr id="31" name="Straight Arrow Connector 30"/>
          <p:cNvCxnSpPr/>
          <p:nvPr/>
        </p:nvCxnSpPr>
        <p:spPr>
          <a:xfrm flipH="1">
            <a:off x="7290556" y="763998"/>
            <a:ext cx="355091" cy="1333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48" name="TextBox 2047"/>
          <p:cNvSpPr txBox="1"/>
          <p:nvPr/>
        </p:nvSpPr>
        <p:spPr>
          <a:xfrm>
            <a:off x="4392520" y="415770"/>
            <a:ext cx="2123696" cy="400110"/>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t>1,617 </a:t>
            </a:r>
            <a:r>
              <a:rPr lang="en-GB" sz="1000" dirty="0"/>
              <a:t>children across Camden live in </a:t>
            </a:r>
            <a:r>
              <a:rPr lang="en-GB" sz="1000" dirty="0" smtClean="0"/>
              <a:t>households claiming LHA</a:t>
            </a:r>
            <a:endParaRPr lang="en-GB" sz="1000" dirty="0"/>
          </a:p>
        </p:txBody>
      </p:sp>
      <p:cxnSp>
        <p:nvCxnSpPr>
          <p:cNvPr id="2051" name="Straight Arrow Connector 2050"/>
          <p:cNvCxnSpPr/>
          <p:nvPr/>
        </p:nvCxnSpPr>
        <p:spPr>
          <a:xfrm>
            <a:off x="601663" y="670007"/>
            <a:ext cx="0" cy="4547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697174" y="5229200"/>
            <a:ext cx="2371002" cy="73866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t>This table shows the number of children by LHA household. i.e.</a:t>
            </a:r>
          </a:p>
          <a:p>
            <a:r>
              <a:rPr lang="en-GB" sz="1050" b="1" dirty="0" smtClean="0"/>
              <a:t>504</a:t>
            </a:r>
            <a:r>
              <a:rPr lang="en-GB" sz="1050" dirty="0" smtClean="0"/>
              <a:t> households with  1 child, </a:t>
            </a:r>
          </a:p>
          <a:p>
            <a:r>
              <a:rPr lang="en-GB" sz="1050" b="1" dirty="0" smtClean="0"/>
              <a:t>310</a:t>
            </a:r>
            <a:r>
              <a:rPr lang="en-GB" sz="1050" dirty="0" smtClean="0"/>
              <a:t> households with 2 children, etc.</a:t>
            </a:r>
            <a:endParaRPr lang="en-GB" sz="1050" dirty="0"/>
          </a:p>
        </p:txBody>
      </p:sp>
      <p:sp>
        <p:nvSpPr>
          <p:cNvPr id="6" name="TextBox 5"/>
          <p:cNvSpPr txBox="1"/>
          <p:nvPr/>
        </p:nvSpPr>
        <p:spPr>
          <a:xfrm>
            <a:off x="107504" y="423786"/>
            <a:ext cx="4144083" cy="246221"/>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000" b="1" dirty="0" smtClean="0">
                <a:solidFill>
                  <a:schemeClr val="tx1"/>
                </a:solidFill>
              </a:rPr>
              <a:t>3,173</a:t>
            </a:r>
            <a:r>
              <a:rPr lang="en-GB" sz="1000" dirty="0" smtClean="0">
                <a:solidFill>
                  <a:schemeClr val="tx1"/>
                </a:solidFill>
              </a:rPr>
              <a:t> residents claiming LHA, on average receiving </a:t>
            </a:r>
            <a:r>
              <a:rPr lang="en-GB" sz="1000" b="1" dirty="0" smtClean="0">
                <a:solidFill>
                  <a:schemeClr val="tx1"/>
                </a:solidFill>
              </a:rPr>
              <a:t>£245.74</a:t>
            </a:r>
            <a:r>
              <a:rPr lang="en-GB" sz="1000" dirty="0" smtClean="0">
                <a:solidFill>
                  <a:schemeClr val="tx1"/>
                </a:solidFill>
              </a:rPr>
              <a:t> per week</a:t>
            </a:r>
            <a:endParaRPr lang="en-GB" sz="1000" dirty="0">
              <a:solidFill>
                <a:schemeClr val="tx1"/>
              </a:solidFill>
            </a:endParaRPr>
          </a:p>
        </p:txBody>
      </p:sp>
      <p:cxnSp>
        <p:nvCxnSpPr>
          <p:cNvPr id="20" name="Straight Arrow Connector 19"/>
          <p:cNvCxnSpPr/>
          <p:nvPr/>
        </p:nvCxnSpPr>
        <p:spPr>
          <a:xfrm flipH="1">
            <a:off x="3563888" y="769713"/>
            <a:ext cx="828632" cy="461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516216" y="326231"/>
            <a:ext cx="1548680" cy="461665"/>
          </a:xfrm>
          <a:prstGeom prst="rect">
            <a:avLst/>
          </a:prstGeom>
          <a:noFill/>
        </p:spPr>
        <p:txBody>
          <a:bodyPr wrap="square" rtlCol="0">
            <a:spAutoFit/>
          </a:bodyPr>
          <a:lstStyle/>
          <a:p>
            <a:r>
              <a:rPr lang="en-GB" sz="2400" dirty="0" smtClean="0">
                <a:solidFill>
                  <a:srgbClr val="008957"/>
                </a:solidFill>
                <a:latin typeface="Calibri" panose="020F0502020204030204" pitchFamily="34" charset="0"/>
              </a:rPr>
              <a:t>May-15</a:t>
            </a:r>
            <a:endParaRPr lang="en-GB" sz="2400" dirty="0">
              <a:solidFill>
                <a:srgbClr val="008957"/>
              </a:solidFill>
              <a:latin typeface="Calibri" panose="020F0502020204030204" pitchFamily="34" charset="0"/>
            </a:endParaRPr>
          </a:p>
        </p:txBody>
      </p:sp>
    </p:spTree>
    <p:extLst>
      <p:ext uri="{BB962C8B-B14F-4D97-AF65-F5344CB8AC3E}">
        <p14:creationId xmlns:p14="http://schemas.microsoft.com/office/powerpoint/2010/main" val="40665377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3408"/>
            <a:ext cx="8229600" cy="1143000"/>
          </a:xfrm>
        </p:spPr>
        <p:txBody>
          <a:bodyPr/>
          <a:lstStyle/>
          <a:p>
            <a:r>
              <a:rPr lang="en-GB" dirty="0" smtClean="0"/>
              <a:t>Local Housing Allowance (LHA) - Ward Map</a:t>
            </a:r>
            <a:endParaRPr lang="en-GB"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819" t="6006" r="1558" b="8117"/>
          <a:stretch/>
        </p:blipFill>
        <p:spPr>
          <a:xfrm>
            <a:off x="106880" y="581890"/>
            <a:ext cx="8835242" cy="5557653"/>
          </a:xfrm>
          <a:prstGeom prst="rect">
            <a:avLst/>
          </a:prstGeom>
        </p:spPr>
      </p:pic>
    </p:spTree>
    <p:extLst>
      <p:ext uri="{BB962C8B-B14F-4D97-AF65-F5344CB8AC3E}">
        <p14:creationId xmlns:p14="http://schemas.microsoft.com/office/powerpoint/2010/main" val="360252964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931350"/>
            <a:ext cx="9144000" cy="592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234280"/>
            <a:ext cx="9144000" cy="1143000"/>
          </a:xfrm>
        </p:spPr>
        <p:txBody>
          <a:bodyPr/>
          <a:lstStyle/>
          <a:p>
            <a:r>
              <a:rPr lang="en-GB" sz="3200" dirty="0" smtClean="0"/>
              <a:t>Social Sector Size Criteria (SSSC) – Overview May-15</a:t>
            </a:r>
            <a:endParaRPr lang="en-GB" sz="3200" dirty="0"/>
          </a:p>
        </p:txBody>
      </p:sp>
      <p:sp>
        <p:nvSpPr>
          <p:cNvPr id="6" name="TextBox 5"/>
          <p:cNvSpPr txBox="1"/>
          <p:nvPr/>
        </p:nvSpPr>
        <p:spPr>
          <a:xfrm>
            <a:off x="6334201" y="3267854"/>
            <a:ext cx="697627" cy="338554"/>
          </a:xfrm>
          <a:prstGeom prst="rect">
            <a:avLst/>
          </a:prstGeom>
          <a:noFill/>
        </p:spPr>
        <p:txBody>
          <a:bodyPr wrap="none" rtlCol="0">
            <a:spAutoFit/>
          </a:bodyPr>
          <a:lstStyle/>
          <a:p>
            <a:r>
              <a:rPr lang="en-GB" sz="1600" dirty="0" smtClean="0">
                <a:solidFill>
                  <a:schemeClr val="bg1"/>
                </a:solidFill>
              </a:rPr>
              <a:t>1,028</a:t>
            </a:r>
            <a:endParaRPr lang="en-GB" dirty="0">
              <a:solidFill>
                <a:schemeClr val="bg1"/>
              </a:solidFill>
            </a:endParaRPr>
          </a:p>
        </p:txBody>
      </p:sp>
      <p:sp>
        <p:nvSpPr>
          <p:cNvPr id="7" name="TextBox 6"/>
          <p:cNvSpPr txBox="1"/>
          <p:nvPr/>
        </p:nvSpPr>
        <p:spPr>
          <a:xfrm>
            <a:off x="5868144" y="2542153"/>
            <a:ext cx="526106" cy="338554"/>
          </a:xfrm>
          <a:prstGeom prst="rect">
            <a:avLst/>
          </a:prstGeom>
          <a:noFill/>
        </p:spPr>
        <p:txBody>
          <a:bodyPr wrap="none" rtlCol="0">
            <a:spAutoFit/>
          </a:bodyPr>
          <a:lstStyle/>
          <a:p>
            <a:r>
              <a:rPr lang="en-GB" sz="1600" dirty="0" smtClean="0">
                <a:solidFill>
                  <a:schemeClr val="bg1"/>
                </a:solidFill>
              </a:rPr>
              <a:t>427</a:t>
            </a:r>
            <a:endParaRPr lang="en-GB" dirty="0">
              <a:solidFill>
                <a:schemeClr val="bg1"/>
              </a:solidFill>
            </a:endParaRPr>
          </a:p>
        </p:txBody>
      </p:sp>
      <p:sp>
        <p:nvSpPr>
          <p:cNvPr id="8" name="TextBox 7"/>
          <p:cNvSpPr txBox="1"/>
          <p:nvPr/>
        </p:nvSpPr>
        <p:spPr>
          <a:xfrm>
            <a:off x="13296" y="631721"/>
            <a:ext cx="6303777" cy="276999"/>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200" b="1" dirty="0" smtClean="0"/>
              <a:t>1,455</a:t>
            </a:r>
            <a:r>
              <a:rPr lang="en-GB" sz="1200" dirty="0" smtClean="0"/>
              <a:t> </a:t>
            </a:r>
            <a:r>
              <a:rPr lang="en-GB" sz="1200" dirty="0"/>
              <a:t>households in Camden are affected by </a:t>
            </a:r>
            <a:r>
              <a:rPr lang="en-GB" sz="1200" dirty="0" smtClean="0"/>
              <a:t>SSSC</a:t>
            </a:r>
            <a:r>
              <a:rPr lang="en-GB" sz="1200" dirty="0"/>
              <a:t> and on average </a:t>
            </a:r>
            <a:r>
              <a:rPr lang="en-GB" sz="1200" dirty="0">
                <a:solidFill>
                  <a:schemeClr val="tx1"/>
                </a:solidFill>
              </a:rPr>
              <a:t>lose </a:t>
            </a:r>
            <a:r>
              <a:rPr lang="en-GB" sz="1200" b="1" dirty="0">
                <a:solidFill>
                  <a:schemeClr val="tx1"/>
                </a:solidFill>
              </a:rPr>
              <a:t>£</a:t>
            </a:r>
            <a:r>
              <a:rPr lang="en-GB" sz="1200" b="1" dirty="0" smtClean="0">
                <a:solidFill>
                  <a:schemeClr val="tx1"/>
                </a:solidFill>
              </a:rPr>
              <a:t>22.26</a:t>
            </a:r>
            <a:r>
              <a:rPr lang="en-GB" sz="1200" dirty="0" smtClean="0">
                <a:solidFill>
                  <a:schemeClr val="tx1"/>
                </a:solidFill>
              </a:rPr>
              <a:t> </a:t>
            </a:r>
            <a:r>
              <a:rPr lang="en-GB" sz="1200" dirty="0"/>
              <a:t>per week</a:t>
            </a:r>
          </a:p>
        </p:txBody>
      </p:sp>
      <p:cxnSp>
        <p:nvCxnSpPr>
          <p:cNvPr id="10" name="Straight Arrow Connector 9"/>
          <p:cNvCxnSpPr/>
          <p:nvPr/>
        </p:nvCxnSpPr>
        <p:spPr>
          <a:xfrm flipH="1">
            <a:off x="467544" y="908720"/>
            <a:ext cx="7200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671900" y="3734013"/>
            <a:ext cx="1368152" cy="1169551"/>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a:t>St Pancras &amp; Somers Town </a:t>
            </a:r>
            <a:r>
              <a:rPr lang="en-GB" sz="1000" dirty="0"/>
              <a:t>is one of the most affected ward, with </a:t>
            </a:r>
            <a:r>
              <a:rPr lang="en-GB" sz="1000" b="1" dirty="0" smtClean="0"/>
              <a:t>160</a:t>
            </a:r>
            <a:r>
              <a:rPr lang="en-GB" sz="1000" dirty="0" smtClean="0"/>
              <a:t> </a:t>
            </a:r>
            <a:r>
              <a:rPr lang="en-GB" sz="1000" dirty="0"/>
              <a:t>households, including </a:t>
            </a:r>
            <a:r>
              <a:rPr lang="en-GB" sz="1000" b="1" dirty="0" smtClean="0"/>
              <a:t>63 </a:t>
            </a:r>
            <a:r>
              <a:rPr lang="en-GB" sz="1000" dirty="0"/>
              <a:t>children </a:t>
            </a:r>
            <a:r>
              <a:rPr lang="en-GB" sz="1000" dirty="0" smtClean="0"/>
              <a:t>impacted</a:t>
            </a:r>
            <a:endParaRPr lang="en-GB" dirty="0"/>
          </a:p>
        </p:txBody>
      </p:sp>
      <p:cxnSp>
        <p:nvCxnSpPr>
          <p:cNvPr id="14" name="Straight Arrow Connector 13"/>
          <p:cNvCxnSpPr>
            <a:stCxn id="11" idx="1"/>
          </p:cNvCxnSpPr>
          <p:nvPr/>
        </p:nvCxnSpPr>
        <p:spPr>
          <a:xfrm flipH="1">
            <a:off x="3347864" y="4318789"/>
            <a:ext cx="324036" cy="5503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730762" y="5157192"/>
            <a:ext cx="1152128" cy="101566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dirty="0"/>
              <a:t>The least impacted ward is </a:t>
            </a:r>
            <a:r>
              <a:rPr lang="en-GB" sz="1000" b="1" dirty="0"/>
              <a:t>Frognal &amp; Fitzjohns</a:t>
            </a:r>
            <a:r>
              <a:rPr lang="en-GB" sz="1000" dirty="0"/>
              <a:t>, with </a:t>
            </a:r>
            <a:r>
              <a:rPr lang="en-GB" sz="1000" b="1" dirty="0" smtClean="0"/>
              <a:t>24</a:t>
            </a:r>
            <a:r>
              <a:rPr lang="en-GB" sz="1000" dirty="0" smtClean="0"/>
              <a:t> </a:t>
            </a:r>
            <a:r>
              <a:rPr lang="en-GB" sz="1000" dirty="0"/>
              <a:t>households </a:t>
            </a:r>
            <a:r>
              <a:rPr lang="en-GB" sz="1000" dirty="0" smtClean="0"/>
              <a:t>affected</a:t>
            </a:r>
            <a:endParaRPr lang="en-GB" dirty="0"/>
          </a:p>
        </p:txBody>
      </p:sp>
      <p:cxnSp>
        <p:nvCxnSpPr>
          <p:cNvPr id="17" name="Straight Arrow Connector 16"/>
          <p:cNvCxnSpPr/>
          <p:nvPr/>
        </p:nvCxnSpPr>
        <p:spPr>
          <a:xfrm flipH="1">
            <a:off x="1691680" y="6172855"/>
            <a:ext cx="2062832" cy="3164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2137" y="2203598"/>
            <a:ext cx="974830" cy="101566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t>254</a:t>
            </a:r>
            <a:r>
              <a:rPr lang="en-GB" sz="1000" dirty="0" smtClean="0"/>
              <a:t> </a:t>
            </a:r>
            <a:r>
              <a:rPr lang="en-GB" sz="1000" dirty="0"/>
              <a:t>of the households in Camden affected by SSSC have children.</a:t>
            </a:r>
          </a:p>
        </p:txBody>
      </p:sp>
      <p:cxnSp>
        <p:nvCxnSpPr>
          <p:cNvPr id="20" name="Straight Arrow Connector 19"/>
          <p:cNvCxnSpPr/>
          <p:nvPr/>
        </p:nvCxnSpPr>
        <p:spPr>
          <a:xfrm flipV="1">
            <a:off x="683568" y="1649600"/>
            <a:ext cx="144016" cy="5539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106440" y="1649600"/>
            <a:ext cx="1800200" cy="553998"/>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dirty="0"/>
              <a:t>Overall, </a:t>
            </a:r>
            <a:r>
              <a:rPr lang="en-GB" sz="1000" b="1" dirty="0" smtClean="0"/>
              <a:t>407</a:t>
            </a:r>
            <a:r>
              <a:rPr lang="en-GB" sz="1000" dirty="0" smtClean="0"/>
              <a:t> </a:t>
            </a:r>
            <a:r>
              <a:rPr lang="en-GB" sz="1000" dirty="0"/>
              <a:t>children across Camden live in homes affected by SSSC.</a:t>
            </a:r>
          </a:p>
        </p:txBody>
      </p:sp>
      <p:cxnSp>
        <p:nvCxnSpPr>
          <p:cNvPr id="23" name="Straight Arrow Connector 22"/>
          <p:cNvCxnSpPr/>
          <p:nvPr/>
        </p:nvCxnSpPr>
        <p:spPr>
          <a:xfrm flipH="1" flipV="1">
            <a:off x="2699792" y="1556793"/>
            <a:ext cx="406648" cy="2156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668345" y="2678701"/>
            <a:ext cx="1296144" cy="1477328"/>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00" b="1" dirty="0" smtClean="0"/>
              <a:t>1,028</a:t>
            </a:r>
            <a:r>
              <a:rPr lang="en-GB" sz="1000" dirty="0" smtClean="0"/>
              <a:t> of Camden residents affected by SSSC live in council accommodation. </a:t>
            </a:r>
            <a:r>
              <a:rPr lang="en-GB" sz="1000" b="1" dirty="0" smtClean="0"/>
              <a:t>427</a:t>
            </a:r>
            <a:r>
              <a:rPr lang="en-GB" sz="1000" dirty="0" smtClean="0"/>
              <a:t> live in housing provided by a Registered Social Landlord (RSL)</a:t>
            </a:r>
            <a:endParaRPr lang="en-GB" sz="1000" dirty="0"/>
          </a:p>
        </p:txBody>
      </p:sp>
      <p:cxnSp>
        <p:nvCxnSpPr>
          <p:cNvPr id="9" name="Straight Arrow Connector 8"/>
          <p:cNvCxnSpPr/>
          <p:nvPr/>
        </p:nvCxnSpPr>
        <p:spPr>
          <a:xfrm flipH="1">
            <a:off x="7164288" y="2996952"/>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8039331" y="1556793"/>
            <a:ext cx="565117" cy="10801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517211" y="2521496"/>
            <a:ext cx="2978658" cy="577081"/>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b="1" dirty="0" smtClean="0"/>
              <a:t>1,271</a:t>
            </a:r>
            <a:r>
              <a:rPr lang="en-GB" sz="1050" dirty="0" smtClean="0"/>
              <a:t> households affected by SSSC are occupied by single adults. </a:t>
            </a:r>
            <a:r>
              <a:rPr lang="en-GB" sz="1050" b="1" dirty="0" smtClean="0"/>
              <a:t>176</a:t>
            </a:r>
            <a:r>
              <a:rPr lang="en-GB" sz="1050" dirty="0" smtClean="0"/>
              <a:t> of these have children.</a:t>
            </a:r>
            <a:endParaRPr lang="en-GB" sz="1050" dirty="0"/>
          </a:p>
        </p:txBody>
      </p:sp>
      <p:cxnSp>
        <p:nvCxnSpPr>
          <p:cNvPr id="24" name="Straight Arrow Connector 23"/>
          <p:cNvCxnSpPr/>
          <p:nvPr/>
        </p:nvCxnSpPr>
        <p:spPr>
          <a:xfrm flipV="1">
            <a:off x="5040052" y="1664633"/>
            <a:ext cx="180020" cy="8568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3275856" y="3100717"/>
            <a:ext cx="740742" cy="6332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516216" y="4731840"/>
            <a:ext cx="2392354" cy="73866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t>This table shows the number of children by SSSC household. i.e.</a:t>
            </a:r>
          </a:p>
          <a:p>
            <a:r>
              <a:rPr lang="en-GB" sz="1050" b="1" dirty="0" smtClean="0"/>
              <a:t>152 </a:t>
            </a:r>
            <a:r>
              <a:rPr lang="en-GB" sz="1050" dirty="0" smtClean="0"/>
              <a:t>households with 1 child, </a:t>
            </a:r>
          </a:p>
          <a:p>
            <a:r>
              <a:rPr lang="en-GB" sz="1050" b="1" dirty="0" smtClean="0"/>
              <a:t>66 </a:t>
            </a:r>
            <a:r>
              <a:rPr lang="en-GB" sz="1050" dirty="0" smtClean="0"/>
              <a:t>households with 2 children, etc. </a:t>
            </a:r>
            <a:endParaRPr lang="en-GB" sz="1050" dirty="0"/>
          </a:p>
        </p:txBody>
      </p:sp>
    </p:spTree>
    <p:extLst>
      <p:ext uri="{BB962C8B-B14F-4D97-AF65-F5344CB8AC3E}">
        <p14:creationId xmlns:p14="http://schemas.microsoft.com/office/powerpoint/2010/main" val="25845729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819" t="6006" r="860" b="8117"/>
          <a:stretch/>
        </p:blipFill>
        <p:spPr>
          <a:xfrm>
            <a:off x="83129" y="463635"/>
            <a:ext cx="9014367" cy="5629661"/>
          </a:xfrm>
          <a:prstGeom prst="rect">
            <a:avLst/>
          </a:prstGeom>
        </p:spPr>
      </p:pic>
      <p:sp>
        <p:nvSpPr>
          <p:cNvPr id="2" name="Title 1"/>
          <p:cNvSpPr>
            <a:spLocks noGrp="1"/>
          </p:cNvSpPr>
          <p:nvPr>
            <p:ph type="title"/>
          </p:nvPr>
        </p:nvSpPr>
        <p:spPr>
          <a:xfrm>
            <a:off x="-27260" y="-315416"/>
            <a:ext cx="9171260" cy="1143000"/>
          </a:xfrm>
        </p:spPr>
        <p:txBody>
          <a:bodyPr/>
          <a:lstStyle/>
          <a:p>
            <a:r>
              <a:rPr lang="en-GB" dirty="0" smtClean="0"/>
              <a:t>Social Sector Size Criteria (SSSC) – Ward Detail</a:t>
            </a:r>
            <a:endParaRPr lang="en-GB" dirty="0"/>
          </a:p>
        </p:txBody>
      </p:sp>
      <p:sp>
        <p:nvSpPr>
          <p:cNvPr id="7" name="Rectangle 6"/>
          <p:cNvSpPr/>
          <p:nvPr/>
        </p:nvSpPr>
        <p:spPr>
          <a:xfrm>
            <a:off x="5756151" y="4365104"/>
            <a:ext cx="3229924" cy="129266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GB" sz="1400" dirty="0"/>
              <a:t>The lowest average loss is </a:t>
            </a:r>
            <a:r>
              <a:rPr lang="en-GB" sz="1400" b="1" dirty="0"/>
              <a:t>£20.42 </a:t>
            </a:r>
            <a:r>
              <a:rPr lang="en-GB" sz="1400" dirty="0"/>
              <a:t>per week for households in </a:t>
            </a:r>
            <a:r>
              <a:rPr lang="en-GB" sz="1400" b="1" dirty="0"/>
              <a:t>Haverstock</a:t>
            </a:r>
            <a:r>
              <a:rPr lang="en-GB" sz="1400" dirty="0" smtClean="0"/>
              <a:t>.</a:t>
            </a:r>
          </a:p>
          <a:p>
            <a:endParaRPr lang="en-GB" sz="800" dirty="0"/>
          </a:p>
          <a:p>
            <a:r>
              <a:rPr lang="en-GB" sz="1400" dirty="0" smtClean="0"/>
              <a:t>The </a:t>
            </a:r>
            <a:r>
              <a:rPr lang="en-GB" sz="1400" dirty="0"/>
              <a:t>highest average </a:t>
            </a:r>
            <a:r>
              <a:rPr lang="en-GB" sz="1400" dirty="0" smtClean="0"/>
              <a:t>loss is </a:t>
            </a:r>
            <a:r>
              <a:rPr lang="en-GB" sz="1400" b="1" dirty="0"/>
              <a:t>£</a:t>
            </a:r>
            <a:r>
              <a:rPr lang="en-GB" sz="1400" b="1" dirty="0" smtClean="0"/>
              <a:t>25.24</a:t>
            </a:r>
            <a:r>
              <a:rPr lang="en-GB" sz="1400" dirty="0" smtClean="0"/>
              <a:t> </a:t>
            </a:r>
            <a:r>
              <a:rPr lang="en-GB" sz="1400" dirty="0"/>
              <a:t>per week </a:t>
            </a:r>
            <a:r>
              <a:rPr lang="en-GB" sz="1400" dirty="0" smtClean="0"/>
              <a:t>for households in </a:t>
            </a:r>
            <a:r>
              <a:rPr lang="en-GB" sz="1400" b="1" dirty="0" smtClean="0"/>
              <a:t>Frognal &amp; Fitzjohns</a:t>
            </a:r>
            <a:r>
              <a:rPr lang="en-GB" sz="1400" dirty="0" smtClean="0"/>
              <a:t>.</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6151" y="502431"/>
            <a:ext cx="3229924" cy="386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33304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45813"/>
            <a:ext cx="9144000" cy="6012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243408"/>
            <a:ext cx="8964488" cy="1143000"/>
          </a:xfrm>
        </p:spPr>
        <p:txBody>
          <a:bodyPr/>
          <a:lstStyle/>
          <a:p>
            <a:r>
              <a:rPr lang="en-GB" dirty="0" smtClean="0"/>
              <a:t>Total Benefits Cap (TBC)- An Overview</a:t>
            </a:r>
            <a:r>
              <a:rPr lang="en-GB" sz="2000" dirty="0" smtClean="0"/>
              <a:t> </a:t>
            </a:r>
            <a:r>
              <a:rPr lang="en-GB" sz="3200" dirty="0" smtClean="0"/>
              <a:t>May-15</a:t>
            </a:r>
            <a:endParaRPr lang="en-GB" sz="2400" dirty="0"/>
          </a:p>
        </p:txBody>
      </p:sp>
      <p:sp>
        <p:nvSpPr>
          <p:cNvPr id="5" name="TextBox 4"/>
          <p:cNvSpPr txBox="1"/>
          <p:nvPr/>
        </p:nvSpPr>
        <p:spPr>
          <a:xfrm>
            <a:off x="7812360" y="2708920"/>
            <a:ext cx="288032" cy="369332"/>
          </a:xfrm>
          <a:prstGeom prst="rect">
            <a:avLst/>
          </a:prstGeom>
          <a:noFill/>
        </p:spPr>
        <p:txBody>
          <a:bodyPr wrap="square" rtlCol="0">
            <a:spAutoFit/>
          </a:bodyPr>
          <a:lstStyle/>
          <a:p>
            <a:endParaRPr lang="en-GB" dirty="0"/>
          </a:p>
        </p:txBody>
      </p:sp>
      <p:sp>
        <p:nvSpPr>
          <p:cNvPr id="19" name="TextBox 18"/>
          <p:cNvSpPr txBox="1"/>
          <p:nvPr/>
        </p:nvSpPr>
        <p:spPr>
          <a:xfrm>
            <a:off x="6291127" y="2112398"/>
            <a:ext cx="269626" cy="276999"/>
          </a:xfrm>
          <a:prstGeom prst="rect">
            <a:avLst/>
          </a:prstGeom>
          <a:noFill/>
        </p:spPr>
        <p:txBody>
          <a:bodyPr wrap="none" rtlCol="0">
            <a:spAutoFit/>
          </a:bodyPr>
          <a:lstStyle/>
          <a:p>
            <a:r>
              <a:rPr lang="en-GB" sz="1200" b="1" dirty="0" smtClean="0">
                <a:solidFill>
                  <a:schemeClr val="bg1"/>
                </a:solidFill>
              </a:rPr>
              <a:t>3</a:t>
            </a:r>
            <a:endParaRPr lang="en-GB" sz="1200" b="1" dirty="0">
              <a:solidFill>
                <a:schemeClr val="bg1"/>
              </a:solidFill>
            </a:endParaRPr>
          </a:p>
        </p:txBody>
      </p:sp>
      <p:sp>
        <p:nvSpPr>
          <p:cNvPr id="20" name="TextBox 19"/>
          <p:cNvSpPr txBox="1"/>
          <p:nvPr/>
        </p:nvSpPr>
        <p:spPr>
          <a:xfrm>
            <a:off x="6013554" y="2177319"/>
            <a:ext cx="354584" cy="276999"/>
          </a:xfrm>
          <a:prstGeom prst="rect">
            <a:avLst/>
          </a:prstGeom>
          <a:noFill/>
        </p:spPr>
        <p:txBody>
          <a:bodyPr wrap="none" rtlCol="0">
            <a:spAutoFit/>
          </a:bodyPr>
          <a:lstStyle/>
          <a:p>
            <a:r>
              <a:rPr lang="en-GB" sz="1200" b="1" dirty="0">
                <a:solidFill>
                  <a:schemeClr val="bg1"/>
                </a:solidFill>
              </a:rPr>
              <a:t>2</a:t>
            </a:r>
            <a:r>
              <a:rPr lang="en-GB" sz="1200" b="1" dirty="0" smtClean="0">
                <a:solidFill>
                  <a:schemeClr val="bg1"/>
                </a:solidFill>
              </a:rPr>
              <a:t>9</a:t>
            </a:r>
            <a:endParaRPr lang="en-GB" b="1" dirty="0">
              <a:solidFill>
                <a:schemeClr val="bg1"/>
              </a:solidFill>
            </a:endParaRPr>
          </a:p>
        </p:txBody>
      </p:sp>
      <p:sp>
        <p:nvSpPr>
          <p:cNvPr id="21" name="TextBox 20"/>
          <p:cNvSpPr txBox="1"/>
          <p:nvPr/>
        </p:nvSpPr>
        <p:spPr>
          <a:xfrm>
            <a:off x="5744114" y="2570420"/>
            <a:ext cx="354584" cy="276999"/>
          </a:xfrm>
          <a:prstGeom prst="rect">
            <a:avLst/>
          </a:prstGeom>
          <a:noFill/>
        </p:spPr>
        <p:txBody>
          <a:bodyPr wrap="none" rtlCol="0">
            <a:spAutoFit/>
          </a:bodyPr>
          <a:lstStyle/>
          <a:p>
            <a:r>
              <a:rPr lang="en-GB" sz="1200" b="1" dirty="0">
                <a:solidFill>
                  <a:schemeClr val="bg1"/>
                </a:solidFill>
              </a:rPr>
              <a:t>3</a:t>
            </a:r>
            <a:r>
              <a:rPr lang="en-GB" sz="1200" b="1" dirty="0" smtClean="0">
                <a:solidFill>
                  <a:schemeClr val="bg1"/>
                </a:solidFill>
              </a:rPr>
              <a:t>3</a:t>
            </a:r>
            <a:endParaRPr lang="en-GB" b="1" dirty="0">
              <a:solidFill>
                <a:schemeClr val="bg1"/>
              </a:solidFill>
            </a:endParaRPr>
          </a:p>
        </p:txBody>
      </p:sp>
      <p:sp>
        <p:nvSpPr>
          <p:cNvPr id="22" name="TextBox 21"/>
          <p:cNvSpPr txBox="1"/>
          <p:nvPr/>
        </p:nvSpPr>
        <p:spPr>
          <a:xfrm>
            <a:off x="5687360" y="2985557"/>
            <a:ext cx="354584" cy="276999"/>
          </a:xfrm>
          <a:prstGeom prst="rect">
            <a:avLst/>
          </a:prstGeom>
          <a:noFill/>
        </p:spPr>
        <p:txBody>
          <a:bodyPr wrap="none" rtlCol="0">
            <a:spAutoFit/>
          </a:bodyPr>
          <a:lstStyle/>
          <a:p>
            <a:r>
              <a:rPr lang="en-GB" sz="1200" b="1" dirty="0" smtClean="0">
                <a:solidFill>
                  <a:schemeClr val="bg1"/>
                </a:solidFill>
              </a:rPr>
              <a:t>10</a:t>
            </a:r>
            <a:endParaRPr lang="en-GB" sz="1200" b="1" dirty="0">
              <a:solidFill>
                <a:schemeClr val="bg1"/>
              </a:solidFill>
            </a:endParaRPr>
          </a:p>
        </p:txBody>
      </p:sp>
      <p:sp>
        <p:nvSpPr>
          <p:cNvPr id="23" name="TextBox 22"/>
          <p:cNvSpPr txBox="1"/>
          <p:nvPr/>
        </p:nvSpPr>
        <p:spPr>
          <a:xfrm>
            <a:off x="6340981" y="3547408"/>
            <a:ext cx="439544" cy="276999"/>
          </a:xfrm>
          <a:prstGeom prst="rect">
            <a:avLst/>
          </a:prstGeom>
          <a:noFill/>
        </p:spPr>
        <p:txBody>
          <a:bodyPr wrap="none" rtlCol="0">
            <a:spAutoFit/>
          </a:bodyPr>
          <a:lstStyle/>
          <a:p>
            <a:r>
              <a:rPr lang="en-GB" sz="1200" b="1" dirty="0" smtClean="0">
                <a:solidFill>
                  <a:schemeClr val="bg1"/>
                </a:solidFill>
              </a:rPr>
              <a:t>120</a:t>
            </a:r>
            <a:endParaRPr lang="en-GB" sz="1200" b="1" dirty="0">
              <a:solidFill>
                <a:schemeClr val="bg1"/>
              </a:solidFill>
            </a:endParaRPr>
          </a:p>
        </p:txBody>
      </p:sp>
      <p:sp>
        <p:nvSpPr>
          <p:cNvPr id="24" name="TextBox 23"/>
          <p:cNvSpPr txBox="1"/>
          <p:nvPr/>
        </p:nvSpPr>
        <p:spPr>
          <a:xfrm>
            <a:off x="6701526" y="2361623"/>
            <a:ext cx="354584" cy="276999"/>
          </a:xfrm>
          <a:prstGeom prst="rect">
            <a:avLst/>
          </a:prstGeom>
          <a:noFill/>
        </p:spPr>
        <p:txBody>
          <a:bodyPr wrap="none" rtlCol="0">
            <a:spAutoFit/>
          </a:bodyPr>
          <a:lstStyle/>
          <a:p>
            <a:r>
              <a:rPr lang="en-GB" sz="1200" b="1" dirty="0" smtClean="0">
                <a:solidFill>
                  <a:schemeClr val="bg1"/>
                </a:solidFill>
              </a:rPr>
              <a:t>72</a:t>
            </a:r>
            <a:endParaRPr lang="en-GB" sz="1200" b="1" dirty="0">
              <a:solidFill>
                <a:schemeClr val="bg1"/>
              </a:solidFill>
            </a:endParaRPr>
          </a:p>
        </p:txBody>
      </p:sp>
      <p:sp>
        <p:nvSpPr>
          <p:cNvPr id="7" name="TextBox 6"/>
          <p:cNvSpPr txBox="1"/>
          <p:nvPr/>
        </p:nvSpPr>
        <p:spPr>
          <a:xfrm>
            <a:off x="4573784" y="575102"/>
            <a:ext cx="2627784" cy="261610"/>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b="1" dirty="0" smtClean="0">
                <a:latin typeface="Arial" panose="020B0604020202020204" pitchFamily="34" charset="0"/>
                <a:cs typeface="Arial" panose="020B0604020202020204" pitchFamily="34" charset="0"/>
              </a:rPr>
              <a:t>£44.51 </a:t>
            </a:r>
            <a:r>
              <a:rPr lang="en-GB" sz="1100" dirty="0">
                <a:latin typeface="Arial" panose="020B0604020202020204" pitchFamily="34" charset="0"/>
                <a:cs typeface="Arial" panose="020B0604020202020204" pitchFamily="34" charset="0"/>
              </a:rPr>
              <a:t>per week average benefit </a:t>
            </a:r>
            <a:r>
              <a:rPr lang="en-GB" sz="1100" dirty="0" smtClean="0">
                <a:latin typeface="Arial" panose="020B0604020202020204" pitchFamily="34" charset="0"/>
                <a:cs typeface="Arial" panose="020B0604020202020204" pitchFamily="34" charset="0"/>
              </a:rPr>
              <a:t>loss</a:t>
            </a:r>
            <a:endParaRPr lang="en-GB" sz="1100" dirty="0">
              <a:latin typeface="Arial" panose="020B0604020202020204" pitchFamily="34" charset="0"/>
              <a:cs typeface="Arial" panose="020B0604020202020204" pitchFamily="34" charset="0"/>
            </a:endParaRPr>
          </a:p>
        </p:txBody>
      </p:sp>
      <p:sp>
        <p:nvSpPr>
          <p:cNvPr id="12" name="TextBox 11"/>
          <p:cNvSpPr txBox="1"/>
          <p:nvPr/>
        </p:nvSpPr>
        <p:spPr>
          <a:xfrm>
            <a:off x="29610" y="575102"/>
            <a:ext cx="4256293" cy="261610"/>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100" b="1" dirty="0" smtClean="0">
                <a:latin typeface="Arial" panose="020B0604020202020204" pitchFamily="34" charset="0"/>
                <a:cs typeface="Arial" panose="020B0604020202020204" pitchFamily="34" charset="0"/>
              </a:rPr>
              <a:t>267</a:t>
            </a:r>
            <a:r>
              <a:rPr lang="en-GB" sz="1100" dirty="0" smtClean="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households affected in </a:t>
            </a:r>
            <a:r>
              <a:rPr lang="en-GB" sz="1100" dirty="0" smtClean="0">
                <a:latin typeface="Arial" panose="020B0604020202020204" pitchFamily="34" charset="0"/>
                <a:cs typeface="Arial" panose="020B0604020202020204" pitchFamily="34" charset="0"/>
              </a:rPr>
              <a:t>May 2015, </a:t>
            </a:r>
            <a:r>
              <a:rPr lang="en-GB" sz="1100" b="1" dirty="0" smtClean="0">
                <a:latin typeface="Arial" panose="020B0604020202020204" pitchFamily="34" charset="0"/>
                <a:cs typeface="Arial" panose="020B0604020202020204" pitchFamily="34" charset="0"/>
              </a:rPr>
              <a:t>187 </a:t>
            </a:r>
            <a:r>
              <a:rPr lang="en-GB" sz="1100" dirty="0" smtClean="0">
                <a:latin typeface="Arial" panose="020B0604020202020204" pitchFamily="34" charset="0"/>
                <a:cs typeface="Arial" panose="020B0604020202020204" pitchFamily="34" charset="0"/>
              </a:rPr>
              <a:t>of these have children.</a:t>
            </a:r>
            <a:endParaRPr lang="en-GB" sz="1100" dirty="0">
              <a:latin typeface="Arial" panose="020B0604020202020204" pitchFamily="34" charset="0"/>
              <a:cs typeface="Arial" panose="020B0604020202020204" pitchFamily="34" charset="0"/>
            </a:endParaRPr>
          </a:p>
        </p:txBody>
      </p:sp>
      <p:cxnSp>
        <p:nvCxnSpPr>
          <p:cNvPr id="26" name="Straight Arrow Connector 25"/>
          <p:cNvCxnSpPr/>
          <p:nvPr/>
        </p:nvCxnSpPr>
        <p:spPr>
          <a:xfrm flipH="1">
            <a:off x="467544" y="836712"/>
            <a:ext cx="72008"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1115616" y="836712"/>
            <a:ext cx="3456384"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9609" y="1677868"/>
            <a:ext cx="1086007" cy="1446550"/>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b="1" dirty="0" smtClean="0"/>
              <a:t>635 </a:t>
            </a:r>
            <a:r>
              <a:rPr lang="en-GB" sz="1100" dirty="0" smtClean="0"/>
              <a:t>children affected by TBC across Camden. </a:t>
            </a:r>
          </a:p>
          <a:p>
            <a:r>
              <a:rPr lang="en-GB" sz="1100" dirty="0" smtClean="0"/>
              <a:t>The highest number </a:t>
            </a:r>
            <a:r>
              <a:rPr lang="en-GB" sz="1100" dirty="0"/>
              <a:t>these children, </a:t>
            </a:r>
            <a:r>
              <a:rPr lang="en-GB" sz="1100" b="1" dirty="0" smtClean="0"/>
              <a:t>92</a:t>
            </a:r>
            <a:r>
              <a:rPr lang="en-GB" sz="1100" dirty="0" smtClean="0"/>
              <a:t>, </a:t>
            </a:r>
            <a:r>
              <a:rPr lang="en-GB" sz="1100" dirty="0"/>
              <a:t>live in </a:t>
            </a:r>
            <a:r>
              <a:rPr lang="en-GB" sz="1100" b="1" dirty="0"/>
              <a:t>Kilburn</a:t>
            </a:r>
          </a:p>
        </p:txBody>
      </p:sp>
      <p:sp>
        <p:nvSpPr>
          <p:cNvPr id="2048" name="TextBox 2047"/>
          <p:cNvSpPr txBox="1"/>
          <p:nvPr/>
        </p:nvSpPr>
        <p:spPr>
          <a:xfrm>
            <a:off x="3105881" y="4365104"/>
            <a:ext cx="1466119" cy="769441"/>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smtClean="0">
                <a:latin typeface="Arial" panose="020B0604020202020204" pitchFamily="34" charset="0"/>
                <a:cs typeface="Arial" panose="020B0604020202020204" pitchFamily="34" charset="0"/>
              </a:rPr>
              <a:t>Highest concentration of households affected (</a:t>
            </a:r>
            <a:r>
              <a:rPr lang="en-GB" sz="1100" b="1" dirty="0" smtClean="0">
                <a:latin typeface="Arial" panose="020B0604020202020204" pitchFamily="34" charset="0"/>
                <a:cs typeface="Arial" panose="020B0604020202020204" pitchFamily="34" charset="0"/>
              </a:rPr>
              <a:t>48</a:t>
            </a:r>
            <a:r>
              <a:rPr lang="en-GB" sz="1100" dirty="0" smtClean="0">
                <a:latin typeface="Arial" panose="020B0604020202020204" pitchFamily="34" charset="0"/>
                <a:cs typeface="Arial" panose="020B0604020202020204" pitchFamily="34" charset="0"/>
              </a:rPr>
              <a:t>) in </a:t>
            </a:r>
            <a:r>
              <a:rPr lang="en-GB" sz="1100" b="1" dirty="0" smtClean="0">
                <a:latin typeface="Arial" panose="020B0604020202020204" pitchFamily="34" charset="0"/>
                <a:cs typeface="Arial" panose="020B0604020202020204" pitchFamily="34" charset="0"/>
              </a:rPr>
              <a:t>Kilburn</a:t>
            </a:r>
            <a:endParaRPr lang="en-GB" sz="1100" b="1" dirty="0">
              <a:latin typeface="Arial" panose="020B0604020202020204" pitchFamily="34" charset="0"/>
              <a:cs typeface="Arial" panose="020B0604020202020204" pitchFamily="34" charset="0"/>
            </a:endParaRPr>
          </a:p>
        </p:txBody>
      </p:sp>
      <p:cxnSp>
        <p:nvCxnSpPr>
          <p:cNvPr id="2051" name="Straight Arrow Connector 2050"/>
          <p:cNvCxnSpPr/>
          <p:nvPr/>
        </p:nvCxnSpPr>
        <p:spPr>
          <a:xfrm flipH="1">
            <a:off x="2771800" y="4653136"/>
            <a:ext cx="334081" cy="2197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52" name="TextBox 2051"/>
          <p:cNvSpPr txBox="1"/>
          <p:nvPr/>
        </p:nvSpPr>
        <p:spPr>
          <a:xfrm>
            <a:off x="575544" y="4644544"/>
            <a:ext cx="1692200" cy="60016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smtClean="0">
                <a:latin typeface="Arial" panose="020B0604020202020204" pitchFamily="34" charset="0"/>
                <a:cs typeface="Arial" panose="020B0604020202020204" pitchFamily="34" charset="0"/>
              </a:rPr>
              <a:t>Lowest concentration </a:t>
            </a:r>
            <a:r>
              <a:rPr lang="en-GB" sz="1100" dirty="0">
                <a:latin typeface="Arial" panose="020B0604020202020204" pitchFamily="34" charset="0"/>
                <a:cs typeface="Arial" panose="020B0604020202020204" pitchFamily="34" charset="0"/>
              </a:rPr>
              <a:t>of households affected </a:t>
            </a:r>
            <a:r>
              <a:rPr lang="en-GB" sz="1100" dirty="0" smtClean="0">
                <a:latin typeface="Arial" panose="020B0604020202020204" pitchFamily="34" charset="0"/>
                <a:cs typeface="Arial" panose="020B0604020202020204" pitchFamily="34" charset="0"/>
              </a:rPr>
              <a:t>(</a:t>
            </a:r>
            <a:r>
              <a:rPr lang="en-GB" sz="1100" b="1" dirty="0">
                <a:latin typeface="Arial" panose="020B0604020202020204" pitchFamily="34" charset="0"/>
                <a:cs typeface="Arial" panose="020B0604020202020204" pitchFamily="34" charset="0"/>
              </a:rPr>
              <a:t>3</a:t>
            </a:r>
            <a:r>
              <a:rPr lang="en-GB" sz="1100" dirty="0" smtClean="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in </a:t>
            </a:r>
            <a:r>
              <a:rPr lang="en-GB" sz="1100" b="1" dirty="0" smtClean="0">
                <a:latin typeface="Arial" panose="020B0604020202020204" pitchFamily="34" charset="0"/>
                <a:cs typeface="Arial" panose="020B0604020202020204" pitchFamily="34" charset="0"/>
              </a:rPr>
              <a:t>Bloomsbury</a:t>
            </a:r>
            <a:endParaRPr lang="en-GB" sz="1100" dirty="0">
              <a:latin typeface="Arial" panose="020B0604020202020204" pitchFamily="34" charset="0"/>
              <a:cs typeface="Arial" panose="020B0604020202020204" pitchFamily="34" charset="0"/>
            </a:endParaRPr>
          </a:p>
        </p:txBody>
      </p:sp>
      <p:cxnSp>
        <p:nvCxnSpPr>
          <p:cNvPr id="2054" name="Straight Arrow Connector 2053"/>
          <p:cNvCxnSpPr/>
          <p:nvPr/>
        </p:nvCxnSpPr>
        <p:spPr>
          <a:xfrm>
            <a:off x="971600" y="5244708"/>
            <a:ext cx="0" cy="7045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55" name="TextBox 2054"/>
          <p:cNvSpPr txBox="1"/>
          <p:nvPr/>
        </p:nvSpPr>
        <p:spPr>
          <a:xfrm>
            <a:off x="4590050" y="3310186"/>
            <a:ext cx="1154064" cy="1061829"/>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latin typeface="Arial" panose="020B0604020202020204" pitchFamily="34" charset="0"/>
                <a:cs typeface="Arial" panose="020B0604020202020204" pitchFamily="34" charset="0"/>
              </a:rPr>
              <a:t>Majority of households affected by TBC live in Private Rented Sector (</a:t>
            </a:r>
            <a:r>
              <a:rPr lang="en-GB" sz="1050" b="1" dirty="0" smtClean="0">
                <a:latin typeface="Arial" panose="020B0604020202020204" pitchFamily="34" charset="0"/>
                <a:cs typeface="Arial" panose="020B0604020202020204" pitchFamily="34" charset="0"/>
              </a:rPr>
              <a:t>130</a:t>
            </a:r>
            <a:r>
              <a:rPr lang="en-GB" sz="1050" dirty="0" smtClean="0">
                <a:latin typeface="Arial" panose="020B0604020202020204" pitchFamily="34" charset="0"/>
                <a:cs typeface="Arial" panose="020B0604020202020204" pitchFamily="34" charset="0"/>
              </a:rPr>
              <a:t>)</a:t>
            </a:r>
            <a:endParaRPr lang="en-GB" sz="1050" dirty="0">
              <a:latin typeface="Arial" panose="020B0604020202020204" pitchFamily="34" charset="0"/>
              <a:cs typeface="Arial" panose="020B0604020202020204" pitchFamily="34" charset="0"/>
            </a:endParaRPr>
          </a:p>
        </p:txBody>
      </p:sp>
      <p:sp>
        <p:nvSpPr>
          <p:cNvPr id="2058" name="TextBox 2057"/>
          <p:cNvSpPr txBox="1"/>
          <p:nvPr/>
        </p:nvSpPr>
        <p:spPr>
          <a:xfrm>
            <a:off x="2562052" y="1971357"/>
            <a:ext cx="1911299" cy="1107996"/>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b="1" dirty="0" smtClean="0">
                <a:latin typeface="Arial" panose="020B0604020202020204" pitchFamily="34" charset="0"/>
                <a:cs typeface="Arial" panose="020B0604020202020204" pitchFamily="34" charset="0"/>
              </a:rPr>
              <a:t>80 </a:t>
            </a:r>
            <a:r>
              <a:rPr lang="en-GB" sz="1100" dirty="0" smtClean="0">
                <a:latin typeface="Arial" panose="020B0604020202020204" pitchFamily="34" charset="0"/>
                <a:cs typeface="Arial" panose="020B0604020202020204" pitchFamily="34" charset="0"/>
              </a:rPr>
              <a:t>single </a:t>
            </a:r>
            <a:r>
              <a:rPr lang="en-GB" sz="1100" dirty="0">
                <a:latin typeface="Arial" panose="020B0604020202020204" pitchFamily="34" charset="0"/>
                <a:cs typeface="Arial" panose="020B0604020202020204" pitchFamily="34" charset="0"/>
              </a:rPr>
              <a:t>adult households are affected. The highest concentration of single </a:t>
            </a:r>
            <a:r>
              <a:rPr lang="en-GB" sz="1100" dirty="0" smtClean="0">
                <a:latin typeface="Arial" panose="020B0604020202020204" pitchFamily="34" charset="0"/>
                <a:cs typeface="Arial" panose="020B0604020202020204" pitchFamily="34" charset="0"/>
              </a:rPr>
              <a:t>adults </a:t>
            </a:r>
            <a:r>
              <a:rPr lang="en-GB" sz="1100" dirty="0">
                <a:latin typeface="Arial" panose="020B0604020202020204" pitchFamily="34" charset="0"/>
                <a:cs typeface="Arial" panose="020B0604020202020204" pitchFamily="34" charset="0"/>
              </a:rPr>
              <a:t>affected live in </a:t>
            </a:r>
            <a:r>
              <a:rPr lang="en-GB" sz="1100" b="1" dirty="0" smtClean="0">
                <a:latin typeface="Arial" panose="020B0604020202020204" pitchFamily="34" charset="0"/>
                <a:cs typeface="Arial" panose="020B0604020202020204" pitchFamily="34" charset="0"/>
              </a:rPr>
              <a:t>Kilburn </a:t>
            </a:r>
            <a:r>
              <a:rPr lang="en-GB" sz="1100" dirty="0" smtClean="0">
                <a:latin typeface="Arial" panose="020B0604020202020204" pitchFamily="34" charset="0"/>
                <a:cs typeface="Arial" panose="020B0604020202020204" pitchFamily="34" charset="0"/>
              </a:rPr>
              <a:t>(</a:t>
            </a:r>
            <a:r>
              <a:rPr lang="en-GB" sz="1100" b="1" dirty="0" smtClean="0">
                <a:latin typeface="Arial" panose="020B0604020202020204" pitchFamily="34" charset="0"/>
                <a:cs typeface="Arial" panose="020B0604020202020204" pitchFamily="34" charset="0"/>
              </a:rPr>
              <a:t>39</a:t>
            </a:r>
            <a:r>
              <a:rPr lang="en-GB" sz="1100" dirty="0" smtClean="0">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including lone parents </a:t>
            </a:r>
            <a:r>
              <a:rPr lang="en-GB" sz="1100" dirty="0" smtClean="0">
                <a:latin typeface="Arial" panose="020B0604020202020204" pitchFamily="34" charset="0"/>
                <a:cs typeface="Arial" panose="020B0604020202020204" pitchFamily="34" charset="0"/>
              </a:rPr>
              <a:t>(</a:t>
            </a:r>
            <a:r>
              <a:rPr lang="en-GB" sz="1100" b="1" dirty="0" smtClean="0">
                <a:latin typeface="Arial" panose="020B0604020202020204" pitchFamily="34" charset="0"/>
                <a:cs typeface="Arial" panose="020B0604020202020204" pitchFamily="34" charset="0"/>
              </a:rPr>
              <a:t>13</a:t>
            </a:r>
            <a:r>
              <a:rPr lang="en-GB" sz="1100" dirty="0" smtClean="0">
                <a:latin typeface="Arial" panose="020B0604020202020204" pitchFamily="34" charset="0"/>
                <a:cs typeface="Arial" panose="020B0604020202020204" pitchFamily="34" charset="0"/>
              </a:rPr>
              <a:t>), </a:t>
            </a:r>
            <a:endParaRPr lang="en-GB" sz="1100" b="1" dirty="0">
              <a:latin typeface="Arial" panose="020B0604020202020204" pitchFamily="34" charset="0"/>
              <a:cs typeface="Arial" panose="020B0604020202020204" pitchFamily="34" charset="0"/>
            </a:endParaRPr>
          </a:p>
        </p:txBody>
      </p:sp>
      <p:cxnSp>
        <p:nvCxnSpPr>
          <p:cNvPr id="2060" name="Straight Arrow Connector 2059"/>
          <p:cNvCxnSpPr/>
          <p:nvPr/>
        </p:nvCxnSpPr>
        <p:spPr>
          <a:xfrm flipV="1">
            <a:off x="1115616" y="1412777"/>
            <a:ext cx="1823224" cy="6612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744114" y="3685907"/>
            <a:ext cx="177292" cy="3191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757876" y="4073010"/>
            <a:ext cx="1335161" cy="1869743"/>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050" dirty="0" smtClean="0"/>
              <a:t>This table shows the number of  TBC households by number of children, i.e. there are </a:t>
            </a:r>
            <a:r>
              <a:rPr lang="en-GB" sz="1050" b="1" dirty="0" smtClean="0"/>
              <a:t>56</a:t>
            </a:r>
            <a:r>
              <a:rPr lang="en-GB" sz="1050" dirty="0" smtClean="0"/>
              <a:t> households with 2</a:t>
            </a:r>
            <a:r>
              <a:rPr lang="en-GB" sz="1050" b="1" dirty="0" smtClean="0"/>
              <a:t> </a:t>
            </a:r>
            <a:r>
              <a:rPr lang="en-GB" sz="1050" dirty="0" smtClean="0"/>
              <a:t>children affected by TBC, </a:t>
            </a:r>
            <a:r>
              <a:rPr lang="en-GB" sz="1050" b="1" dirty="0" smtClean="0"/>
              <a:t>44 </a:t>
            </a:r>
            <a:r>
              <a:rPr lang="en-GB" sz="1050" dirty="0" smtClean="0"/>
              <a:t>households with 4 children affected, etc</a:t>
            </a:r>
            <a:r>
              <a:rPr lang="en-GB" sz="1050" dirty="0"/>
              <a:t>.</a:t>
            </a:r>
          </a:p>
        </p:txBody>
      </p:sp>
      <p:sp>
        <p:nvSpPr>
          <p:cNvPr id="30" name="TextBox 29"/>
          <p:cNvSpPr txBox="1"/>
          <p:nvPr/>
        </p:nvSpPr>
        <p:spPr>
          <a:xfrm>
            <a:off x="6786484" y="2985918"/>
            <a:ext cx="269626" cy="276999"/>
          </a:xfrm>
          <a:prstGeom prst="rect">
            <a:avLst/>
          </a:prstGeom>
          <a:noFill/>
        </p:spPr>
        <p:txBody>
          <a:bodyPr wrap="none" rtlCol="0">
            <a:spAutoFit/>
          </a:bodyPr>
          <a:lstStyle/>
          <a:p>
            <a:r>
              <a:rPr lang="en-GB" sz="1200" b="1" dirty="0" smtClean="0">
                <a:solidFill>
                  <a:schemeClr val="bg1"/>
                </a:solidFill>
              </a:rPr>
              <a:t>0</a:t>
            </a:r>
            <a:endParaRPr lang="en-GB" sz="1200" b="1" dirty="0">
              <a:solidFill>
                <a:schemeClr val="bg1"/>
              </a:solidFill>
            </a:endParaRPr>
          </a:p>
        </p:txBody>
      </p:sp>
    </p:spTree>
    <p:extLst>
      <p:ext uri="{BB962C8B-B14F-4D97-AF65-F5344CB8AC3E}">
        <p14:creationId xmlns:p14="http://schemas.microsoft.com/office/powerpoint/2010/main" val="178714041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3645112"/>
            <a:ext cx="9144000" cy="3212888"/>
          </a:xfrm>
          <a:prstGeom prst="rect">
            <a:avLst/>
          </a:prstGeom>
          <a:gradFill>
            <a:gsLst>
              <a:gs pos="2600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4147" y="-54044"/>
            <a:ext cx="8229600" cy="634082"/>
          </a:xfrm>
        </p:spPr>
        <p:txBody>
          <a:bodyPr/>
          <a:lstStyle/>
          <a:p>
            <a:r>
              <a:rPr lang="en-GB" sz="2800" dirty="0" smtClean="0"/>
              <a:t>Total Benefits Cap (TBC) – Continued</a:t>
            </a:r>
            <a:endParaRPr lang="en-GB" sz="2800" dirty="0"/>
          </a:p>
        </p:txBody>
      </p:sp>
      <p:sp>
        <p:nvSpPr>
          <p:cNvPr id="17" name="Right Brace 16"/>
          <p:cNvSpPr/>
          <p:nvPr/>
        </p:nvSpPr>
        <p:spPr>
          <a:xfrm>
            <a:off x="8242522" y="2585127"/>
            <a:ext cx="276420" cy="1035451"/>
          </a:xfrm>
          <a:prstGeom prst="rightBrace">
            <a:avLst/>
          </a:prstGeom>
        </p:spPr>
        <p:style>
          <a:lnRef idx="1">
            <a:schemeClr val="accent1"/>
          </a:lnRef>
          <a:fillRef idx="0">
            <a:schemeClr val="accent1"/>
          </a:fillRef>
          <a:effectRef idx="0">
            <a:schemeClr val="accent1"/>
          </a:effectRef>
          <a:fontRef idx="minor">
            <a:schemeClr val="tx1"/>
          </a:fontRef>
        </p:style>
        <p:txBody>
          <a:bodyPr wrap="square"/>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sp>
        <p:nvSpPr>
          <p:cNvPr id="13" name="Right Brace 12"/>
          <p:cNvSpPr/>
          <p:nvPr/>
        </p:nvSpPr>
        <p:spPr>
          <a:xfrm rot="10800000">
            <a:off x="6066334" y="1466179"/>
            <a:ext cx="335540" cy="1771885"/>
          </a:xfrm>
          <a:prstGeom prst="rightBrace">
            <a:avLst/>
          </a:prstGeom>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dirty="0"/>
          </a:p>
        </p:txBody>
      </p:sp>
      <p:sp>
        <p:nvSpPr>
          <p:cNvPr id="11" name="TextBox 10"/>
          <p:cNvSpPr txBox="1"/>
          <p:nvPr/>
        </p:nvSpPr>
        <p:spPr>
          <a:xfrm>
            <a:off x="6598809" y="3282024"/>
            <a:ext cx="1555635" cy="677108"/>
          </a:xfrm>
          <a:prstGeom prst="rect">
            <a:avLst/>
          </a:prstGeom>
          <a:noFill/>
        </p:spPr>
        <p:txBody>
          <a:bodyPr wrap="square" rtlCol="0">
            <a:spAutoFit/>
          </a:bodyPr>
          <a:lstStyle/>
          <a:p>
            <a:pPr algn="ctr"/>
            <a:r>
              <a:rPr lang="en-GB" sz="1000" b="1" dirty="0">
                <a:latin typeface="Calibri" panose="020F0502020204030204" pitchFamily="34" charset="0"/>
              </a:rPr>
              <a:t>C</a:t>
            </a:r>
            <a:r>
              <a:rPr lang="en-GB" sz="1000" dirty="0" smtClean="0">
                <a:latin typeface="Calibri" panose="020F0502020204030204" pitchFamily="34" charset="0"/>
              </a:rPr>
              <a:t>ouples </a:t>
            </a:r>
            <a:r>
              <a:rPr lang="en-GB" sz="1000" dirty="0">
                <a:latin typeface="Calibri" panose="020F0502020204030204" pitchFamily="34" charset="0"/>
              </a:rPr>
              <a:t>without </a:t>
            </a:r>
            <a:r>
              <a:rPr lang="en-GB" sz="1000" dirty="0" smtClean="0">
                <a:latin typeface="Calibri" panose="020F0502020204030204" pitchFamily="34" charset="0"/>
              </a:rPr>
              <a:t>children</a:t>
            </a:r>
          </a:p>
          <a:p>
            <a:pPr algn="ctr"/>
            <a:r>
              <a:rPr lang="en-GB" sz="1000" b="1" dirty="0">
                <a:latin typeface="Calibri" panose="020F0502020204030204" pitchFamily="34" charset="0"/>
              </a:rPr>
              <a:t>0</a:t>
            </a:r>
          </a:p>
          <a:p>
            <a:endParaRPr lang="en-GB" dirty="0"/>
          </a:p>
        </p:txBody>
      </p:sp>
      <p:sp>
        <p:nvSpPr>
          <p:cNvPr id="14" name="TextBox 13"/>
          <p:cNvSpPr txBox="1"/>
          <p:nvPr/>
        </p:nvSpPr>
        <p:spPr>
          <a:xfrm>
            <a:off x="6401874" y="481294"/>
            <a:ext cx="1656184" cy="430887"/>
          </a:xfrm>
          <a:prstGeom prst="rect">
            <a:avLst/>
          </a:prstGeom>
          <a:noFill/>
        </p:spPr>
        <p:txBody>
          <a:bodyPr wrap="square" rtlCol="0">
            <a:spAutoFit/>
          </a:bodyPr>
          <a:lstStyle/>
          <a:p>
            <a:pPr algn="ctr"/>
            <a:r>
              <a:rPr lang="en-GB" sz="1050" dirty="0" smtClean="0">
                <a:latin typeface="+mn-lt"/>
              </a:rPr>
              <a:t>Total Households</a:t>
            </a:r>
          </a:p>
          <a:p>
            <a:pPr algn="ctr"/>
            <a:r>
              <a:rPr lang="en-GB" sz="1050" b="1" dirty="0" smtClean="0">
                <a:latin typeface="+mn-lt"/>
              </a:rPr>
              <a:t>267</a:t>
            </a:r>
            <a:endParaRPr lang="en-GB" sz="1050" b="1" dirty="0">
              <a:latin typeface="+mn-lt"/>
            </a:endParaRPr>
          </a:p>
        </p:txBody>
      </p:sp>
      <p:sp>
        <p:nvSpPr>
          <p:cNvPr id="23" name="TextBox 22"/>
          <p:cNvSpPr txBox="1"/>
          <p:nvPr/>
        </p:nvSpPr>
        <p:spPr>
          <a:xfrm>
            <a:off x="5479452" y="2152869"/>
            <a:ext cx="586882" cy="553998"/>
          </a:xfrm>
          <a:prstGeom prst="rect">
            <a:avLst/>
          </a:prstGeom>
          <a:noFill/>
        </p:spPr>
        <p:txBody>
          <a:bodyPr wrap="square" rtlCol="0">
            <a:spAutoFit/>
          </a:bodyPr>
          <a:lstStyle/>
          <a:p>
            <a:pPr algn="ctr"/>
            <a:r>
              <a:rPr lang="en-GB" sz="1000" dirty="0" smtClean="0">
                <a:latin typeface="+mn-lt"/>
              </a:rPr>
              <a:t>Single Adults</a:t>
            </a:r>
          </a:p>
          <a:p>
            <a:pPr algn="ctr"/>
            <a:r>
              <a:rPr lang="en-GB" sz="1000" b="1" dirty="0" smtClean="0">
                <a:latin typeface="+mn-lt"/>
              </a:rPr>
              <a:t>211</a:t>
            </a:r>
            <a:endParaRPr lang="en-GB" sz="1000" b="1" dirty="0">
              <a:latin typeface="+mn-lt"/>
            </a:endParaRPr>
          </a:p>
        </p:txBody>
      </p:sp>
      <p:sp>
        <p:nvSpPr>
          <p:cNvPr id="24" name="TextBox 23"/>
          <p:cNvSpPr txBox="1"/>
          <p:nvPr/>
        </p:nvSpPr>
        <p:spPr>
          <a:xfrm>
            <a:off x="6066334" y="135098"/>
            <a:ext cx="2685351" cy="369332"/>
          </a:xfrm>
          <a:prstGeom prst="rect">
            <a:avLst/>
          </a:prstGeom>
          <a:noFill/>
        </p:spPr>
        <p:txBody>
          <a:bodyPr wrap="none" rtlCol="0">
            <a:spAutoFit/>
          </a:bodyPr>
          <a:lstStyle/>
          <a:p>
            <a:r>
              <a:rPr lang="en-GB" b="1" dirty="0" smtClean="0"/>
              <a:t>TBC Household profile</a:t>
            </a:r>
            <a:endParaRPr lang="en-GB" b="1" dirty="0"/>
          </a:p>
        </p:txBody>
      </p:sp>
      <p:sp>
        <p:nvSpPr>
          <p:cNvPr id="27" name="TextBox 26"/>
          <p:cNvSpPr txBox="1"/>
          <p:nvPr/>
        </p:nvSpPr>
        <p:spPr>
          <a:xfrm>
            <a:off x="22244" y="3645112"/>
            <a:ext cx="4984057" cy="338554"/>
          </a:xfrm>
          <a:prstGeom prst="rect">
            <a:avLst/>
          </a:prstGeom>
          <a:noFill/>
        </p:spPr>
        <p:txBody>
          <a:bodyPr wrap="none" rtlCol="0">
            <a:spAutoFit/>
          </a:bodyPr>
          <a:lstStyle/>
          <a:p>
            <a:r>
              <a:rPr lang="en-GB" sz="1600" b="1" dirty="0" smtClean="0"/>
              <a:t>What happened to the October 2013 TBC cohort?</a:t>
            </a:r>
            <a:endParaRPr lang="en-GB" sz="1600" b="1" dirty="0"/>
          </a:p>
        </p:txBody>
      </p:sp>
      <p:sp>
        <p:nvSpPr>
          <p:cNvPr id="28" name="TextBox 27"/>
          <p:cNvSpPr txBox="1"/>
          <p:nvPr/>
        </p:nvSpPr>
        <p:spPr>
          <a:xfrm rot="16200000">
            <a:off x="-571052" y="4968830"/>
            <a:ext cx="1865727" cy="27699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GB" sz="1200" b="1" dirty="0" smtClean="0"/>
              <a:t>Number of Claimants</a:t>
            </a:r>
            <a:endParaRPr lang="en-GB" sz="1200" b="1" dirty="0"/>
          </a:p>
        </p:txBody>
      </p:sp>
      <p:graphicFrame>
        <p:nvGraphicFramePr>
          <p:cNvPr id="32" name="Chart 31"/>
          <p:cNvGraphicFramePr>
            <a:graphicFrameLocks/>
          </p:cNvGraphicFramePr>
          <p:nvPr>
            <p:extLst>
              <p:ext uri="{D42A27DB-BD31-4B8C-83A1-F6EECF244321}">
                <p14:modId xmlns:p14="http://schemas.microsoft.com/office/powerpoint/2010/main" val="1154372731"/>
              </p:ext>
            </p:extLst>
          </p:nvPr>
        </p:nvGraphicFramePr>
        <p:xfrm>
          <a:off x="4762872" y="3548110"/>
          <a:ext cx="4246677" cy="3021316"/>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Box 32"/>
          <p:cNvSpPr txBox="1"/>
          <p:nvPr/>
        </p:nvSpPr>
        <p:spPr>
          <a:xfrm>
            <a:off x="22244" y="3206440"/>
            <a:ext cx="6111417" cy="276999"/>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200" dirty="0" smtClean="0"/>
              <a:t>There are currently </a:t>
            </a:r>
            <a:r>
              <a:rPr lang="en-GB" sz="1200" b="1" dirty="0" smtClean="0"/>
              <a:t>267</a:t>
            </a:r>
            <a:r>
              <a:rPr lang="en-GB" sz="1200" dirty="0" smtClean="0"/>
              <a:t> TBC cases in Camden</a:t>
            </a:r>
            <a:r>
              <a:rPr lang="en-GB" sz="1200" dirty="0" smtClean="0">
                <a:solidFill>
                  <a:schemeClr val="tx1"/>
                </a:solidFill>
              </a:rPr>
              <a:t>, with </a:t>
            </a:r>
            <a:r>
              <a:rPr lang="en-GB" sz="1200" b="1" dirty="0" smtClean="0">
                <a:solidFill>
                  <a:schemeClr val="tx1"/>
                </a:solidFill>
              </a:rPr>
              <a:t>142</a:t>
            </a:r>
            <a:r>
              <a:rPr lang="en-GB" sz="1200" dirty="0" smtClean="0">
                <a:solidFill>
                  <a:schemeClr val="tx1"/>
                </a:solidFill>
              </a:rPr>
              <a:t> new cases since October 2013</a:t>
            </a:r>
            <a:endParaRPr lang="en-GB" sz="1200" dirty="0">
              <a:solidFill>
                <a:schemeClr val="tx1"/>
              </a:solidFill>
            </a:endParaRPr>
          </a:p>
        </p:txBody>
      </p:sp>
      <p:sp>
        <p:nvSpPr>
          <p:cNvPr id="16" name="TextBox 1"/>
          <p:cNvSpPr txBox="1"/>
          <p:nvPr/>
        </p:nvSpPr>
        <p:spPr>
          <a:xfrm>
            <a:off x="8380106" y="2812635"/>
            <a:ext cx="861100" cy="74815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000" dirty="0"/>
              <a:t>Households without children</a:t>
            </a:r>
          </a:p>
          <a:p>
            <a:pPr algn="ctr"/>
            <a:r>
              <a:rPr lang="en-GB" sz="1000" b="1" dirty="0" smtClean="0"/>
              <a:t>80</a:t>
            </a:r>
          </a:p>
          <a:p>
            <a:pPr algn="ctr"/>
            <a:r>
              <a:rPr lang="en-GB" sz="1000" b="1" dirty="0" smtClean="0"/>
              <a:t>	</a:t>
            </a:r>
            <a:endParaRPr lang="en-GB" sz="1000" b="1" dirty="0"/>
          </a:p>
        </p:txBody>
      </p:sp>
      <p:sp>
        <p:nvSpPr>
          <p:cNvPr id="3" name="Rectangle 2"/>
          <p:cNvSpPr/>
          <p:nvPr/>
        </p:nvSpPr>
        <p:spPr>
          <a:xfrm>
            <a:off x="611560" y="4180892"/>
            <a:ext cx="1080120" cy="2056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314</a:t>
            </a:r>
          </a:p>
          <a:p>
            <a:pPr algn="ctr"/>
            <a:r>
              <a:rPr lang="en-GB" sz="1600" dirty="0" smtClean="0"/>
              <a:t>In payment</a:t>
            </a:r>
            <a:endParaRPr lang="en-GB" sz="1600" dirty="0"/>
          </a:p>
        </p:txBody>
      </p:sp>
      <p:sp>
        <p:nvSpPr>
          <p:cNvPr id="22" name="Rectangle 21"/>
          <p:cNvSpPr/>
          <p:nvPr/>
        </p:nvSpPr>
        <p:spPr>
          <a:xfrm>
            <a:off x="1835696" y="5157192"/>
            <a:ext cx="1085714"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172</a:t>
            </a:r>
            <a:endParaRPr lang="en-GB" b="1" dirty="0"/>
          </a:p>
        </p:txBody>
      </p:sp>
      <p:sp>
        <p:nvSpPr>
          <p:cNvPr id="29" name="Rectangle 28"/>
          <p:cNvSpPr/>
          <p:nvPr/>
        </p:nvSpPr>
        <p:spPr>
          <a:xfrm>
            <a:off x="1835696" y="4180892"/>
            <a:ext cx="1085714" cy="2244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52</a:t>
            </a:r>
            <a:endParaRPr lang="en-GB" b="1" dirty="0"/>
          </a:p>
        </p:txBody>
      </p:sp>
      <p:sp>
        <p:nvSpPr>
          <p:cNvPr id="30" name="Rectangle 29"/>
          <p:cNvSpPr/>
          <p:nvPr/>
        </p:nvSpPr>
        <p:spPr>
          <a:xfrm>
            <a:off x="1835696" y="4445496"/>
            <a:ext cx="1085714" cy="660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90</a:t>
            </a:r>
            <a:endParaRPr lang="en-GB" b="1" dirty="0"/>
          </a:p>
        </p:txBody>
      </p:sp>
      <p:sp>
        <p:nvSpPr>
          <p:cNvPr id="36" name="TextBox 35"/>
          <p:cNvSpPr txBox="1"/>
          <p:nvPr/>
        </p:nvSpPr>
        <p:spPr>
          <a:xfrm>
            <a:off x="514810" y="6237312"/>
            <a:ext cx="2563142" cy="27699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GB" sz="1200" b="1" dirty="0" smtClean="0"/>
              <a:t> October 2013         May 2015</a:t>
            </a:r>
            <a:endParaRPr lang="en-GB" sz="1200" b="1" dirty="0"/>
          </a:p>
        </p:txBody>
      </p:sp>
      <p:cxnSp>
        <p:nvCxnSpPr>
          <p:cNvPr id="8" name="Straight Arrow Connector 7"/>
          <p:cNvCxnSpPr/>
          <p:nvPr/>
        </p:nvCxnSpPr>
        <p:spPr>
          <a:xfrm>
            <a:off x="2727524" y="4306292"/>
            <a:ext cx="3877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727524" y="4775848"/>
            <a:ext cx="3877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727524" y="5493226"/>
            <a:ext cx="3877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115296" y="4174467"/>
            <a:ext cx="208823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t>No longer claiming housing benefit in the borough</a:t>
            </a:r>
          </a:p>
        </p:txBody>
      </p:sp>
      <p:sp>
        <p:nvSpPr>
          <p:cNvPr id="21" name="TextBox 20"/>
          <p:cNvSpPr txBox="1"/>
          <p:nvPr/>
        </p:nvSpPr>
        <p:spPr>
          <a:xfrm>
            <a:off x="3126206" y="4729584"/>
            <a:ext cx="207732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t>In payment  - </a:t>
            </a:r>
            <a:endParaRPr lang="en-GB" sz="1200" dirty="0" smtClean="0"/>
          </a:p>
          <a:p>
            <a:r>
              <a:rPr lang="en-GB" sz="1200" dirty="0" smtClean="0"/>
              <a:t>No </a:t>
            </a:r>
            <a:r>
              <a:rPr lang="en-GB" sz="1200" dirty="0"/>
              <a:t>longer affected by TBC</a:t>
            </a:r>
          </a:p>
        </p:txBody>
      </p:sp>
      <p:sp>
        <p:nvSpPr>
          <p:cNvPr id="37" name="TextBox 36"/>
          <p:cNvSpPr txBox="1"/>
          <p:nvPr/>
        </p:nvSpPr>
        <p:spPr>
          <a:xfrm>
            <a:off x="3126206" y="5280142"/>
            <a:ext cx="207732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t>In payment  - </a:t>
            </a:r>
            <a:endParaRPr lang="en-GB" sz="1200" dirty="0" smtClean="0"/>
          </a:p>
          <a:p>
            <a:r>
              <a:rPr lang="en-GB" sz="1200" dirty="0" smtClean="0"/>
              <a:t>Still </a:t>
            </a:r>
            <a:r>
              <a:rPr lang="en-GB" sz="1200" dirty="0"/>
              <a:t>affected by TBC</a:t>
            </a:r>
          </a:p>
        </p:txBody>
      </p:sp>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907014"/>
            <a:ext cx="1638229" cy="2331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600413" y="912181"/>
            <a:ext cx="1469834" cy="830997"/>
          </a:xfrm>
          <a:prstGeom prst="rect">
            <a:avLst/>
          </a:prstGeom>
          <a:noFill/>
        </p:spPr>
        <p:txBody>
          <a:bodyPr wrap="square" rtlCol="0">
            <a:spAutoFit/>
          </a:bodyPr>
          <a:lstStyle/>
          <a:p>
            <a:pPr algn="ctr"/>
            <a:r>
              <a:rPr lang="en-US" sz="1000" dirty="0">
                <a:solidFill>
                  <a:schemeClr val="bg1"/>
                </a:solidFill>
                <a:latin typeface="+mn-lt"/>
                <a:cs typeface="Arial" panose="020B0604020202020204" pitchFamily="34" charset="0"/>
              </a:rPr>
              <a:t>Couples with </a:t>
            </a:r>
            <a:endParaRPr lang="en-US" sz="1000" dirty="0" smtClean="0">
              <a:solidFill>
                <a:schemeClr val="bg1"/>
              </a:solidFill>
              <a:latin typeface="+mn-lt"/>
              <a:cs typeface="Arial" panose="020B0604020202020204" pitchFamily="34" charset="0"/>
            </a:endParaRPr>
          </a:p>
          <a:p>
            <a:pPr algn="ctr"/>
            <a:r>
              <a:rPr lang="en-US" sz="1000" dirty="0" smtClean="0">
                <a:solidFill>
                  <a:schemeClr val="bg1"/>
                </a:solidFill>
                <a:latin typeface="+mn-lt"/>
                <a:cs typeface="Arial" panose="020B0604020202020204" pitchFamily="34" charset="0"/>
              </a:rPr>
              <a:t>children</a:t>
            </a:r>
            <a:r>
              <a:rPr lang="en-US" sz="1000" dirty="0">
                <a:solidFill>
                  <a:schemeClr val="bg1"/>
                </a:solidFill>
                <a:latin typeface="+mn-lt"/>
                <a:cs typeface="Arial" panose="020B0604020202020204" pitchFamily="34" charset="0"/>
              </a:rPr>
              <a:t>
</a:t>
            </a:r>
            <a:r>
              <a:rPr lang="en-US" sz="1000" b="1" dirty="0" smtClean="0">
                <a:solidFill>
                  <a:schemeClr val="bg1"/>
                </a:solidFill>
                <a:latin typeface="+mn-lt"/>
                <a:cs typeface="Arial" panose="020B0604020202020204" pitchFamily="34" charset="0"/>
              </a:rPr>
              <a:t>56</a:t>
            </a:r>
            <a:endParaRPr lang="en-US" sz="1000" b="1" dirty="0">
              <a:solidFill>
                <a:schemeClr val="bg1"/>
              </a:solidFill>
              <a:latin typeface="+mn-lt"/>
              <a:cs typeface="Arial" panose="020B0604020202020204" pitchFamily="34" charset="0"/>
            </a:endParaRPr>
          </a:p>
          <a:p>
            <a:endParaRPr lang="en-GB" dirty="0"/>
          </a:p>
        </p:txBody>
      </p:sp>
      <p:sp>
        <p:nvSpPr>
          <p:cNvPr id="38" name="TextBox 37"/>
          <p:cNvSpPr txBox="1"/>
          <p:nvPr/>
        </p:nvSpPr>
        <p:spPr>
          <a:xfrm>
            <a:off x="6598809" y="1563987"/>
            <a:ext cx="1469834" cy="830997"/>
          </a:xfrm>
          <a:prstGeom prst="rect">
            <a:avLst/>
          </a:prstGeom>
          <a:noFill/>
        </p:spPr>
        <p:txBody>
          <a:bodyPr wrap="square" rtlCol="0">
            <a:spAutoFit/>
          </a:bodyPr>
          <a:lstStyle/>
          <a:p>
            <a:pPr algn="ctr"/>
            <a:r>
              <a:rPr lang="en-US" sz="1000" dirty="0" smtClean="0">
                <a:solidFill>
                  <a:schemeClr val="bg1"/>
                </a:solidFill>
                <a:latin typeface="+mn-lt"/>
                <a:cs typeface="Arial" panose="020B0604020202020204" pitchFamily="34" charset="0"/>
              </a:rPr>
              <a:t>Single with </a:t>
            </a:r>
          </a:p>
          <a:p>
            <a:pPr algn="ctr"/>
            <a:r>
              <a:rPr lang="en-US" sz="1000" dirty="0" smtClean="0">
                <a:solidFill>
                  <a:schemeClr val="bg1"/>
                </a:solidFill>
                <a:latin typeface="+mn-lt"/>
                <a:cs typeface="Arial" panose="020B0604020202020204" pitchFamily="34" charset="0"/>
              </a:rPr>
              <a:t>children</a:t>
            </a:r>
            <a:r>
              <a:rPr lang="en-US" sz="1000" dirty="0">
                <a:solidFill>
                  <a:schemeClr val="bg1"/>
                </a:solidFill>
                <a:latin typeface="+mn-lt"/>
                <a:cs typeface="Arial" panose="020B0604020202020204" pitchFamily="34" charset="0"/>
              </a:rPr>
              <a:t>
</a:t>
            </a:r>
            <a:r>
              <a:rPr lang="en-US" sz="1000" b="1" dirty="0" smtClean="0">
                <a:solidFill>
                  <a:schemeClr val="bg1"/>
                </a:solidFill>
                <a:latin typeface="+mn-lt"/>
                <a:cs typeface="Arial" panose="020B0604020202020204" pitchFamily="34" charset="0"/>
              </a:rPr>
              <a:t>131</a:t>
            </a:r>
            <a:endParaRPr lang="en-US" sz="1000" b="1" dirty="0">
              <a:solidFill>
                <a:schemeClr val="bg1"/>
              </a:solidFill>
              <a:latin typeface="+mn-lt"/>
              <a:cs typeface="Arial" panose="020B0604020202020204" pitchFamily="34" charset="0"/>
            </a:endParaRPr>
          </a:p>
          <a:p>
            <a:endParaRPr lang="en-GB" dirty="0"/>
          </a:p>
        </p:txBody>
      </p:sp>
      <p:sp>
        <p:nvSpPr>
          <p:cNvPr id="7" name="Rectangle 6"/>
          <p:cNvSpPr/>
          <p:nvPr/>
        </p:nvSpPr>
        <p:spPr>
          <a:xfrm>
            <a:off x="6600413" y="2585127"/>
            <a:ext cx="1469834" cy="553998"/>
          </a:xfrm>
          <a:prstGeom prst="rect">
            <a:avLst/>
          </a:prstGeom>
        </p:spPr>
        <p:txBody>
          <a:bodyPr wrap="square">
            <a:spAutoFit/>
          </a:bodyPr>
          <a:lstStyle/>
          <a:p>
            <a:pPr algn="ctr"/>
            <a:r>
              <a:rPr lang="en-US" sz="1000" dirty="0">
                <a:solidFill>
                  <a:schemeClr val="bg1"/>
                </a:solidFill>
                <a:latin typeface="+mn-lt"/>
                <a:cs typeface="Arial" panose="020B0604020202020204" pitchFamily="34" charset="0"/>
              </a:rPr>
              <a:t>Single </a:t>
            </a:r>
            <a:r>
              <a:rPr lang="en-US" sz="1000" dirty="0" smtClean="0">
                <a:solidFill>
                  <a:schemeClr val="bg1"/>
                </a:solidFill>
                <a:latin typeface="+mn-lt"/>
                <a:cs typeface="Arial" panose="020B0604020202020204" pitchFamily="34" charset="0"/>
              </a:rPr>
              <a:t>without </a:t>
            </a:r>
            <a:endParaRPr lang="en-US" sz="1000" dirty="0">
              <a:solidFill>
                <a:schemeClr val="bg1"/>
              </a:solidFill>
              <a:latin typeface="+mn-lt"/>
              <a:cs typeface="Arial" panose="020B0604020202020204" pitchFamily="34" charset="0"/>
            </a:endParaRPr>
          </a:p>
          <a:p>
            <a:pPr algn="ctr"/>
            <a:r>
              <a:rPr lang="en-US" sz="1000" dirty="0">
                <a:solidFill>
                  <a:schemeClr val="bg1"/>
                </a:solidFill>
                <a:latin typeface="+mn-lt"/>
                <a:cs typeface="Arial" panose="020B0604020202020204" pitchFamily="34" charset="0"/>
              </a:rPr>
              <a:t>children
</a:t>
            </a:r>
            <a:r>
              <a:rPr lang="en-US" sz="1000" b="1" dirty="0" smtClean="0">
                <a:solidFill>
                  <a:schemeClr val="bg1"/>
                </a:solidFill>
                <a:latin typeface="+mn-lt"/>
                <a:cs typeface="Arial" panose="020B0604020202020204" pitchFamily="34" charset="0"/>
              </a:rPr>
              <a:t>80</a:t>
            </a:r>
            <a:endParaRPr lang="en-US" sz="1000" b="1" dirty="0">
              <a:solidFill>
                <a:schemeClr val="bg1"/>
              </a:solidFill>
              <a:latin typeface="+mn-lt"/>
              <a:cs typeface="Arial" panose="020B0604020202020204" pitchFamily="34" charset="0"/>
            </a:endParaRPr>
          </a:p>
        </p:txBody>
      </p:sp>
      <p:sp>
        <p:nvSpPr>
          <p:cNvPr id="39" name="Right Brace 38"/>
          <p:cNvSpPr/>
          <p:nvPr/>
        </p:nvSpPr>
        <p:spPr>
          <a:xfrm>
            <a:off x="8242522" y="912595"/>
            <a:ext cx="289810" cy="1672532"/>
          </a:xfrm>
          <a:prstGeom prst="rightBrace">
            <a:avLst>
              <a:gd name="adj1" fmla="val 8333"/>
              <a:gd name="adj2" fmla="val 49338"/>
            </a:avLst>
          </a:prstGeom>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a:p>
        </p:txBody>
      </p:sp>
      <p:sp>
        <p:nvSpPr>
          <p:cNvPr id="9" name="Rectangle 8"/>
          <p:cNvSpPr/>
          <p:nvPr/>
        </p:nvSpPr>
        <p:spPr>
          <a:xfrm>
            <a:off x="8314595" y="1466179"/>
            <a:ext cx="901478" cy="707886"/>
          </a:xfrm>
          <a:prstGeom prst="rect">
            <a:avLst/>
          </a:prstGeom>
        </p:spPr>
        <p:txBody>
          <a:bodyPr wrap="square">
            <a:spAutoFit/>
          </a:bodyPr>
          <a:lstStyle/>
          <a:p>
            <a:pPr algn="ctr"/>
            <a:r>
              <a:rPr lang="en-GB" sz="1000" dirty="0">
                <a:latin typeface="+mn-lt"/>
              </a:rPr>
              <a:t>Households </a:t>
            </a:r>
            <a:r>
              <a:rPr lang="en-GB" sz="1000" dirty="0" smtClean="0">
                <a:latin typeface="+mn-lt"/>
              </a:rPr>
              <a:t>with </a:t>
            </a:r>
          </a:p>
          <a:p>
            <a:pPr algn="ctr"/>
            <a:r>
              <a:rPr lang="en-GB" sz="1000" dirty="0" smtClean="0">
                <a:latin typeface="+mn-lt"/>
              </a:rPr>
              <a:t>children</a:t>
            </a:r>
            <a:endParaRPr lang="en-GB" sz="1000" dirty="0">
              <a:latin typeface="+mn-lt"/>
            </a:endParaRPr>
          </a:p>
          <a:p>
            <a:pPr algn="ctr"/>
            <a:r>
              <a:rPr lang="en-GB" sz="1000" b="1" dirty="0" smtClean="0">
                <a:latin typeface="+mn-lt"/>
              </a:rPr>
              <a:t>187</a:t>
            </a:r>
            <a:endParaRPr lang="en-GB" sz="1000" b="1" dirty="0">
              <a:latin typeface="+mn-lt"/>
            </a:endParaRPr>
          </a:p>
        </p:txBody>
      </p:sp>
      <p:graphicFrame>
        <p:nvGraphicFramePr>
          <p:cNvPr id="43" name="Chart 42"/>
          <p:cNvGraphicFramePr>
            <a:graphicFrameLocks/>
          </p:cNvGraphicFramePr>
          <p:nvPr>
            <p:extLst>
              <p:ext uri="{D42A27DB-BD31-4B8C-83A1-F6EECF244321}">
                <p14:modId xmlns:p14="http://schemas.microsoft.com/office/powerpoint/2010/main" val="1723869894"/>
              </p:ext>
            </p:extLst>
          </p:nvPr>
        </p:nvGraphicFramePr>
        <p:xfrm>
          <a:off x="77287" y="330498"/>
          <a:ext cx="4505136" cy="284253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4699316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8" y="-315416"/>
            <a:ext cx="8229600" cy="1143000"/>
          </a:xfrm>
        </p:spPr>
        <p:txBody>
          <a:bodyPr/>
          <a:lstStyle/>
          <a:p>
            <a:r>
              <a:rPr lang="en-GB" dirty="0" smtClean="0"/>
              <a:t>Total Benefits Cap (TBC) - Ward Map</a:t>
            </a:r>
            <a:endParaRPr lang="en-GB"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819" t="6374" r="1558" b="7933"/>
          <a:stretch/>
        </p:blipFill>
        <p:spPr>
          <a:xfrm>
            <a:off x="106880" y="593767"/>
            <a:ext cx="8835242" cy="5545776"/>
          </a:xfrm>
          <a:prstGeom prst="rect">
            <a:avLst/>
          </a:prstGeom>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9660" y="1400901"/>
            <a:ext cx="2852737"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460790" y="6488080"/>
            <a:ext cx="1944216"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82692558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2879821875"/>
              </p:ext>
            </p:extLst>
          </p:nvPr>
        </p:nvGraphicFramePr>
        <p:xfrm>
          <a:off x="355902" y="1484784"/>
          <a:ext cx="3928066" cy="495190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14536" y="44624"/>
            <a:ext cx="9129464" cy="792088"/>
          </a:xfrm>
        </p:spPr>
        <p:txBody>
          <a:bodyPr/>
          <a:lstStyle/>
          <a:p>
            <a:r>
              <a:rPr lang="en-GB" sz="3200" dirty="0" smtClean="0"/>
              <a:t>Discretionary Housing Payments (DHP) - Mitigating impact of Housing Benefit (HB) changes</a:t>
            </a:r>
            <a:endParaRPr lang="en-GB" sz="3200" dirty="0"/>
          </a:p>
        </p:txBody>
      </p:sp>
      <p:sp>
        <p:nvSpPr>
          <p:cNvPr id="10" name="Title 1"/>
          <p:cNvSpPr txBox="1">
            <a:spLocks/>
          </p:cNvSpPr>
          <p:nvPr/>
        </p:nvSpPr>
        <p:spPr bwMode="auto">
          <a:xfrm>
            <a:off x="414090" y="908720"/>
            <a:ext cx="8064896" cy="648072"/>
          </a:xfrm>
          <a:prstGeom prst="rect">
            <a:avLst/>
          </a:prstGeom>
          <a:ln/>
          <a:extLst/>
        </p:spPr>
        <p:style>
          <a:lnRef idx="2">
            <a:schemeClr val="accent1"/>
          </a:lnRef>
          <a:fillRef idx="1">
            <a:schemeClr val="lt1"/>
          </a:fillRef>
          <a:effectRef idx="0">
            <a:schemeClr val="accent1"/>
          </a:effectRef>
          <a:fontRef idx="minor">
            <a:schemeClr val="dk1"/>
          </a:fontRef>
        </p:style>
        <p:txBody>
          <a:bodyPr anchor="ctr"/>
          <a:lstStyle>
            <a:lvl1pPr algn="l" rtl="0" eaLnBrk="0" fontAlgn="base" hangingPunct="0">
              <a:spcBef>
                <a:spcPct val="0"/>
              </a:spcBef>
              <a:spcAft>
                <a:spcPct val="0"/>
              </a:spcAft>
              <a:defRPr sz="3600">
                <a:solidFill>
                  <a:srgbClr val="008957"/>
                </a:solidFill>
                <a:latin typeface="+mj-lt"/>
                <a:ea typeface="+mj-ea"/>
                <a:cs typeface="+mj-cs"/>
              </a:defRPr>
            </a:lvl1pPr>
            <a:lvl2pPr algn="l" rtl="0" eaLnBrk="0" fontAlgn="base" hangingPunct="0">
              <a:spcBef>
                <a:spcPct val="0"/>
              </a:spcBef>
              <a:spcAft>
                <a:spcPct val="0"/>
              </a:spcAft>
              <a:defRPr sz="3600">
                <a:solidFill>
                  <a:srgbClr val="008957"/>
                </a:solidFill>
                <a:latin typeface="Helvetica 55 Roman" pitchFamily="34" charset="0"/>
              </a:defRPr>
            </a:lvl2pPr>
            <a:lvl3pPr algn="l" rtl="0" eaLnBrk="0" fontAlgn="base" hangingPunct="0">
              <a:spcBef>
                <a:spcPct val="0"/>
              </a:spcBef>
              <a:spcAft>
                <a:spcPct val="0"/>
              </a:spcAft>
              <a:defRPr sz="3600">
                <a:solidFill>
                  <a:srgbClr val="008957"/>
                </a:solidFill>
                <a:latin typeface="Helvetica 55 Roman" pitchFamily="34" charset="0"/>
              </a:defRPr>
            </a:lvl3pPr>
            <a:lvl4pPr algn="l" rtl="0" eaLnBrk="0" fontAlgn="base" hangingPunct="0">
              <a:spcBef>
                <a:spcPct val="0"/>
              </a:spcBef>
              <a:spcAft>
                <a:spcPct val="0"/>
              </a:spcAft>
              <a:defRPr sz="3600">
                <a:solidFill>
                  <a:srgbClr val="008957"/>
                </a:solidFill>
                <a:latin typeface="Helvetica 55 Roman" pitchFamily="34" charset="0"/>
              </a:defRPr>
            </a:lvl4pPr>
            <a:lvl5pPr algn="l" rtl="0" eaLnBrk="0" fontAlgn="base" hangingPunct="0">
              <a:spcBef>
                <a:spcPct val="0"/>
              </a:spcBef>
              <a:spcAft>
                <a:spcPct val="0"/>
              </a:spcAft>
              <a:defRPr sz="3600">
                <a:solidFill>
                  <a:srgbClr val="008957"/>
                </a:solidFill>
                <a:latin typeface="Helvetica 55 Roman"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a:lstStyle>
          <a:p>
            <a:pPr>
              <a:defRPr/>
            </a:pPr>
            <a:r>
              <a:rPr lang="en-GB" sz="1200" dirty="0">
                <a:solidFill>
                  <a:schemeClr val="tx1"/>
                </a:solidFill>
                <a:latin typeface="Arial" panose="020B0604020202020204" pitchFamily="34" charset="0"/>
                <a:cs typeface="Arial" panose="020B0604020202020204" pitchFamily="34" charset="0"/>
              </a:rPr>
              <a:t>Discretionary Housing </a:t>
            </a:r>
            <a:r>
              <a:rPr lang="en-GB" sz="1200" dirty="0" smtClean="0">
                <a:solidFill>
                  <a:schemeClr val="tx1"/>
                </a:solidFill>
                <a:latin typeface="Arial" panose="020B0604020202020204" pitchFamily="34" charset="0"/>
                <a:cs typeface="Arial" panose="020B0604020202020204" pitchFamily="34" charset="0"/>
              </a:rPr>
              <a:t>Payments are one of the main tools at the Council’s disposal to mitigate the impact of welfare changes and the funding allocated by the Department for Work and Pensions (DWP) to Camden has increased accordingly. Spend has more than doubled since the Total Benefits Cap (TBC) came into effect. </a:t>
            </a:r>
            <a:endParaRPr lang="en-GB" sz="1200" dirty="0">
              <a:solidFill>
                <a:schemeClr val="tx1"/>
              </a:solidFill>
              <a:latin typeface="Arial" panose="020B0604020202020204" pitchFamily="34" charset="0"/>
              <a:cs typeface="Arial" panose="020B0604020202020204" pitchFamily="34" charset="0"/>
            </a:endParaRPr>
          </a:p>
        </p:txBody>
      </p:sp>
      <p:sp>
        <p:nvSpPr>
          <p:cNvPr id="3" name="TextBox 2"/>
          <p:cNvSpPr txBox="1"/>
          <p:nvPr/>
        </p:nvSpPr>
        <p:spPr>
          <a:xfrm rot="16200000">
            <a:off x="-1465782" y="4069408"/>
            <a:ext cx="3505825" cy="253917"/>
          </a:xfrm>
          <a:prstGeom prst="rect">
            <a:avLst/>
          </a:prstGeom>
          <a:noFill/>
        </p:spPr>
        <p:txBody>
          <a:bodyPr wrap="square" rtlCol="0">
            <a:spAutoFit/>
          </a:bodyPr>
          <a:lstStyle/>
          <a:p>
            <a:pPr algn="ctr"/>
            <a:r>
              <a:rPr lang="en-GB" sz="1050" dirty="0" smtClean="0"/>
              <a:t>Number of DHP Claims</a:t>
            </a:r>
            <a:endParaRPr lang="en-GB" sz="1050" dirty="0"/>
          </a:p>
        </p:txBody>
      </p:sp>
      <p:sp>
        <p:nvSpPr>
          <p:cNvPr id="13" name="TextBox 12"/>
          <p:cNvSpPr txBox="1"/>
          <p:nvPr/>
        </p:nvSpPr>
        <p:spPr>
          <a:xfrm>
            <a:off x="816970" y="2708920"/>
            <a:ext cx="2026838"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dirty="0" smtClean="0"/>
              <a:t>Number of DHP claims have risen on average</a:t>
            </a:r>
            <a:r>
              <a:rPr lang="en-GB" sz="1400" dirty="0"/>
              <a:t> </a:t>
            </a:r>
            <a:r>
              <a:rPr lang="en-GB" sz="1400" dirty="0" smtClean="0"/>
              <a:t>by </a:t>
            </a:r>
            <a:r>
              <a:rPr lang="en-GB" sz="1400" b="1" dirty="0"/>
              <a:t>159</a:t>
            </a:r>
            <a:r>
              <a:rPr lang="en-GB" sz="1400" b="1" dirty="0" smtClean="0"/>
              <a:t>%</a:t>
            </a:r>
            <a:r>
              <a:rPr lang="en-GB" sz="1400" dirty="0" smtClean="0"/>
              <a:t> since 2010/11</a:t>
            </a:r>
          </a:p>
        </p:txBody>
      </p:sp>
      <p:sp>
        <p:nvSpPr>
          <p:cNvPr id="16" name="TextBox 15"/>
          <p:cNvSpPr txBox="1"/>
          <p:nvPr/>
        </p:nvSpPr>
        <p:spPr>
          <a:xfrm>
            <a:off x="4144640" y="4797152"/>
            <a:ext cx="4896544" cy="144655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100" dirty="0" smtClean="0">
                <a:solidFill>
                  <a:schemeClr val="tx1"/>
                </a:solidFill>
                <a:latin typeface="Arial" panose="020B0604020202020204" pitchFamily="34" charset="0"/>
                <a:cs typeface="Arial" panose="020B0604020202020204" pitchFamily="34" charset="0"/>
              </a:rPr>
              <a:t>There </a:t>
            </a:r>
            <a:r>
              <a:rPr lang="en-GB" sz="1100" dirty="0">
                <a:solidFill>
                  <a:schemeClr val="tx1"/>
                </a:solidFill>
                <a:latin typeface="Arial" panose="020B0604020202020204" pitchFamily="34" charset="0"/>
                <a:cs typeface="Arial" panose="020B0604020202020204" pitchFamily="34" charset="0"/>
              </a:rPr>
              <a:t>were 296 </a:t>
            </a:r>
            <a:r>
              <a:rPr lang="en-GB" sz="1100" dirty="0" smtClean="0">
                <a:solidFill>
                  <a:schemeClr val="tx1"/>
                </a:solidFill>
                <a:latin typeface="Arial" panose="020B0604020202020204" pitchFamily="34" charset="0"/>
                <a:cs typeface="Arial" panose="020B0604020202020204" pitchFamily="34" charset="0"/>
              </a:rPr>
              <a:t> DHP claims April 2015.</a:t>
            </a:r>
          </a:p>
          <a:p>
            <a:endParaRPr lang="en-GB" sz="1100" dirty="0">
              <a:latin typeface="Arial" panose="020B0604020202020204" pitchFamily="34" charset="0"/>
              <a:cs typeface="Arial" panose="020B0604020202020204" pitchFamily="34" charset="0"/>
            </a:endParaRPr>
          </a:p>
          <a:p>
            <a:r>
              <a:rPr lang="en-GB" sz="1100" dirty="0" smtClean="0">
                <a:latin typeface="Arial" panose="020B0604020202020204" pitchFamily="34" charset="0"/>
                <a:cs typeface="Arial" panose="020B0604020202020204" pitchFamily="34" charset="0"/>
              </a:rPr>
              <a:t>The above table shows how much the council has spent on DHP and how much funding it has received from the DWP.</a:t>
            </a:r>
          </a:p>
          <a:p>
            <a:endParaRPr lang="en-GB" sz="1100" dirty="0" smtClean="0">
              <a:latin typeface="Arial" panose="020B0604020202020204" pitchFamily="34" charset="0"/>
              <a:cs typeface="Arial" panose="020B0604020202020204" pitchFamily="34" charset="0"/>
            </a:endParaRPr>
          </a:p>
          <a:p>
            <a:r>
              <a:rPr lang="en-GB" sz="1100" dirty="0" smtClean="0">
                <a:solidFill>
                  <a:schemeClr val="tx1"/>
                </a:solidFill>
                <a:latin typeface="Arial" panose="020B0604020202020204" pitchFamily="34" charset="0"/>
                <a:cs typeface="Arial" panose="020B0604020202020204" pitchFamily="34" charset="0"/>
              </a:rPr>
              <a:t>Expenditure </a:t>
            </a:r>
            <a:r>
              <a:rPr lang="en-GB" sz="1100" dirty="0">
                <a:solidFill>
                  <a:schemeClr val="tx1"/>
                </a:solidFill>
                <a:latin typeface="Arial" panose="020B0604020202020204" pitchFamily="34" charset="0"/>
                <a:cs typeface="Arial" panose="020B0604020202020204" pitchFamily="34" charset="0"/>
              </a:rPr>
              <a:t>has more than doubled </a:t>
            </a:r>
            <a:r>
              <a:rPr lang="en-GB" sz="1100" dirty="0" smtClean="0">
                <a:solidFill>
                  <a:schemeClr val="tx1"/>
                </a:solidFill>
                <a:latin typeface="Arial" panose="020B0604020202020204" pitchFamily="34" charset="0"/>
                <a:cs typeface="Arial" panose="020B0604020202020204" pitchFamily="34" charset="0"/>
              </a:rPr>
              <a:t>due </a:t>
            </a:r>
            <a:r>
              <a:rPr lang="en-GB" sz="1100" dirty="0">
                <a:solidFill>
                  <a:schemeClr val="tx1"/>
                </a:solidFill>
                <a:latin typeface="Arial" panose="020B0604020202020204" pitchFamily="34" charset="0"/>
                <a:cs typeface="Arial" panose="020B0604020202020204" pitchFamily="34" charset="0"/>
              </a:rPr>
              <a:t>to introduction of total benefit cap</a:t>
            </a:r>
            <a:r>
              <a:rPr lang="en-GB" sz="1100" dirty="0" smtClean="0">
                <a:solidFill>
                  <a:schemeClr val="tx1"/>
                </a:solidFill>
                <a:latin typeface="Arial" panose="020B0604020202020204" pitchFamily="34" charset="0"/>
                <a:cs typeface="Arial" panose="020B0604020202020204" pitchFamily="34" charset="0"/>
              </a:rPr>
              <a:t>.</a:t>
            </a:r>
          </a:p>
          <a:p>
            <a:endParaRPr lang="en-GB" sz="1100" dirty="0">
              <a:solidFill>
                <a:schemeClr val="tx1"/>
              </a:solidFill>
              <a:latin typeface="Arial" panose="020B0604020202020204" pitchFamily="34" charset="0"/>
              <a:cs typeface="Arial" panose="020B0604020202020204" pitchFamily="34" charset="0"/>
            </a:endParaRPr>
          </a:p>
          <a:p>
            <a:r>
              <a:rPr lang="en-GB" sz="1100" dirty="0" smtClean="0">
                <a:latin typeface="Arial" panose="020B0604020202020204" pitchFamily="34" charset="0"/>
                <a:cs typeface="Arial" panose="020B0604020202020204" pitchFamily="34" charset="0"/>
              </a:rPr>
              <a:t>Expenditure </a:t>
            </a:r>
            <a:r>
              <a:rPr lang="en-GB" sz="1100" dirty="0">
                <a:latin typeface="Arial" panose="020B0604020202020204" pitchFamily="34" charset="0"/>
                <a:cs typeface="Arial" panose="020B0604020202020204" pitchFamily="34" charset="0"/>
              </a:rPr>
              <a:t>in 2014/15  </a:t>
            </a:r>
            <a:r>
              <a:rPr lang="en-GB" sz="1100" dirty="0" smtClean="0">
                <a:latin typeface="Arial" panose="020B0604020202020204" pitchFamily="34" charset="0"/>
                <a:cs typeface="Arial" panose="020B0604020202020204" pitchFamily="34" charset="0"/>
              </a:rPr>
              <a:t>was </a:t>
            </a:r>
            <a:r>
              <a:rPr lang="en-GB" sz="1100" b="1" dirty="0" smtClean="0">
                <a:latin typeface="Arial" panose="020B0604020202020204" pitchFamily="34" charset="0"/>
                <a:cs typeface="Arial" panose="020B0604020202020204" pitchFamily="34" charset="0"/>
              </a:rPr>
              <a:t>£1,224,974</a:t>
            </a:r>
            <a:r>
              <a:rPr lang="en-GB" sz="1100" dirty="0" smtClean="0">
                <a:latin typeface="Arial" panose="020B0604020202020204" pitchFamily="34" charset="0"/>
                <a:cs typeface="Arial" panose="020B0604020202020204" pitchFamily="34" charset="0"/>
              </a:rPr>
              <a:t>.</a:t>
            </a:r>
            <a:endParaRPr lang="en-GB" sz="1200" dirty="0"/>
          </a:p>
        </p:txBody>
      </p:sp>
      <p:graphicFrame>
        <p:nvGraphicFramePr>
          <p:cNvPr id="11" name="Chart 10"/>
          <p:cNvGraphicFramePr>
            <a:graphicFrameLocks/>
          </p:cNvGraphicFramePr>
          <p:nvPr>
            <p:extLst>
              <p:ext uri="{D42A27DB-BD31-4B8C-83A1-F6EECF244321}">
                <p14:modId xmlns:p14="http://schemas.microsoft.com/office/powerpoint/2010/main" val="2742587422"/>
              </p:ext>
            </p:extLst>
          </p:nvPr>
        </p:nvGraphicFramePr>
        <p:xfrm>
          <a:off x="4280267" y="1569792"/>
          <a:ext cx="4734272" cy="3078052"/>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3460790" y="6488080"/>
            <a:ext cx="1944216"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197992363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269072739"/>
              </p:ext>
            </p:extLst>
          </p:nvPr>
        </p:nvGraphicFramePr>
        <p:xfrm>
          <a:off x="-900608" y="4293096"/>
          <a:ext cx="5832648"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243408"/>
            <a:ext cx="8229600" cy="1143000"/>
          </a:xfrm>
        </p:spPr>
        <p:txBody>
          <a:bodyPr/>
          <a:lstStyle/>
          <a:p>
            <a:r>
              <a:rPr lang="en-GB" sz="2800" dirty="0" smtClean="0"/>
              <a:t>DHP Monthly Spend 2015-16</a:t>
            </a:r>
            <a:endParaRPr lang="en-GB" dirty="0"/>
          </a:p>
        </p:txBody>
      </p:sp>
      <p:sp>
        <p:nvSpPr>
          <p:cNvPr id="7" name="TextBox 6"/>
          <p:cNvSpPr txBox="1"/>
          <p:nvPr/>
        </p:nvSpPr>
        <p:spPr>
          <a:xfrm>
            <a:off x="4139952" y="4653136"/>
            <a:ext cx="4896544" cy="20928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smtClean="0"/>
              <a:t>The largest number of people who receive DHP are </a:t>
            </a:r>
            <a:r>
              <a:rPr lang="en-GB" sz="1200" b="1" dirty="0" smtClean="0"/>
              <a:t>302 </a:t>
            </a:r>
            <a:r>
              <a:rPr lang="en-GB" sz="1200" dirty="0" smtClean="0"/>
              <a:t>council tenants impacted by the SSSC. Last month, they were paid </a:t>
            </a:r>
            <a:r>
              <a:rPr lang="en-GB" sz="1200" b="1" dirty="0" smtClean="0"/>
              <a:t>£39,649</a:t>
            </a:r>
            <a:r>
              <a:rPr lang="en-GB" sz="1200" dirty="0" smtClean="0"/>
              <a:t> and have received </a:t>
            </a:r>
            <a:r>
              <a:rPr lang="en-GB" sz="1200" b="1" dirty="0" smtClean="0"/>
              <a:t>£56,630</a:t>
            </a:r>
            <a:r>
              <a:rPr lang="en-GB" sz="1200" dirty="0" smtClean="0"/>
              <a:t> in the year to date.</a:t>
            </a:r>
          </a:p>
          <a:p>
            <a:endParaRPr lang="en-GB" sz="1200" dirty="0" smtClean="0"/>
          </a:p>
          <a:p>
            <a:r>
              <a:rPr lang="en-GB" sz="1200" dirty="0" smtClean="0"/>
              <a:t>The </a:t>
            </a:r>
            <a:r>
              <a:rPr lang="en-GB" sz="1200" dirty="0"/>
              <a:t>difference in HB and rent is significant </a:t>
            </a:r>
            <a:r>
              <a:rPr lang="en-GB" sz="1200" dirty="0" smtClean="0"/>
              <a:t>for private </a:t>
            </a:r>
            <a:r>
              <a:rPr lang="en-GB" sz="1200" dirty="0"/>
              <a:t>tenants. This is due to the </a:t>
            </a:r>
            <a:r>
              <a:rPr lang="en-GB" sz="1200" dirty="0" smtClean="0"/>
              <a:t>Local Housing Allowance (LHA) </a:t>
            </a:r>
            <a:r>
              <a:rPr lang="en-GB" sz="1200" dirty="0"/>
              <a:t>caps. </a:t>
            </a:r>
            <a:r>
              <a:rPr lang="en-GB" sz="1200" dirty="0" smtClean="0"/>
              <a:t>Although </a:t>
            </a:r>
            <a:r>
              <a:rPr lang="en-GB" sz="1200" dirty="0"/>
              <a:t>new claims </a:t>
            </a:r>
            <a:r>
              <a:rPr lang="en-GB" sz="1200" dirty="0" smtClean="0"/>
              <a:t>have fallen </a:t>
            </a:r>
            <a:r>
              <a:rPr lang="en-GB" sz="1200" dirty="0"/>
              <a:t>in Camden, claimants who are already in private properties are finding it hard to cope financially. Claimants circumstances are such that for them to sustain the tenancy </a:t>
            </a:r>
            <a:r>
              <a:rPr lang="en-GB" sz="1200" dirty="0" smtClean="0"/>
              <a:t>the Council has </a:t>
            </a:r>
            <a:r>
              <a:rPr lang="en-GB" sz="1200" dirty="0"/>
              <a:t>to pay DHP to cover the difference. </a:t>
            </a:r>
            <a:endParaRPr lang="en-GB" sz="1200" dirty="0" smtClean="0"/>
          </a:p>
          <a:p>
            <a:endParaRPr lang="en-GB" sz="1000" dirty="0"/>
          </a:p>
        </p:txBody>
      </p:sp>
      <p:sp>
        <p:nvSpPr>
          <p:cNvPr id="9" name="TextBox 8"/>
          <p:cNvSpPr txBox="1"/>
          <p:nvPr/>
        </p:nvSpPr>
        <p:spPr>
          <a:xfrm>
            <a:off x="151756" y="4789088"/>
            <a:ext cx="1187624" cy="461665"/>
          </a:xfrm>
          <a:prstGeom prst="rect">
            <a:avLst/>
          </a:prstGeom>
          <a:noFill/>
        </p:spPr>
        <p:txBody>
          <a:bodyPr wrap="square" rtlCol="0">
            <a:spAutoFit/>
          </a:bodyPr>
          <a:lstStyle/>
          <a:p>
            <a:r>
              <a:rPr lang="en-GB" sz="1200" dirty="0" smtClean="0"/>
              <a:t>Total Received YTD = </a:t>
            </a:r>
            <a:r>
              <a:rPr lang="en-GB" sz="1200" b="1" dirty="0" smtClean="0"/>
              <a:t>312</a:t>
            </a:r>
            <a:endParaRPr lang="en-GB" sz="1200" b="1" dirty="0"/>
          </a:p>
        </p:txBody>
      </p:sp>
      <p:graphicFrame>
        <p:nvGraphicFramePr>
          <p:cNvPr id="10" name="Chart 9"/>
          <p:cNvGraphicFramePr>
            <a:graphicFrameLocks/>
          </p:cNvGraphicFramePr>
          <p:nvPr>
            <p:extLst>
              <p:ext uri="{D42A27DB-BD31-4B8C-83A1-F6EECF244321}">
                <p14:modId xmlns:p14="http://schemas.microsoft.com/office/powerpoint/2010/main" val="3478281898"/>
              </p:ext>
            </p:extLst>
          </p:nvPr>
        </p:nvGraphicFramePr>
        <p:xfrm>
          <a:off x="3911699" y="36113"/>
          <a:ext cx="5353050" cy="47529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788470480"/>
              </p:ext>
            </p:extLst>
          </p:nvPr>
        </p:nvGraphicFramePr>
        <p:xfrm>
          <a:off x="134366" y="764705"/>
          <a:ext cx="4005585" cy="3495834"/>
        </p:xfrm>
        <a:graphic>
          <a:graphicData uri="http://schemas.openxmlformats.org/drawingml/2006/table">
            <a:tbl>
              <a:tblPr firstRow="1" firstCol="1" bandRow="1"/>
              <a:tblGrid>
                <a:gridCol w="1370056"/>
                <a:gridCol w="941261"/>
                <a:gridCol w="847134"/>
                <a:gridCol w="847134"/>
              </a:tblGrid>
              <a:tr h="212783">
                <a:tc>
                  <a:txBody>
                    <a:bodyPr/>
                    <a:lstStyle/>
                    <a:p>
                      <a:pPr algn="l" rtl="0" fontAlgn="ctr"/>
                      <a:r>
                        <a:rPr lang="en-GB" sz="1000" b="1" i="0" u="none" strike="noStrike" dirty="0">
                          <a:solidFill>
                            <a:srgbClr val="FFFFFF"/>
                          </a:solidFill>
                          <a:effectLst/>
                          <a:latin typeface="Helvetica 55 Roman"/>
                        </a:rPr>
                        <a:t>Type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8357"/>
                    </a:solidFill>
                  </a:tcPr>
                </a:tc>
                <a:tc>
                  <a:txBody>
                    <a:bodyPr/>
                    <a:lstStyle/>
                    <a:p>
                      <a:pPr algn="l" rtl="0" fontAlgn="ctr"/>
                      <a:r>
                        <a:rPr lang="en-GB" sz="1000" b="1" i="0" u="none" strike="noStrike">
                          <a:solidFill>
                            <a:srgbClr val="FFFFFF"/>
                          </a:solidFill>
                          <a:effectLst/>
                          <a:latin typeface="Helvetica 55 Roman"/>
                        </a:rPr>
                        <a:t>Type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8357"/>
                    </a:solidFill>
                  </a:tcPr>
                </a:tc>
                <a:tc>
                  <a:txBody>
                    <a:bodyPr/>
                    <a:lstStyle/>
                    <a:p>
                      <a:pPr algn="r" rtl="0" fontAlgn="ctr"/>
                      <a:r>
                        <a:rPr lang="en-GB" sz="1000" b="1" i="0" u="none" strike="noStrike">
                          <a:solidFill>
                            <a:srgbClr val="FFFFFF"/>
                          </a:solidFill>
                          <a:effectLst/>
                          <a:latin typeface="Helvetica 55 Roman"/>
                        </a:rPr>
                        <a:t>May-15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8357"/>
                    </a:solidFill>
                  </a:tcPr>
                </a:tc>
                <a:tc>
                  <a:txBody>
                    <a:bodyPr/>
                    <a:lstStyle/>
                    <a:p>
                      <a:pPr algn="r" rtl="0" fontAlgn="ctr"/>
                      <a:r>
                        <a:rPr lang="en-GB" sz="1000" b="1" i="0" u="none" strike="noStrike">
                          <a:solidFill>
                            <a:srgbClr val="FFFFFF"/>
                          </a:solidFill>
                          <a:effectLst/>
                          <a:latin typeface="Helvetica 55 Roman"/>
                        </a:rPr>
                        <a:t>Year to date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8357"/>
                    </a:solidFill>
                  </a:tcPr>
                </a:tc>
              </a:tr>
              <a:tr h="484673">
                <a:tc gridSpan="2">
                  <a:txBody>
                    <a:bodyPr/>
                    <a:lstStyle/>
                    <a:p>
                      <a:pPr algn="l" rtl="0" fontAlgn="t"/>
                      <a:r>
                        <a:rPr lang="en-GB" sz="1000" b="1" i="0" u="none" strike="noStrike">
                          <a:solidFill>
                            <a:srgbClr val="FFFFFF"/>
                          </a:solidFill>
                          <a:effectLst/>
                          <a:latin typeface="Helvetica 55 Roman"/>
                        </a:rPr>
                        <a:t>Local Housing Allwance (LHA) </a:t>
                      </a:r>
                      <a:br>
                        <a:rPr lang="en-GB" sz="1000" b="1" i="0" u="none" strike="noStrike">
                          <a:solidFill>
                            <a:srgbClr val="FFFFFF"/>
                          </a:solidFill>
                          <a:effectLst/>
                          <a:latin typeface="Helvetica 55 Roman"/>
                        </a:rPr>
                      </a:br>
                      <a:r>
                        <a:rPr lang="en-GB" sz="1000" b="1" i="0" u="none" strike="noStrike">
                          <a:solidFill>
                            <a:srgbClr val="FFFFFF"/>
                          </a:solidFill>
                          <a:effectLst/>
                          <a:latin typeface="Helvetica 55 Roman"/>
                        </a:rPr>
                        <a:t>Cap inc. under 35s</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hMerge="1">
                  <a:txBody>
                    <a:bodyPr/>
                    <a:lstStyle/>
                    <a:p>
                      <a:endParaRPr lang="en-GB"/>
                    </a:p>
                  </a:txBody>
                  <a:tcPr/>
                </a:tc>
                <a:tc>
                  <a:txBody>
                    <a:bodyPr/>
                    <a:lstStyle/>
                    <a:p>
                      <a:pPr algn="r" rtl="0" fontAlgn="t"/>
                      <a:r>
                        <a:rPr lang="en-GB" sz="1100" b="0" i="0" u="none" strike="noStrike" dirty="0">
                          <a:solidFill>
                            <a:srgbClr val="000000"/>
                          </a:solidFill>
                          <a:effectLst/>
                          <a:latin typeface="Helvetica 55 Roman"/>
                        </a:rPr>
                        <a:t>£4,335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c>
                  <a:txBody>
                    <a:bodyPr/>
                    <a:lstStyle/>
                    <a:p>
                      <a:pPr algn="r" rtl="0" fontAlgn="t"/>
                      <a:r>
                        <a:rPr lang="en-GB" sz="1100" b="0" i="0" u="none" strike="noStrike" dirty="0">
                          <a:solidFill>
                            <a:srgbClr val="000000"/>
                          </a:solidFill>
                          <a:effectLst/>
                          <a:latin typeface="Helvetica 55 Roman"/>
                        </a:rPr>
                        <a:t>£12,127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r>
              <a:tr h="301174">
                <a:tc rowSpan="4">
                  <a:txBody>
                    <a:bodyPr/>
                    <a:lstStyle/>
                    <a:p>
                      <a:pPr algn="l" rtl="0" fontAlgn="t"/>
                      <a:r>
                        <a:rPr lang="en-GB" sz="1000" b="1" i="0" u="none" strike="noStrike">
                          <a:solidFill>
                            <a:srgbClr val="FFFFFF"/>
                          </a:solidFill>
                          <a:effectLst/>
                          <a:latin typeface="Helvetica 55 Roman"/>
                        </a:rPr>
                        <a:t>Total Benefits </a:t>
                      </a:r>
                      <a:br>
                        <a:rPr lang="en-GB" sz="1000" b="1" i="0" u="none" strike="noStrike">
                          <a:solidFill>
                            <a:srgbClr val="FFFFFF"/>
                          </a:solidFill>
                          <a:effectLst/>
                          <a:latin typeface="Helvetica 55 Roman"/>
                        </a:rPr>
                      </a:br>
                      <a:r>
                        <a:rPr lang="en-GB" sz="1000" b="1" i="0" u="none" strike="noStrike">
                          <a:solidFill>
                            <a:srgbClr val="FFFFFF"/>
                          </a:solidFill>
                          <a:effectLst/>
                          <a:latin typeface="Helvetica 55 Roman"/>
                        </a:rPr>
                        <a:t>Cap (TBC)</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l" rtl="0" fontAlgn="t"/>
                      <a:r>
                        <a:rPr lang="en-GB" sz="1000" b="1" i="0" u="none" strike="noStrike">
                          <a:solidFill>
                            <a:srgbClr val="FFFFFF"/>
                          </a:solidFill>
                          <a:effectLst/>
                          <a:latin typeface="Helvetica 55 Roman"/>
                        </a:rPr>
                        <a:t>Council tenants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£7,067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DEA"/>
                    </a:solidFill>
                  </a:tcPr>
                </a:tc>
                <a:tc>
                  <a:txBody>
                    <a:bodyPr/>
                    <a:lstStyle/>
                    <a:p>
                      <a:pPr algn="r" rtl="0" fontAlgn="t"/>
                      <a:r>
                        <a:rPr lang="en-GB" sz="1100" b="0" i="0" u="none" strike="noStrike" dirty="0">
                          <a:solidFill>
                            <a:srgbClr val="000000"/>
                          </a:solidFill>
                          <a:effectLst/>
                          <a:latin typeface="Helvetica 55 Roman"/>
                        </a:rPr>
                        <a:t>£8,267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DEA"/>
                    </a:solidFill>
                  </a:tcPr>
                </a:tc>
              </a:tr>
              <a:tr h="614706">
                <a:tc vMerge="1">
                  <a:txBody>
                    <a:bodyPr/>
                    <a:lstStyle/>
                    <a:p>
                      <a:endParaRPr lang="en-GB"/>
                    </a:p>
                  </a:txBody>
                  <a:tcPr/>
                </a:tc>
                <a:tc>
                  <a:txBody>
                    <a:bodyPr/>
                    <a:lstStyle/>
                    <a:p>
                      <a:pPr algn="l" rtl="0" fontAlgn="t"/>
                      <a:r>
                        <a:rPr lang="en-GB" sz="1000" b="1" i="0" u="none" strike="noStrike">
                          <a:solidFill>
                            <a:srgbClr val="FFFFFF"/>
                          </a:solidFill>
                          <a:effectLst/>
                          <a:latin typeface="Helvetica 55 Roman"/>
                        </a:rPr>
                        <a:t>Temporary Accommodation tenants</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£14,618</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c>
                  <a:txBody>
                    <a:bodyPr/>
                    <a:lstStyle/>
                    <a:p>
                      <a:pPr algn="r" rtl="0" fontAlgn="t"/>
                      <a:r>
                        <a:rPr lang="en-GB" sz="1100" b="0" i="0" u="none" strike="noStrike" dirty="0">
                          <a:solidFill>
                            <a:srgbClr val="000000"/>
                          </a:solidFill>
                          <a:effectLst/>
                          <a:latin typeface="Helvetica 55 Roman"/>
                        </a:rPr>
                        <a:t>£20,982</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r>
              <a:tr h="212783">
                <a:tc vMerge="1">
                  <a:txBody>
                    <a:bodyPr/>
                    <a:lstStyle/>
                    <a:p>
                      <a:endParaRPr lang="en-GB"/>
                    </a:p>
                  </a:txBody>
                  <a:tcPr/>
                </a:tc>
                <a:tc>
                  <a:txBody>
                    <a:bodyPr/>
                    <a:lstStyle/>
                    <a:p>
                      <a:pPr algn="l" rtl="0" fontAlgn="t"/>
                      <a:r>
                        <a:rPr lang="en-GB" sz="1000" b="1" i="0" u="none" strike="noStrike">
                          <a:solidFill>
                            <a:srgbClr val="FFFFFF"/>
                          </a:solidFill>
                          <a:effectLst/>
                          <a:latin typeface="Helvetica 55 Roman"/>
                        </a:rPr>
                        <a:t>RSL tenants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£763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DEA"/>
                    </a:solidFill>
                  </a:tcPr>
                </a:tc>
                <a:tc>
                  <a:txBody>
                    <a:bodyPr/>
                    <a:lstStyle/>
                    <a:p>
                      <a:pPr algn="r" rtl="0" fontAlgn="t"/>
                      <a:r>
                        <a:rPr lang="en-GB" sz="1100" b="0" i="0" u="none" strike="noStrike" dirty="0">
                          <a:solidFill>
                            <a:srgbClr val="000000"/>
                          </a:solidFill>
                          <a:effectLst/>
                          <a:latin typeface="Helvetica 55 Roman"/>
                        </a:rPr>
                        <a:t>£1,161</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DEA"/>
                    </a:solidFill>
                  </a:tcPr>
                </a:tc>
              </a:tr>
              <a:tr h="301174">
                <a:tc vMerge="1">
                  <a:txBody>
                    <a:bodyPr/>
                    <a:lstStyle/>
                    <a:p>
                      <a:endParaRPr lang="en-GB"/>
                    </a:p>
                  </a:txBody>
                  <a:tcPr/>
                </a:tc>
                <a:tc>
                  <a:txBody>
                    <a:bodyPr/>
                    <a:lstStyle/>
                    <a:p>
                      <a:pPr algn="l" rtl="0" fontAlgn="t"/>
                      <a:r>
                        <a:rPr lang="en-GB" sz="1000" b="1" i="0" u="none" strike="noStrike">
                          <a:solidFill>
                            <a:srgbClr val="FFFFFF"/>
                          </a:solidFill>
                          <a:effectLst/>
                          <a:latin typeface="Helvetica 55 Roman"/>
                        </a:rPr>
                        <a:t>Private tenants</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£1,108</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c>
                  <a:txBody>
                    <a:bodyPr/>
                    <a:lstStyle/>
                    <a:p>
                      <a:pPr algn="r" rtl="0" fontAlgn="t"/>
                      <a:r>
                        <a:rPr lang="en-GB" sz="1100" b="0" i="0" u="none" strike="noStrike" dirty="0">
                          <a:solidFill>
                            <a:srgbClr val="000000"/>
                          </a:solidFill>
                          <a:effectLst/>
                          <a:latin typeface="Helvetica 55 Roman"/>
                        </a:rPr>
                        <a:t>£1,754</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r>
              <a:tr h="301174">
                <a:tc rowSpan="2">
                  <a:txBody>
                    <a:bodyPr/>
                    <a:lstStyle/>
                    <a:p>
                      <a:pPr algn="l" rtl="0" fontAlgn="t"/>
                      <a:r>
                        <a:rPr lang="en-GB" sz="1000" b="1" i="0" u="none" strike="noStrike">
                          <a:solidFill>
                            <a:srgbClr val="FFFFFF"/>
                          </a:solidFill>
                          <a:effectLst/>
                          <a:latin typeface="Helvetica 55 Roman"/>
                        </a:rPr>
                        <a:t>Social Sector </a:t>
                      </a:r>
                      <a:br>
                        <a:rPr lang="en-GB" sz="1000" b="1" i="0" u="none" strike="noStrike">
                          <a:solidFill>
                            <a:srgbClr val="FFFFFF"/>
                          </a:solidFill>
                          <a:effectLst/>
                          <a:latin typeface="Helvetica 55 Roman"/>
                        </a:rPr>
                      </a:br>
                      <a:r>
                        <a:rPr lang="en-GB" sz="1000" b="1" i="0" u="none" strike="noStrike">
                          <a:solidFill>
                            <a:srgbClr val="FFFFFF"/>
                          </a:solidFill>
                          <a:effectLst/>
                          <a:latin typeface="Helvetica 55 Roman"/>
                        </a:rPr>
                        <a:t>Size Criteria (SSSC)</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l" rtl="0" fontAlgn="t"/>
                      <a:r>
                        <a:rPr lang="en-GB" sz="1000" b="1" i="0" u="none" strike="noStrike">
                          <a:solidFill>
                            <a:srgbClr val="FFFFFF"/>
                          </a:solidFill>
                          <a:effectLst/>
                          <a:latin typeface="Helvetica 55 Roman"/>
                        </a:rPr>
                        <a:t>Council tenants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£22,529</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DEA"/>
                    </a:solidFill>
                  </a:tcPr>
                </a:tc>
                <a:tc>
                  <a:txBody>
                    <a:bodyPr/>
                    <a:lstStyle/>
                    <a:p>
                      <a:pPr algn="r" rtl="0" fontAlgn="t"/>
                      <a:r>
                        <a:rPr lang="en-GB" sz="1100" b="0" i="0" u="none" strike="noStrike" dirty="0">
                          <a:solidFill>
                            <a:srgbClr val="000000"/>
                          </a:solidFill>
                          <a:effectLst/>
                          <a:latin typeface="Helvetica 55 Roman"/>
                        </a:rPr>
                        <a:t>£31,590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DEA"/>
                    </a:solidFill>
                  </a:tcPr>
                </a:tc>
              </a:tr>
              <a:tr h="212783">
                <a:tc vMerge="1">
                  <a:txBody>
                    <a:bodyPr/>
                    <a:lstStyle/>
                    <a:p>
                      <a:endParaRPr lang="en-GB"/>
                    </a:p>
                  </a:txBody>
                  <a:tcPr/>
                </a:tc>
                <a:tc>
                  <a:txBody>
                    <a:bodyPr/>
                    <a:lstStyle/>
                    <a:p>
                      <a:pPr algn="l" rtl="0" fontAlgn="t"/>
                      <a:r>
                        <a:rPr lang="en-GB" sz="1000" b="1" i="0" u="none" strike="noStrike">
                          <a:solidFill>
                            <a:srgbClr val="FFFFFF"/>
                          </a:solidFill>
                          <a:effectLst/>
                          <a:latin typeface="Helvetica 55 Roman"/>
                        </a:rPr>
                        <a:t>RSL tenants</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£5,085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c>
                  <a:txBody>
                    <a:bodyPr/>
                    <a:lstStyle/>
                    <a:p>
                      <a:pPr algn="r" rtl="0" fontAlgn="t"/>
                      <a:r>
                        <a:rPr lang="en-GB" sz="1100" b="0" i="0" u="none" strike="noStrike" dirty="0">
                          <a:solidFill>
                            <a:srgbClr val="000000"/>
                          </a:solidFill>
                          <a:effectLst/>
                          <a:latin typeface="Helvetica 55 Roman"/>
                        </a:rPr>
                        <a:t>£14,618</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r>
              <a:tr h="301174">
                <a:tc rowSpan="2">
                  <a:txBody>
                    <a:bodyPr/>
                    <a:lstStyle/>
                    <a:p>
                      <a:pPr algn="l" rtl="0" fontAlgn="t"/>
                      <a:r>
                        <a:rPr lang="en-GB" sz="1000" b="1" i="0" u="none" strike="noStrike">
                          <a:solidFill>
                            <a:srgbClr val="FFFFFF"/>
                          </a:solidFill>
                          <a:effectLst/>
                          <a:latin typeface="Helvetica 55 Roman"/>
                        </a:rPr>
                        <a:t>Hardship</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l" rtl="0" fontAlgn="t"/>
                      <a:r>
                        <a:rPr lang="en-GB" sz="1000" b="1" i="0" u="none" strike="noStrike">
                          <a:solidFill>
                            <a:srgbClr val="FFFFFF"/>
                          </a:solidFill>
                          <a:effectLst/>
                          <a:latin typeface="Helvetica 55 Roman"/>
                        </a:rPr>
                        <a:t>Council tenants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£10,053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c>
                  <a:txBody>
                    <a:bodyPr/>
                    <a:lstStyle/>
                    <a:p>
                      <a:pPr algn="r" rtl="0" fontAlgn="t"/>
                      <a:r>
                        <a:rPr lang="en-GB" sz="1100" b="0" i="0" u="none" strike="noStrike" dirty="0">
                          <a:solidFill>
                            <a:srgbClr val="000000"/>
                          </a:solidFill>
                          <a:effectLst/>
                          <a:latin typeface="Helvetica 55 Roman"/>
                        </a:rPr>
                        <a:t>£16,773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r>
              <a:tr h="301174">
                <a:tc vMerge="1">
                  <a:txBody>
                    <a:bodyPr/>
                    <a:lstStyle/>
                    <a:p>
                      <a:endParaRPr lang="en-GB"/>
                    </a:p>
                  </a:txBody>
                  <a:tcPr/>
                </a:tc>
                <a:tc>
                  <a:txBody>
                    <a:bodyPr/>
                    <a:lstStyle/>
                    <a:p>
                      <a:pPr algn="l" rtl="0" fontAlgn="t"/>
                      <a:r>
                        <a:rPr lang="en-GB" sz="1000" b="1" i="0" u="none" strike="noStrike">
                          <a:solidFill>
                            <a:srgbClr val="FFFFFF"/>
                          </a:solidFill>
                          <a:effectLst/>
                          <a:latin typeface="Helvetica 55 Roman"/>
                        </a:rPr>
                        <a:t>Private tenants</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£2,549</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c>
                  <a:txBody>
                    <a:bodyPr/>
                    <a:lstStyle/>
                    <a:p>
                      <a:pPr algn="r" rtl="0" fontAlgn="t"/>
                      <a:r>
                        <a:rPr lang="en-GB" sz="1100" b="0" i="0" u="none" strike="noStrike" dirty="0">
                          <a:solidFill>
                            <a:srgbClr val="000000"/>
                          </a:solidFill>
                          <a:effectLst/>
                          <a:latin typeface="Helvetica 55 Roman"/>
                        </a:rPr>
                        <a:t>£11,935</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9D1"/>
                    </a:solidFill>
                  </a:tcPr>
                </a:tc>
              </a:tr>
              <a:tr h="212783">
                <a:tc>
                  <a:txBody>
                    <a:bodyPr/>
                    <a:lstStyle/>
                    <a:p>
                      <a:pPr algn="l" rtl="0" fontAlgn="t"/>
                      <a:r>
                        <a:rPr lang="en-GB" sz="1000" b="1" i="0" u="none" strike="noStrike">
                          <a:solidFill>
                            <a:srgbClr val="FFFFFF"/>
                          </a:solidFill>
                          <a:effectLst/>
                          <a:latin typeface="Helvetica 55 Roman"/>
                        </a:rPr>
                        <a:t>Total</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l" rtl="0" fontAlgn="t"/>
                      <a:r>
                        <a:rPr lang="en-GB" sz="1000" b="1" i="0" u="none" strike="noStrike">
                          <a:solidFill>
                            <a:srgbClr val="FFFFFF"/>
                          </a:solidFill>
                          <a:effectLst/>
                          <a:latin typeface="Helvetica 55 Roman"/>
                        </a:rPr>
                        <a:t>Total</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8357"/>
                    </a:solidFill>
                  </a:tcPr>
                </a:tc>
                <a:tc>
                  <a:txBody>
                    <a:bodyPr/>
                    <a:lstStyle/>
                    <a:p>
                      <a:pPr algn="r" rtl="0" fontAlgn="t"/>
                      <a:r>
                        <a:rPr lang="en-GB" sz="1100" b="0" i="0" u="none" strike="noStrike">
                          <a:solidFill>
                            <a:srgbClr val="000000"/>
                          </a:solidFill>
                          <a:effectLst/>
                          <a:latin typeface="Helvetica 55 Roman"/>
                        </a:rPr>
                        <a:t>£68,107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DEA"/>
                    </a:solidFill>
                  </a:tcPr>
                </a:tc>
                <a:tc>
                  <a:txBody>
                    <a:bodyPr/>
                    <a:lstStyle/>
                    <a:p>
                      <a:pPr algn="r" rtl="0" fontAlgn="t"/>
                      <a:r>
                        <a:rPr lang="en-GB" sz="1100" b="0" i="0" u="none" strike="noStrike" dirty="0">
                          <a:solidFill>
                            <a:srgbClr val="000000"/>
                          </a:solidFill>
                          <a:effectLst/>
                          <a:latin typeface="Helvetica 55 Roman"/>
                        </a:rPr>
                        <a:t>£119,207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DEA"/>
                    </a:solidFill>
                  </a:tcPr>
                </a:tc>
              </a:tr>
            </a:tbl>
          </a:graphicData>
        </a:graphic>
      </p:graphicFrame>
    </p:spTree>
    <p:extLst>
      <p:ext uri="{BB962C8B-B14F-4D97-AF65-F5344CB8AC3E}">
        <p14:creationId xmlns:p14="http://schemas.microsoft.com/office/powerpoint/2010/main" val="220118952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0332"/>
            <a:ext cx="8229600" cy="1143000"/>
          </a:xfrm>
        </p:spPr>
        <p:txBody>
          <a:bodyPr/>
          <a:lstStyle/>
          <a:p>
            <a:r>
              <a:rPr lang="en-GB" dirty="0"/>
              <a:t>Council Tax Reduction </a:t>
            </a:r>
            <a:r>
              <a:rPr lang="en-GB" dirty="0" smtClean="0"/>
              <a:t>Scheme (CTRS)</a:t>
            </a:r>
            <a:endParaRPr lang="en-GB" dirty="0"/>
          </a:p>
        </p:txBody>
      </p:sp>
      <p:sp>
        <p:nvSpPr>
          <p:cNvPr id="6" name="TextBox 5"/>
          <p:cNvSpPr txBox="1"/>
          <p:nvPr/>
        </p:nvSpPr>
        <p:spPr>
          <a:xfrm>
            <a:off x="130731" y="5229200"/>
            <a:ext cx="8856984" cy="116955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dirty="0" smtClean="0"/>
              <a:t>The number of households in receipt of CTRS has fallen overall since April 2014 by </a:t>
            </a:r>
            <a:r>
              <a:rPr lang="en-GB" sz="1400" b="1" dirty="0" smtClean="0"/>
              <a:t>740</a:t>
            </a:r>
            <a:r>
              <a:rPr lang="en-GB" sz="1400" dirty="0" smtClean="0"/>
              <a:t> (-3%) and across all claim types. The largest change by claim type is for</a:t>
            </a:r>
            <a:r>
              <a:rPr lang="en-GB" sz="1400" b="1" dirty="0" smtClean="0"/>
              <a:t> non-working households</a:t>
            </a:r>
            <a:r>
              <a:rPr lang="en-GB" sz="1400" dirty="0" smtClean="0"/>
              <a:t> with a fall of </a:t>
            </a:r>
            <a:r>
              <a:rPr lang="en-GB" sz="1400" b="1" dirty="0" smtClean="0"/>
              <a:t>388</a:t>
            </a:r>
            <a:r>
              <a:rPr lang="en-GB" sz="1400" dirty="0" smtClean="0"/>
              <a:t> (-3.4%). However, the largest fall by proportion is amongst </a:t>
            </a:r>
            <a:r>
              <a:rPr lang="en-GB" sz="1400" b="1" dirty="0" smtClean="0"/>
              <a:t>Other Pensioners not on Pension Credit </a:t>
            </a:r>
            <a:r>
              <a:rPr lang="en-GB" sz="1400" dirty="0" smtClean="0"/>
              <a:t>reduced by </a:t>
            </a:r>
            <a:r>
              <a:rPr lang="en-GB" sz="1400" b="1" dirty="0" smtClean="0"/>
              <a:t>157</a:t>
            </a:r>
            <a:r>
              <a:rPr lang="en-GB" sz="1400" dirty="0" smtClean="0"/>
              <a:t> households (-6.9%). Working households fell by </a:t>
            </a:r>
            <a:r>
              <a:rPr lang="en-GB" sz="1400" b="1" dirty="0" smtClean="0"/>
              <a:t>90</a:t>
            </a:r>
            <a:r>
              <a:rPr lang="en-GB" sz="1400" dirty="0" smtClean="0"/>
              <a:t> (-1.7%) and those on Pension Credit fell by </a:t>
            </a:r>
            <a:r>
              <a:rPr lang="en-GB" sz="1400" b="1" dirty="0" smtClean="0"/>
              <a:t>105</a:t>
            </a:r>
            <a:r>
              <a:rPr lang="en-GB" sz="1400" dirty="0" smtClean="0"/>
              <a:t> (-</a:t>
            </a:r>
            <a:r>
              <a:rPr lang="en-GB" sz="1400" dirty="0"/>
              <a:t>1.7%). </a:t>
            </a:r>
            <a:r>
              <a:rPr lang="en-GB" sz="1400" dirty="0" smtClean="0"/>
              <a:t>Note that people </a:t>
            </a:r>
            <a:r>
              <a:rPr lang="en-GB" sz="1400" dirty="0"/>
              <a:t>in work are no longer affected by TBC and can claim tax credits.</a:t>
            </a:r>
            <a:endParaRPr lang="en-GB" sz="1400" dirty="0" smtClean="0"/>
          </a:p>
        </p:txBody>
      </p:sp>
      <p:sp>
        <p:nvSpPr>
          <p:cNvPr id="8" name="Rounded Rectangle 7"/>
          <p:cNvSpPr/>
          <p:nvPr/>
        </p:nvSpPr>
        <p:spPr>
          <a:xfrm>
            <a:off x="202739" y="836712"/>
            <a:ext cx="8784976" cy="1152128"/>
          </a:xfrm>
          <a:prstGeom prst="roundRect">
            <a:avLst/>
          </a:prstGeom>
          <a:solidFill>
            <a:schemeClr val="accent3">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en-GB" sz="1400" dirty="0" smtClean="0">
                <a:solidFill>
                  <a:schemeClr val="tx1"/>
                </a:solidFill>
              </a:rPr>
              <a:t>Council Tax Reduction Scheme (CTRS) </a:t>
            </a:r>
            <a:r>
              <a:rPr lang="en-GB" sz="1400" smtClean="0">
                <a:solidFill>
                  <a:schemeClr val="tx1"/>
                </a:solidFill>
              </a:rPr>
              <a:t>covers </a:t>
            </a:r>
            <a:r>
              <a:rPr lang="en-GB" sz="1400" b="1" smtClean="0">
                <a:solidFill>
                  <a:schemeClr val="tx1"/>
                </a:solidFill>
              </a:rPr>
              <a:t>91.5%</a:t>
            </a:r>
            <a:r>
              <a:rPr lang="en-GB" sz="1400" smtClean="0">
                <a:solidFill>
                  <a:schemeClr val="tx1"/>
                </a:solidFill>
              </a:rPr>
              <a:t> </a:t>
            </a:r>
            <a:r>
              <a:rPr lang="en-GB" sz="1400" dirty="0" smtClean="0">
                <a:solidFill>
                  <a:schemeClr val="tx1"/>
                </a:solidFill>
              </a:rPr>
              <a:t>of Council Tax liability </a:t>
            </a:r>
            <a:r>
              <a:rPr lang="en-GB" sz="1400" dirty="0">
                <a:solidFill>
                  <a:schemeClr val="tx1"/>
                </a:solidFill>
              </a:rPr>
              <a:t>after any discount </a:t>
            </a:r>
            <a:endParaRPr lang="en-GB" sz="1400" dirty="0" smtClean="0">
              <a:solidFill>
                <a:schemeClr val="tx1"/>
              </a:solidFill>
            </a:endParaRPr>
          </a:p>
          <a:p>
            <a:pPr marL="285750" indent="-285750">
              <a:buFont typeface="Arial" pitchFamily="34" charset="0"/>
              <a:buChar char="•"/>
            </a:pPr>
            <a:r>
              <a:rPr lang="en-GB" sz="1400" dirty="0" smtClean="0">
                <a:solidFill>
                  <a:schemeClr val="tx1"/>
                </a:solidFill>
              </a:rPr>
              <a:t>There are </a:t>
            </a:r>
            <a:r>
              <a:rPr lang="en-GB" sz="1400" b="1" dirty="0" smtClean="0">
                <a:solidFill>
                  <a:schemeClr val="tx1"/>
                </a:solidFill>
              </a:rPr>
              <a:t>11,501</a:t>
            </a:r>
            <a:r>
              <a:rPr lang="en-GB" sz="1400" dirty="0" smtClean="0">
                <a:solidFill>
                  <a:schemeClr val="tx1"/>
                </a:solidFill>
              </a:rPr>
              <a:t> </a:t>
            </a:r>
            <a:r>
              <a:rPr lang="en-GB" sz="1400" dirty="0">
                <a:solidFill>
                  <a:schemeClr val="tx1"/>
                </a:solidFill>
              </a:rPr>
              <a:t>working age households </a:t>
            </a:r>
            <a:r>
              <a:rPr lang="en-GB" sz="1400" dirty="0" smtClean="0">
                <a:solidFill>
                  <a:schemeClr val="tx1"/>
                </a:solidFill>
              </a:rPr>
              <a:t>paying between </a:t>
            </a:r>
            <a:r>
              <a:rPr lang="en-GB" sz="1400" b="1" dirty="0" smtClean="0">
                <a:solidFill>
                  <a:schemeClr val="tx1"/>
                </a:solidFill>
              </a:rPr>
              <a:t>£1 and £5 </a:t>
            </a:r>
            <a:r>
              <a:rPr lang="en-GB" sz="1400" b="1" dirty="0">
                <a:solidFill>
                  <a:schemeClr val="tx1"/>
                </a:solidFill>
              </a:rPr>
              <a:t>per </a:t>
            </a:r>
            <a:r>
              <a:rPr lang="en-GB" sz="1400" b="1" dirty="0" smtClean="0">
                <a:solidFill>
                  <a:schemeClr val="tx1"/>
                </a:solidFill>
              </a:rPr>
              <a:t>week</a:t>
            </a:r>
          </a:p>
          <a:p>
            <a:pPr marL="285750" indent="-285750">
              <a:buFont typeface="Arial" pitchFamily="34" charset="0"/>
              <a:buChar char="•"/>
            </a:pPr>
            <a:r>
              <a:rPr lang="en-GB" sz="1400" dirty="0" smtClean="0">
                <a:solidFill>
                  <a:schemeClr val="tx1"/>
                </a:solidFill>
              </a:rPr>
              <a:t>All </a:t>
            </a:r>
            <a:r>
              <a:rPr lang="en-GB" sz="1400" dirty="0">
                <a:solidFill>
                  <a:schemeClr val="tx1"/>
                </a:solidFill>
              </a:rPr>
              <a:t>households affected by one or more of the housing benefit changes will also be affected as nearly all households that receive </a:t>
            </a:r>
            <a:r>
              <a:rPr lang="en-GB" sz="1400" dirty="0" smtClean="0">
                <a:solidFill>
                  <a:schemeClr val="tx1"/>
                </a:solidFill>
              </a:rPr>
              <a:t>Housing Benefit </a:t>
            </a:r>
            <a:r>
              <a:rPr lang="en-GB" sz="1400" dirty="0">
                <a:solidFill>
                  <a:schemeClr val="tx1"/>
                </a:solidFill>
              </a:rPr>
              <a:t>also receive </a:t>
            </a:r>
            <a:r>
              <a:rPr lang="en-GB" sz="1400" dirty="0" smtClean="0">
                <a:solidFill>
                  <a:schemeClr val="tx1"/>
                </a:solidFill>
              </a:rPr>
              <a:t>CTRS.</a:t>
            </a:r>
          </a:p>
        </p:txBody>
      </p:sp>
      <p:sp>
        <p:nvSpPr>
          <p:cNvPr id="9" name="Title 1"/>
          <p:cNvSpPr txBox="1">
            <a:spLocks/>
          </p:cNvSpPr>
          <p:nvPr/>
        </p:nvSpPr>
        <p:spPr bwMode="auto">
          <a:xfrm>
            <a:off x="293797" y="2781002"/>
            <a:ext cx="1224136" cy="1656184"/>
          </a:xfrm>
          <a:prstGeom prst="rect">
            <a:avLst/>
          </a:prstGeom>
          <a:ln/>
          <a:extLst/>
        </p:spPr>
        <p:style>
          <a:lnRef idx="2">
            <a:schemeClr val="accent1"/>
          </a:lnRef>
          <a:fillRef idx="1">
            <a:schemeClr val="lt1"/>
          </a:fillRef>
          <a:effectRef idx="0">
            <a:schemeClr val="accent1"/>
          </a:effectRef>
          <a:fontRef idx="minor">
            <a:schemeClr val="dk1"/>
          </a:fontRef>
        </p:style>
        <p:txBody>
          <a:bodyPr anchor="ctr"/>
          <a:lstStyle>
            <a:lvl1pPr algn="l" rtl="0" eaLnBrk="0" fontAlgn="base" hangingPunct="0">
              <a:spcBef>
                <a:spcPct val="0"/>
              </a:spcBef>
              <a:spcAft>
                <a:spcPct val="0"/>
              </a:spcAft>
              <a:defRPr sz="3600">
                <a:solidFill>
                  <a:srgbClr val="008957"/>
                </a:solidFill>
                <a:latin typeface="+mj-lt"/>
                <a:ea typeface="+mj-ea"/>
                <a:cs typeface="+mj-cs"/>
              </a:defRPr>
            </a:lvl1pPr>
            <a:lvl2pPr algn="l" rtl="0" eaLnBrk="0" fontAlgn="base" hangingPunct="0">
              <a:spcBef>
                <a:spcPct val="0"/>
              </a:spcBef>
              <a:spcAft>
                <a:spcPct val="0"/>
              </a:spcAft>
              <a:defRPr sz="3600">
                <a:solidFill>
                  <a:srgbClr val="008957"/>
                </a:solidFill>
                <a:latin typeface="Helvetica 55 Roman" pitchFamily="34" charset="0"/>
              </a:defRPr>
            </a:lvl2pPr>
            <a:lvl3pPr algn="l" rtl="0" eaLnBrk="0" fontAlgn="base" hangingPunct="0">
              <a:spcBef>
                <a:spcPct val="0"/>
              </a:spcBef>
              <a:spcAft>
                <a:spcPct val="0"/>
              </a:spcAft>
              <a:defRPr sz="3600">
                <a:solidFill>
                  <a:srgbClr val="008957"/>
                </a:solidFill>
                <a:latin typeface="Helvetica 55 Roman" pitchFamily="34" charset="0"/>
              </a:defRPr>
            </a:lvl3pPr>
            <a:lvl4pPr algn="l" rtl="0" eaLnBrk="0" fontAlgn="base" hangingPunct="0">
              <a:spcBef>
                <a:spcPct val="0"/>
              </a:spcBef>
              <a:spcAft>
                <a:spcPct val="0"/>
              </a:spcAft>
              <a:defRPr sz="3600">
                <a:solidFill>
                  <a:srgbClr val="008957"/>
                </a:solidFill>
                <a:latin typeface="Helvetica 55 Roman" pitchFamily="34" charset="0"/>
              </a:defRPr>
            </a:lvl4pPr>
            <a:lvl5pPr algn="l" rtl="0" eaLnBrk="0" fontAlgn="base" hangingPunct="0">
              <a:spcBef>
                <a:spcPct val="0"/>
              </a:spcBef>
              <a:spcAft>
                <a:spcPct val="0"/>
              </a:spcAft>
              <a:defRPr sz="3600">
                <a:solidFill>
                  <a:srgbClr val="008957"/>
                </a:solidFill>
                <a:latin typeface="Helvetica 55 Roman" pitchFamily="34" charset="0"/>
              </a:defRPr>
            </a:lvl5pPr>
            <a:lvl6pPr marL="457200" algn="l" rtl="0" fontAlgn="base">
              <a:spcBef>
                <a:spcPct val="0"/>
              </a:spcBef>
              <a:spcAft>
                <a:spcPct val="0"/>
              </a:spcAft>
              <a:defRPr sz="3600">
                <a:solidFill>
                  <a:srgbClr val="008957"/>
                </a:solidFill>
                <a:latin typeface="Helvetica 55 Roman" pitchFamily="34" charset="0"/>
              </a:defRPr>
            </a:lvl6pPr>
            <a:lvl7pPr marL="914400" algn="l" rtl="0" fontAlgn="base">
              <a:spcBef>
                <a:spcPct val="0"/>
              </a:spcBef>
              <a:spcAft>
                <a:spcPct val="0"/>
              </a:spcAft>
              <a:defRPr sz="3600">
                <a:solidFill>
                  <a:srgbClr val="008957"/>
                </a:solidFill>
                <a:latin typeface="Helvetica 55 Roman" pitchFamily="34" charset="0"/>
              </a:defRPr>
            </a:lvl7pPr>
            <a:lvl8pPr marL="1371600" algn="l" rtl="0" fontAlgn="base">
              <a:spcBef>
                <a:spcPct val="0"/>
              </a:spcBef>
              <a:spcAft>
                <a:spcPct val="0"/>
              </a:spcAft>
              <a:defRPr sz="3600">
                <a:solidFill>
                  <a:srgbClr val="008957"/>
                </a:solidFill>
                <a:latin typeface="Helvetica 55 Roman" pitchFamily="34" charset="0"/>
              </a:defRPr>
            </a:lvl8pPr>
            <a:lvl9pPr marL="1828800" algn="l" rtl="0" fontAlgn="base">
              <a:spcBef>
                <a:spcPct val="0"/>
              </a:spcBef>
              <a:spcAft>
                <a:spcPct val="0"/>
              </a:spcAft>
              <a:defRPr sz="3600">
                <a:solidFill>
                  <a:srgbClr val="008957"/>
                </a:solidFill>
                <a:latin typeface="Helvetica 55 Roman" pitchFamily="34" charset="0"/>
              </a:defRPr>
            </a:lvl9pPr>
          </a:lstStyle>
          <a:p>
            <a:pPr>
              <a:defRPr/>
            </a:pPr>
            <a:r>
              <a:rPr lang="en-GB" sz="1400" dirty="0" smtClean="0">
                <a:solidFill>
                  <a:schemeClr val="tx1"/>
                </a:solidFill>
                <a:latin typeface="Arial" panose="020B0604020202020204" pitchFamily="34" charset="0"/>
                <a:cs typeface="Arial" panose="020B0604020202020204" pitchFamily="34" charset="0"/>
              </a:rPr>
              <a:t>In May 2015, </a:t>
            </a:r>
            <a:r>
              <a:rPr lang="en-GB" sz="1400" b="1" dirty="0" smtClean="0">
                <a:solidFill>
                  <a:schemeClr val="tx1"/>
                </a:solidFill>
                <a:latin typeface="Arial" panose="020B0604020202020204" pitchFamily="34" charset="0"/>
                <a:cs typeface="Arial" panose="020B0604020202020204" pitchFamily="34" charset="0"/>
              </a:rPr>
              <a:t>24,249 </a:t>
            </a:r>
            <a:r>
              <a:rPr lang="en-GB" sz="1400" dirty="0" smtClean="0">
                <a:solidFill>
                  <a:schemeClr val="tx1"/>
                </a:solidFill>
                <a:latin typeface="Arial" panose="020B0604020202020204" pitchFamily="34" charset="0"/>
                <a:cs typeface="Arial" panose="020B0604020202020204" pitchFamily="34" charset="0"/>
              </a:rPr>
              <a:t>households in Camden received CTRS.</a:t>
            </a:r>
            <a:endParaRPr lang="en-GB" sz="1400" dirty="0">
              <a:solidFill>
                <a:srgbClr val="FF0000"/>
              </a:solidFill>
              <a:latin typeface="Arial" panose="020B0604020202020204" pitchFamily="34" charset="0"/>
              <a:cs typeface="Arial" panose="020B0604020202020204" pitchFamily="34"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26717239"/>
              </p:ext>
            </p:extLst>
          </p:nvPr>
        </p:nvGraphicFramePr>
        <p:xfrm>
          <a:off x="4595227" y="2348880"/>
          <a:ext cx="4362450" cy="2520950"/>
        </p:xfrm>
        <a:graphic>
          <a:graphicData uri="http://schemas.openxmlformats.org/presentationml/2006/ole">
            <mc:AlternateContent xmlns:mc="http://schemas.openxmlformats.org/markup-compatibility/2006">
              <mc:Choice xmlns:v="urn:schemas-microsoft-com:vml" Requires="v">
                <p:oleObj spid="_x0000_s1042" name="Worksheet" r:id="rId5" imgW="3429135" imgH="1981251" progId="Excel.Sheet.12">
                  <p:embed/>
                </p:oleObj>
              </mc:Choice>
              <mc:Fallback>
                <p:oleObj name="Worksheet" r:id="rId5" imgW="3429135" imgH="1981251" progId="Excel.Sheet.12">
                  <p:embed/>
                  <p:pic>
                    <p:nvPicPr>
                      <p:cNvPr id="0" name=""/>
                      <p:cNvPicPr/>
                      <p:nvPr/>
                    </p:nvPicPr>
                    <p:blipFill>
                      <a:blip r:embed="rId6"/>
                      <a:stretch>
                        <a:fillRect/>
                      </a:stretch>
                    </p:blipFill>
                    <p:spPr>
                      <a:xfrm>
                        <a:off x="4595227" y="2348880"/>
                        <a:ext cx="4362450" cy="2520950"/>
                      </a:xfrm>
                      <a:prstGeom prst="rect">
                        <a:avLst/>
                      </a:prstGeom>
                    </p:spPr>
                  </p:pic>
                </p:oleObj>
              </mc:Fallback>
            </mc:AlternateContent>
          </a:graphicData>
        </a:graphic>
      </p:graphicFrame>
      <p:graphicFrame>
        <p:nvGraphicFramePr>
          <p:cNvPr id="14" name="Chart 13"/>
          <p:cNvGraphicFramePr>
            <a:graphicFrameLocks/>
          </p:cNvGraphicFramePr>
          <p:nvPr>
            <p:extLst>
              <p:ext uri="{D42A27DB-BD31-4B8C-83A1-F6EECF244321}">
                <p14:modId xmlns:p14="http://schemas.microsoft.com/office/powerpoint/2010/main" val="4045618853"/>
              </p:ext>
            </p:extLst>
          </p:nvPr>
        </p:nvGraphicFramePr>
        <p:xfrm>
          <a:off x="581829" y="2237494"/>
          <a:ext cx="4572000" cy="27432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2766482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4"/>
          <p:cNvSpPr>
            <a:spLocks noGrp="1"/>
          </p:cNvSpPr>
          <p:nvPr>
            <p:ph type="title"/>
          </p:nvPr>
        </p:nvSpPr>
        <p:spPr>
          <a:xfrm>
            <a:off x="-25784" y="-171400"/>
            <a:ext cx="9144000" cy="906462"/>
          </a:xfrm>
        </p:spPr>
        <p:txBody>
          <a:bodyPr/>
          <a:lstStyle/>
          <a:p>
            <a:r>
              <a:rPr lang="en-GB" sz="2800" dirty="0" smtClean="0"/>
              <a:t>Impacts of Housing Benefit (HB) reform: Council rent arrears</a:t>
            </a:r>
          </a:p>
        </p:txBody>
      </p:sp>
      <p:sp>
        <p:nvSpPr>
          <p:cNvPr id="5" name="Title 1"/>
          <p:cNvSpPr txBox="1">
            <a:spLocks/>
          </p:cNvSpPr>
          <p:nvPr/>
        </p:nvSpPr>
        <p:spPr bwMode="auto">
          <a:xfrm>
            <a:off x="272282" y="620688"/>
            <a:ext cx="8547868" cy="750887"/>
          </a:xfrm>
          <a:prstGeom prst="rect">
            <a:avLst/>
          </a:prstGeom>
          <a:ln/>
          <a:extLst/>
        </p:spPr>
        <p:style>
          <a:lnRef idx="2">
            <a:schemeClr val="accent1"/>
          </a:lnRef>
          <a:fillRef idx="1">
            <a:schemeClr val="lt1"/>
          </a:fillRef>
          <a:effectRef idx="0">
            <a:schemeClr val="accent1"/>
          </a:effectRef>
          <a:fontRef idx="minor">
            <a:schemeClr val="dk1"/>
          </a:fontRef>
        </p:style>
        <p:txBody>
          <a:bodyPr anchor="ctr"/>
          <a:lstStyle/>
          <a:p>
            <a:pPr eaLnBrk="0" hangingPunct="0"/>
            <a:r>
              <a:rPr lang="en-GB" sz="1400" dirty="0">
                <a:solidFill>
                  <a:schemeClr val="tx1"/>
                </a:solidFill>
                <a:cs typeface="Arial" panose="020B0604020202020204" pitchFamily="34" charset="0"/>
              </a:rPr>
              <a:t>Arrears rates for households who will be affected by the SSSC </a:t>
            </a:r>
            <a:r>
              <a:rPr lang="en-GB" sz="1400" dirty="0" smtClean="0">
                <a:solidFill>
                  <a:schemeClr val="tx1"/>
                </a:solidFill>
                <a:cs typeface="Arial" panose="020B0604020202020204" pitchFamily="34" charset="0"/>
              </a:rPr>
              <a:t>is higher </a:t>
            </a:r>
            <a:r>
              <a:rPr lang="en-GB" sz="1400" dirty="0">
                <a:solidFill>
                  <a:schemeClr val="tx1"/>
                </a:solidFill>
                <a:cs typeface="Arial" panose="020B0604020202020204" pitchFamily="34" charset="0"/>
              </a:rPr>
              <a:t>than average </a:t>
            </a:r>
            <a:r>
              <a:rPr lang="en-GB" sz="1400" dirty="0" smtClean="0">
                <a:solidFill>
                  <a:schemeClr val="tx1"/>
                </a:solidFill>
                <a:cs typeface="Arial" panose="020B0604020202020204" pitchFamily="34" charset="0"/>
              </a:rPr>
              <a:t>suggesting </a:t>
            </a:r>
            <a:r>
              <a:rPr lang="en-GB" sz="1400" dirty="0">
                <a:solidFill>
                  <a:schemeClr val="tx1"/>
                </a:solidFill>
                <a:cs typeface="Arial" panose="020B0604020202020204" pitchFamily="34" charset="0"/>
              </a:rPr>
              <a:t>they </a:t>
            </a:r>
            <a:r>
              <a:rPr lang="en-GB" sz="1400" dirty="0" smtClean="0">
                <a:solidFill>
                  <a:schemeClr val="tx1"/>
                </a:solidFill>
                <a:cs typeface="Arial" panose="020B0604020202020204" pitchFamily="34" charset="0"/>
              </a:rPr>
              <a:t>may be struggling to cope financially with the reductions to their housing benefit. </a:t>
            </a:r>
            <a:endParaRPr lang="en-GB" sz="1400" dirty="0">
              <a:solidFill>
                <a:schemeClr val="tx1"/>
              </a:solidFill>
              <a:cs typeface="Arial" panose="020B0604020202020204" pitchFamily="34" charset="0"/>
            </a:endParaRPr>
          </a:p>
        </p:txBody>
      </p:sp>
      <p:sp>
        <p:nvSpPr>
          <p:cNvPr id="7" name="TextBox 6"/>
          <p:cNvSpPr txBox="1"/>
          <p:nvPr/>
        </p:nvSpPr>
        <p:spPr>
          <a:xfrm>
            <a:off x="272282" y="4149080"/>
            <a:ext cx="8547868" cy="2492990"/>
          </a:xfrm>
          <a:prstGeom prst="rect">
            <a:avLst/>
          </a:prstGeom>
          <a:solidFill>
            <a:schemeClr val="accent5">
              <a:lumMod val="40000"/>
              <a:lumOff val="60000"/>
            </a:schemeClr>
          </a:solidFill>
        </p:spPr>
        <p:txBody>
          <a:bodyPr wrap="square">
            <a:spAutoFit/>
          </a:bodyPr>
          <a:lstStyle/>
          <a:p>
            <a:pPr marL="171450" indent="-171450">
              <a:buFont typeface="Arial" charset="0"/>
              <a:buChar char="•"/>
            </a:pPr>
            <a:r>
              <a:rPr lang="en-GB" sz="1300" dirty="0" smtClean="0">
                <a:latin typeface="+mn-lt"/>
                <a:cs typeface="Arial" panose="020B0604020202020204" pitchFamily="34" charset="0"/>
              </a:rPr>
              <a:t>Data as at 31 May 2015</a:t>
            </a:r>
          </a:p>
          <a:p>
            <a:pPr marL="171450" indent="-171450">
              <a:buFont typeface="Arial" charset="0"/>
              <a:buChar char="•"/>
            </a:pPr>
            <a:r>
              <a:rPr lang="en-GB" sz="1300" dirty="0" smtClean="0">
                <a:latin typeface="+mn-lt"/>
                <a:cs typeface="Arial" panose="020B0604020202020204" pitchFamily="34" charset="0"/>
              </a:rPr>
              <a:t>Note </a:t>
            </a:r>
            <a:r>
              <a:rPr lang="en-GB" sz="1300" dirty="0">
                <a:latin typeface="+mn-lt"/>
                <a:cs typeface="Arial" panose="020B0604020202020204" pitchFamily="34" charset="0"/>
              </a:rPr>
              <a:t>the arrears rates include all tenants who are in arrears no matter how small the amount. Overall only a small proportion of tenants are in significant </a:t>
            </a:r>
            <a:r>
              <a:rPr lang="en-GB" sz="1300" dirty="0" smtClean="0">
                <a:latin typeface="+mn-lt"/>
                <a:cs typeface="Arial" panose="020B0604020202020204" pitchFamily="34" charset="0"/>
              </a:rPr>
              <a:t>arrears. 7.7% </a:t>
            </a:r>
            <a:r>
              <a:rPr lang="en-GB" sz="1300" dirty="0">
                <a:latin typeface="+mn-lt"/>
                <a:cs typeface="Arial" panose="020B0604020202020204" pitchFamily="34" charset="0"/>
              </a:rPr>
              <a:t>owe more than </a:t>
            </a:r>
            <a:r>
              <a:rPr lang="en-GB" sz="1300" dirty="0" smtClean="0">
                <a:latin typeface="+mn-lt"/>
                <a:cs typeface="Arial" panose="020B0604020202020204" pitchFamily="34" charset="0"/>
              </a:rPr>
              <a:t>£1,000 but up from 4% in July 2014). </a:t>
            </a:r>
          </a:p>
          <a:p>
            <a:pPr marL="171450" indent="-171450">
              <a:buFont typeface="Arial" charset="0"/>
              <a:buChar char="•"/>
            </a:pPr>
            <a:r>
              <a:rPr lang="en-GB" sz="1300" dirty="0" smtClean="0">
                <a:latin typeface="+mn-lt"/>
                <a:cs typeface="Arial" panose="020B0604020202020204" pitchFamily="34" charset="0"/>
              </a:rPr>
              <a:t>The general increase in arrears may also be due to other factors, principally the council taking over the rent collection for a number of Tenant Management Organisations during 2013 many of whose accounts were in arrears</a:t>
            </a:r>
          </a:p>
          <a:p>
            <a:pPr marL="171450" indent="-171450">
              <a:buFont typeface="Arial" charset="0"/>
              <a:buChar char="•"/>
            </a:pPr>
            <a:r>
              <a:rPr lang="en-GB" sz="1300" dirty="0" smtClean="0">
                <a:latin typeface="+mn-lt"/>
                <a:cs typeface="Arial" panose="020B0604020202020204" pitchFamily="34" charset="0"/>
              </a:rPr>
              <a:t>The </a:t>
            </a:r>
            <a:r>
              <a:rPr lang="en-GB" sz="1300" dirty="0">
                <a:latin typeface="+mn-lt"/>
                <a:cs typeface="Arial" panose="020B0604020202020204" pitchFamily="34" charset="0"/>
              </a:rPr>
              <a:t>rate for </a:t>
            </a:r>
            <a:r>
              <a:rPr lang="en-GB" sz="1300" dirty="0" smtClean="0">
                <a:latin typeface="+mn-lt"/>
                <a:cs typeface="Arial" panose="020B0604020202020204" pitchFamily="34" charset="0"/>
              </a:rPr>
              <a:t>SSSC-affected </a:t>
            </a:r>
            <a:r>
              <a:rPr lang="en-GB" sz="1300" dirty="0">
                <a:latin typeface="+mn-lt"/>
                <a:cs typeface="Arial" panose="020B0604020202020204" pitchFamily="34" charset="0"/>
              </a:rPr>
              <a:t>households </a:t>
            </a:r>
            <a:r>
              <a:rPr lang="en-GB" sz="1300" dirty="0" smtClean="0">
                <a:latin typeface="+mn-lt"/>
                <a:cs typeface="Arial" panose="020B0604020202020204" pitchFamily="34" charset="0"/>
              </a:rPr>
              <a:t>was higher </a:t>
            </a:r>
            <a:r>
              <a:rPr lang="en-GB" sz="1300" dirty="0">
                <a:latin typeface="+mn-lt"/>
                <a:cs typeface="Arial" panose="020B0604020202020204" pitchFamily="34" charset="0"/>
              </a:rPr>
              <a:t>than for all </a:t>
            </a:r>
            <a:r>
              <a:rPr lang="en-GB" sz="1300" dirty="0" smtClean="0">
                <a:latin typeface="+mn-lt"/>
                <a:cs typeface="Arial" panose="020B0604020202020204" pitchFamily="34" charset="0"/>
              </a:rPr>
              <a:t>tenants before it was introduced and increased by 11 percentage points to July 2014. It has increased a further 6 percentage points by May 2015. This continues to suggest that these households are struggling to cope with their reduced income. The average amount of arrears is also higher than for other households.</a:t>
            </a:r>
            <a:r>
              <a:rPr lang="en-GB" sz="1300" dirty="0" smtClean="0">
                <a:solidFill>
                  <a:srgbClr val="FF0000"/>
                </a:solidFill>
                <a:latin typeface="+mn-lt"/>
                <a:cs typeface="Arial" panose="020B0604020202020204" pitchFamily="34" charset="0"/>
              </a:rPr>
              <a:t> </a:t>
            </a:r>
            <a:endParaRPr lang="en-GB" sz="1300" dirty="0">
              <a:solidFill>
                <a:srgbClr val="FF0000"/>
              </a:solidFill>
              <a:latin typeface="+mn-lt"/>
              <a:cs typeface="Arial" panose="020B0604020202020204" pitchFamily="34" charset="0"/>
            </a:endParaRPr>
          </a:p>
          <a:p>
            <a:pPr marL="171450" indent="-171450">
              <a:buFont typeface="Arial" charset="0"/>
              <a:buChar char="•"/>
            </a:pPr>
            <a:r>
              <a:rPr lang="en-GB" sz="1300" dirty="0" smtClean="0">
                <a:latin typeface="+mn-lt"/>
                <a:cs typeface="Arial" panose="020B0604020202020204" pitchFamily="34" charset="0"/>
              </a:rPr>
              <a:t>This </a:t>
            </a:r>
            <a:r>
              <a:rPr lang="en-GB" sz="1300" dirty="0">
                <a:latin typeface="+mn-lt"/>
                <a:cs typeface="Arial" panose="020B0604020202020204" pitchFamily="34" charset="0"/>
              </a:rPr>
              <a:t>makes the support (such as DHPs) offered by the council to ensure these households can maintain their tenancies all the more important. </a:t>
            </a:r>
          </a:p>
        </p:txBody>
      </p:sp>
      <p:graphicFrame>
        <p:nvGraphicFramePr>
          <p:cNvPr id="2" name="Table 1"/>
          <p:cNvGraphicFramePr>
            <a:graphicFrameLocks noGrp="1"/>
          </p:cNvGraphicFramePr>
          <p:nvPr>
            <p:extLst>
              <p:ext uri="{D42A27DB-BD31-4B8C-83A1-F6EECF244321}">
                <p14:modId xmlns:p14="http://schemas.microsoft.com/office/powerpoint/2010/main" val="33131428"/>
              </p:ext>
            </p:extLst>
          </p:nvPr>
        </p:nvGraphicFramePr>
        <p:xfrm>
          <a:off x="272282" y="1556792"/>
          <a:ext cx="8547868" cy="2270760"/>
        </p:xfrm>
        <a:graphic>
          <a:graphicData uri="http://schemas.openxmlformats.org/drawingml/2006/table">
            <a:tbl>
              <a:tblPr firstRow="1" bandRow="1">
                <a:tableStyleId>{5C22544A-7EE6-4342-B048-85BDC9FD1C3A}</a:tableStyleId>
              </a:tblPr>
              <a:tblGrid>
                <a:gridCol w="2802458"/>
                <a:gridCol w="1873661"/>
                <a:gridCol w="2057351"/>
                <a:gridCol w="1814398"/>
              </a:tblGrid>
              <a:tr h="370840">
                <a:tc>
                  <a:txBody>
                    <a:bodyPr/>
                    <a:lstStyle/>
                    <a:p>
                      <a:r>
                        <a:rPr lang="en-GB" sz="1600" dirty="0" smtClean="0"/>
                        <a:t>Group</a:t>
                      </a:r>
                      <a:endParaRPr lang="en-GB" sz="1600" dirty="0"/>
                    </a:p>
                  </a:txBody>
                  <a:tcPr/>
                </a:tc>
                <a:tc>
                  <a:txBody>
                    <a:bodyPr/>
                    <a:lstStyle/>
                    <a:p>
                      <a:pPr algn="r"/>
                      <a:r>
                        <a:rPr lang="en-GB" sz="1600" dirty="0" smtClean="0"/>
                        <a:t>Number</a:t>
                      </a:r>
                      <a:endParaRPr lang="en-GB" sz="1600" dirty="0"/>
                    </a:p>
                  </a:txBody>
                  <a:tcPr/>
                </a:tc>
                <a:tc>
                  <a:txBody>
                    <a:bodyPr/>
                    <a:lstStyle/>
                    <a:p>
                      <a:pPr algn="r"/>
                      <a:r>
                        <a:rPr lang="en-GB" sz="1600" dirty="0" smtClean="0"/>
                        <a:t>Arrears </a:t>
                      </a:r>
                    </a:p>
                    <a:p>
                      <a:pPr algn="r"/>
                      <a:r>
                        <a:rPr lang="en-GB" sz="1600" dirty="0" smtClean="0"/>
                        <a:t>rate</a:t>
                      </a:r>
                      <a:endParaRPr lang="en-GB" sz="1600" dirty="0"/>
                    </a:p>
                  </a:txBody>
                  <a:tcPr/>
                </a:tc>
                <a:tc>
                  <a:txBody>
                    <a:bodyPr/>
                    <a:lstStyle/>
                    <a:p>
                      <a:pPr algn="r"/>
                      <a:r>
                        <a:rPr lang="en-GB" sz="1600" dirty="0" smtClean="0"/>
                        <a:t>Average arrears amount</a:t>
                      </a:r>
                      <a:endParaRPr lang="en-GB" sz="1600" dirty="0"/>
                    </a:p>
                  </a:txBody>
                  <a:tcPr/>
                </a:tc>
              </a:tr>
              <a:tr h="370840">
                <a:tc>
                  <a:txBody>
                    <a:bodyPr/>
                    <a:lstStyle/>
                    <a:p>
                      <a:r>
                        <a:rPr lang="en-GB" sz="1600" dirty="0" smtClean="0"/>
                        <a:t>All tenants (excluding</a:t>
                      </a:r>
                      <a:r>
                        <a:rPr lang="en-GB" sz="1600" baseline="0" dirty="0" smtClean="0"/>
                        <a:t> TMOs)*</a:t>
                      </a:r>
                      <a:endParaRPr lang="en-GB" sz="1600" dirty="0"/>
                    </a:p>
                  </a:txBody>
                  <a:tcPr/>
                </a:tc>
                <a:tc>
                  <a:txBody>
                    <a:bodyPr/>
                    <a:lstStyle/>
                    <a:p>
                      <a:pPr algn="r"/>
                      <a:r>
                        <a:rPr lang="en-GB" sz="1600" dirty="0" smtClean="0"/>
                        <a:t>22,867</a:t>
                      </a:r>
                    </a:p>
                  </a:txBody>
                  <a:tcPr/>
                </a:tc>
                <a:tc>
                  <a:txBody>
                    <a:bodyPr/>
                    <a:lstStyle/>
                    <a:p>
                      <a:pPr algn="r"/>
                      <a:r>
                        <a:rPr lang="en-GB" sz="1600" dirty="0" smtClean="0"/>
                        <a:t>40.2%</a:t>
                      </a:r>
                      <a:endParaRPr lang="en-GB" sz="1600" dirty="0"/>
                    </a:p>
                  </a:txBody>
                  <a:tcPr/>
                </a:tc>
                <a:tc>
                  <a:txBody>
                    <a:bodyPr/>
                    <a:lstStyle/>
                    <a:p>
                      <a:pPr algn="r"/>
                      <a:r>
                        <a:rPr lang="en-GB" sz="1600" dirty="0" smtClean="0"/>
                        <a:t>£462</a:t>
                      </a:r>
                    </a:p>
                  </a:txBody>
                  <a:tcPr/>
                </a:tc>
              </a:tr>
              <a:tr h="370840">
                <a:tc>
                  <a:txBody>
                    <a:bodyPr/>
                    <a:lstStyle/>
                    <a:p>
                      <a:r>
                        <a:rPr lang="en-GB" sz="1600" dirty="0" smtClean="0"/>
                        <a:t>HB </a:t>
                      </a:r>
                      <a:r>
                        <a:rPr lang="en-GB" sz="1600" baseline="0" dirty="0" smtClean="0"/>
                        <a:t>claimants</a:t>
                      </a:r>
                      <a:endParaRPr lang="en-GB" sz="1600" dirty="0"/>
                    </a:p>
                  </a:txBody>
                  <a:tcPr/>
                </a:tc>
                <a:tc>
                  <a:txBody>
                    <a:bodyPr/>
                    <a:lstStyle/>
                    <a:p>
                      <a:pPr algn="r"/>
                      <a:r>
                        <a:rPr lang="en-GB" sz="1600" dirty="0" smtClean="0"/>
                        <a:t>15,191</a:t>
                      </a:r>
                    </a:p>
                  </a:txBody>
                  <a:tcPr/>
                </a:tc>
                <a:tc>
                  <a:txBody>
                    <a:bodyPr/>
                    <a:lstStyle/>
                    <a:p>
                      <a:pPr algn="r"/>
                      <a:r>
                        <a:rPr lang="en-GB" sz="1600" dirty="0" smtClean="0"/>
                        <a:t>40.0%</a:t>
                      </a:r>
                      <a:endParaRPr lang="en-GB" sz="1600" dirty="0"/>
                    </a:p>
                  </a:txBody>
                  <a:tcPr/>
                </a:tc>
                <a:tc>
                  <a:txBody>
                    <a:bodyPr/>
                    <a:lstStyle/>
                    <a:p>
                      <a:pPr algn="r"/>
                      <a:r>
                        <a:rPr lang="en-GB" sz="1600" dirty="0" smtClean="0"/>
                        <a:t>£368</a:t>
                      </a:r>
                    </a:p>
                  </a:txBody>
                  <a:tcPr/>
                </a:tc>
              </a:tr>
              <a:tr h="370840">
                <a:tc>
                  <a:txBody>
                    <a:bodyPr/>
                    <a:lstStyle/>
                    <a:p>
                      <a:r>
                        <a:rPr lang="en-GB" sz="1600" dirty="0" smtClean="0"/>
                        <a:t>Affected by SSSC</a:t>
                      </a:r>
                      <a:endParaRPr lang="en-GB" sz="1600" dirty="0"/>
                    </a:p>
                  </a:txBody>
                  <a:tcPr/>
                </a:tc>
                <a:tc>
                  <a:txBody>
                    <a:bodyPr/>
                    <a:lstStyle/>
                    <a:p>
                      <a:pPr algn="r"/>
                      <a:r>
                        <a:rPr lang="en-GB" sz="1600" dirty="0" smtClean="0">
                          <a:solidFill>
                            <a:schemeClr val="tx1"/>
                          </a:solidFill>
                        </a:rPr>
                        <a:t>1,003</a:t>
                      </a:r>
                    </a:p>
                  </a:txBody>
                  <a:tcPr/>
                </a:tc>
                <a:tc>
                  <a:txBody>
                    <a:bodyPr/>
                    <a:lstStyle/>
                    <a:p>
                      <a:pPr algn="r"/>
                      <a:r>
                        <a:rPr lang="en-GB" sz="1600" dirty="0" smtClean="0"/>
                        <a:t>52.0%</a:t>
                      </a:r>
                      <a:endParaRPr lang="en-GB" sz="1600" dirty="0"/>
                    </a:p>
                  </a:txBody>
                  <a:tcPr/>
                </a:tc>
                <a:tc>
                  <a:txBody>
                    <a:bodyPr/>
                    <a:lstStyle/>
                    <a:p>
                      <a:pPr algn="r"/>
                      <a:r>
                        <a:rPr lang="en-GB" sz="1600" dirty="0" smtClean="0"/>
                        <a:t>£504</a:t>
                      </a:r>
                    </a:p>
                  </a:txBody>
                  <a:tcPr/>
                </a:tc>
              </a:tr>
              <a:tr h="370840">
                <a:tc>
                  <a:txBody>
                    <a:bodyPr/>
                    <a:lstStyle/>
                    <a:p>
                      <a:r>
                        <a:rPr lang="en-GB" sz="1600" dirty="0" smtClean="0"/>
                        <a:t>Affected by TBC</a:t>
                      </a:r>
                      <a:endParaRPr lang="en-GB" sz="1600" dirty="0"/>
                    </a:p>
                  </a:txBody>
                  <a:tcPr/>
                </a:tc>
                <a:tc>
                  <a:txBody>
                    <a:bodyPr/>
                    <a:lstStyle/>
                    <a:p>
                      <a:pPr algn="r"/>
                      <a:r>
                        <a:rPr lang="en-GB" sz="1600" dirty="0" smtClean="0">
                          <a:solidFill>
                            <a:schemeClr val="tx1"/>
                          </a:solidFill>
                        </a:rPr>
                        <a:t>61</a:t>
                      </a:r>
                    </a:p>
                  </a:txBody>
                  <a:tcPr/>
                </a:tc>
                <a:tc>
                  <a:txBody>
                    <a:bodyPr/>
                    <a:lstStyle/>
                    <a:p>
                      <a:pPr algn="r"/>
                      <a:r>
                        <a:rPr lang="en-GB" sz="1600" dirty="0" smtClean="0"/>
                        <a:t>62.0%</a:t>
                      </a:r>
                      <a:endParaRPr lang="en-GB" sz="1600" dirty="0"/>
                    </a:p>
                  </a:txBody>
                  <a:tcPr/>
                </a:tc>
                <a:tc>
                  <a:txBody>
                    <a:bodyPr/>
                    <a:lstStyle/>
                    <a:p>
                      <a:pPr algn="r"/>
                      <a:r>
                        <a:rPr lang="en-GB" sz="1600" dirty="0" smtClean="0"/>
                        <a:t>£424</a:t>
                      </a:r>
                    </a:p>
                  </a:txBody>
                  <a:tcPr/>
                </a:tc>
              </a:tr>
            </a:tbl>
          </a:graphicData>
        </a:graphic>
      </p:graphicFrame>
      <p:sp>
        <p:nvSpPr>
          <p:cNvPr id="3" name="TextBox 2"/>
          <p:cNvSpPr txBox="1"/>
          <p:nvPr/>
        </p:nvSpPr>
        <p:spPr>
          <a:xfrm>
            <a:off x="395536" y="3789040"/>
            <a:ext cx="4304444" cy="261610"/>
          </a:xfrm>
          <a:prstGeom prst="rect">
            <a:avLst/>
          </a:prstGeom>
          <a:noFill/>
        </p:spPr>
        <p:txBody>
          <a:bodyPr wrap="square" rtlCol="0">
            <a:spAutoFit/>
          </a:bodyPr>
          <a:lstStyle/>
          <a:p>
            <a:r>
              <a:rPr lang="en-GB" sz="1050" dirty="0" smtClean="0">
                <a:latin typeface="Calibri" panose="020F0502020204030204" pitchFamily="34" charset="0"/>
              </a:rPr>
              <a:t>* TMOs = Tenant Management </a:t>
            </a:r>
            <a:r>
              <a:rPr lang="en-GB" sz="1050" dirty="0">
                <a:latin typeface="Calibri" panose="020F0502020204030204" pitchFamily="34" charset="0"/>
              </a:rPr>
              <a:t>O</a:t>
            </a:r>
            <a:r>
              <a:rPr lang="en-GB" sz="1050" dirty="0" smtClean="0">
                <a:latin typeface="Calibri" panose="020F0502020204030204" pitchFamily="34" charset="0"/>
              </a:rPr>
              <a:t>rganisations – see note below </a:t>
            </a:r>
            <a:endParaRPr lang="en-GB" sz="1050" dirty="0">
              <a:latin typeface="Calibri" panose="020F0502020204030204" pitchFamily="34" charset="0"/>
            </a:endParaRPr>
          </a:p>
        </p:txBody>
      </p:sp>
      <p:sp>
        <p:nvSpPr>
          <p:cNvPr id="8" name="TextBox 7"/>
          <p:cNvSpPr txBox="1"/>
          <p:nvPr/>
        </p:nvSpPr>
        <p:spPr>
          <a:xfrm>
            <a:off x="3460790" y="6642070"/>
            <a:ext cx="1944216" cy="369332"/>
          </a:xfrm>
          <a:prstGeom prst="rect">
            <a:avLst/>
          </a:prstGeom>
          <a:solidFill>
            <a:schemeClr val="bg1"/>
          </a:solidFill>
        </p:spPr>
        <p:txBody>
          <a:bodyPr wrap="square" rtlCol="0">
            <a:spAutoFit/>
          </a:bodyPr>
          <a:lstStyle/>
          <a:p>
            <a:endParaRPr lang="en-GB"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4"/>
          <p:cNvSpPr>
            <a:spLocks noGrp="1"/>
          </p:cNvSpPr>
          <p:nvPr>
            <p:ph type="title"/>
          </p:nvPr>
        </p:nvSpPr>
        <p:spPr>
          <a:xfrm>
            <a:off x="0" y="3175"/>
            <a:ext cx="9144000" cy="904875"/>
          </a:xfrm>
        </p:spPr>
        <p:txBody>
          <a:bodyPr/>
          <a:lstStyle/>
          <a:p>
            <a:r>
              <a:rPr lang="en-GB" sz="2400" dirty="0" smtClean="0"/>
              <a:t>Impacts of HB reform: Homelessness and Temporary Accommodation</a:t>
            </a:r>
          </a:p>
        </p:txBody>
      </p:sp>
      <p:sp>
        <p:nvSpPr>
          <p:cNvPr id="9" name="TextBox 8"/>
          <p:cNvSpPr txBox="1"/>
          <p:nvPr/>
        </p:nvSpPr>
        <p:spPr>
          <a:xfrm>
            <a:off x="589906" y="5301208"/>
            <a:ext cx="7776864" cy="1169551"/>
          </a:xfrm>
          <a:prstGeom prst="rect">
            <a:avLst/>
          </a:prstGeom>
          <a:solidFill>
            <a:schemeClr val="accent6">
              <a:lumMod val="40000"/>
              <a:lumOff val="60000"/>
            </a:schemeClr>
          </a:solidFill>
        </p:spPr>
        <p:txBody>
          <a:bodyPr wrap="square">
            <a:spAutoFit/>
          </a:bodyPr>
          <a:lstStyle/>
          <a:p>
            <a:pPr marL="171450" indent="-171450">
              <a:buFont typeface="Arial" charset="0"/>
              <a:buChar char="•"/>
            </a:pPr>
            <a:r>
              <a:rPr lang="en-GB" sz="1400" dirty="0" smtClean="0">
                <a:solidFill>
                  <a:srgbClr val="000000"/>
                </a:solidFill>
                <a:latin typeface="+mn-lt"/>
              </a:rPr>
              <a:t>There were </a:t>
            </a:r>
            <a:r>
              <a:rPr lang="en-GB" sz="1400" b="1" dirty="0" smtClean="0">
                <a:solidFill>
                  <a:srgbClr val="000000"/>
                </a:solidFill>
                <a:latin typeface="+mn-lt"/>
              </a:rPr>
              <a:t>5 </a:t>
            </a:r>
            <a:r>
              <a:rPr lang="en-GB" sz="1400" dirty="0" smtClean="0">
                <a:solidFill>
                  <a:srgbClr val="000000"/>
                </a:solidFill>
                <a:latin typeface="+mn-lt"/>
              </a:rPr>
              <a:t>homelessness acceptances in May-15.</a:t>
            </a:r>
          </a:p>
          <a:p>
            <a:pPr marL="171450" indent="-171450">
              <a:buFont typeface="Arial" charset="0"/>
              <a:buChar char="•"/>
            </a:pPr>
            <a:r>
              <a:rPr lang="en-GB" sz="1400" dirty="0" smtClean="0">
                <a:solidFill>
                  <a:srgbClr val="000000"/>
                </a:solidFill>
                <a:latin typeface="+mn-lt"/>
              </a:rPr>
              <a:t>The average of </a:t>
            </a:r>
            <a:r>
              <a:rPr lang="en-GB" sz="1400" dirty="0">
                <a:solidFill>
                  <a:srgbClr val="000000"/>
                </a:solidFill>
                <a:latin typeface="+mn-lt"/>
              </a:rPr>
              <a:t>monthly </a:t>
            </a:r>
            <a:r>
              <a:rPr lang="en-GB" sz="1400" dirty="0" smtClean="0">
                <a:solidFill>
                  <a:srgbClr val="000000"/>
                </a:solidFill>
                <a:latin typeface="+mn-lt"/>
              </a:rPr>
              <a:t>acceptances is falling: 7.3 in 2013, 5.2 in 2014 and 5.0 in 2015 (to May).</a:t>
            </a:r>
          </a:p>
          <a:p>
            <a:pPr marL="171450" indent="-171450">
              <a:buFont typeface="Arial" charset="0"/>
              <a:buChar char="•"/>
            </a:pPr>
            <a:r>
              <a:rPr lang="en-GB" sz="1400" dirty="0" smtClean="0">
                <a:latin typeface="+mn-lt"/>
              </a:rPr>
              <a:t>At the beginning of June 2015, there were </a:t>
            </a:r>
            <a:r>
              <a:rPr lang="en-GB" sz="1400" b="1" dirty="0" smtClean="0">
                <a:latin typeface="+mn-lt"/>
              </a:rPr>
              <a:t>475</a:t>
            </a:r>
            <a:r>
              <a:rPr lang="en-GB" sz="1400" dirty="0" smtClean="0">
                <a:latin typeface="+mn-lt"/>
              </a:rPr>
              <a:t> households </a:t>
            </a:r>
            <a:r>
              <a:rPr lang="en-GB" sz="1400" dirty="0">
                <a:latin typeface="+mn-lt"/>
              </a:rPr>
              <a:t>in </a:t>
            </a:r>
            <a:r>
              <a:rPr lang="en-GB" sz="1400" dirty="0" smtClean="0">
                <a:latin typeface="+mn-lt"/>
              </a:rPr>
              <a:t>Temporary Accommodation </a:t>
            </a:r>
            <a:r>
              <a:rPr lang="en-GB" sz="1400" dirty="0">
                <a:latin typeface="+mn-lt"/>
              </a:rPr>
              <a:t>(TA</a:t>
            </a:r>
            <a:r>
              <a:rPr lang="en-GB" sz="1400" dirty="0" smtClean="0">
                <a:latin typeface="+mn-lt"/>
              </a:rPr>
              <a:t>). This </a:t>
            </a:r>
            <a:r>
              <a:rPr lang="en-GB" sz="1400" dirty="0">
                <a:latin typeface="+mn-lt"/>
              </a:rPr>
              <a:t>is </a:t>
            </a:r>
            <a:r>
              <a:rPr lang="en-GB" sz="1400" b="1" dirty="0">
                <a:latin typeface="+mn-lt"/>
              </a:rPr>
              <a:t>52</a:t>
            </a:r>
            <a:r>
              <a:rPr lang="en-GB" sz="1400" dirty="0">
                <a:latin typeface="+mn-lt"/>
              </a:rPr>
              <a:t> fewer </a:t>
            </a:r>
            <a:r>
              <a:rPr lang="en-GB" sz="1400" dirty="0" smtClean="0">
                <a:latin typeface="+mn-lt"/>
              </a:rPr>
              <a:t>(-10%) than in June 2014 and 155 fewer (-25%) than in July 2013. </a:t>
            </a:r>
          </a:p>
        </p:txBody>
      </p:sp>
      <p:graphicFrame>
        <p:nvGraphicFramePr>
          <p:cNvPr id="6" name="Chart 5"/>
          <p:cNvGraphicFramePr>
            <a:graphicFrameLocks/>
          </p:cNvGraphicFramePr>
          <p:nvPr>
            <p:extLst>
              <p:ext uri="{D42A27DB-BD31-4B8C-83A1-F6EECF244321}">
                <p14:modId xmlns:p14="http://schemas.microsoft.com/office/powerpoint/2010/main" val="2507320503"/>
              </p:ext>
            </p:extLst>
          </p:nvPr>
        </p:nvGraphicFramePr>
        <p:xfrm>
          <a:off x="107504" y="620688"/>
          <a:ext cx="8259266" cy="468052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3460790" y="6488080"/>
            <a:ext cx="1944216" cy="369332"/>
          </a:xfrm>
          <a:prstGeom prst="rect">
            <a:avLst/>
          </a:prstGeom>
          <a:solidFill>
            <a:schemeClr val="bg1"/>
          </a:solidFill>
        </p:spPr>
        <p:txBody>
          <a:bodyPr wrap="square" rtlCol="0">
            <a:spAutoFit/>
          </a:bodyPr>
          <a:lstStyle/>
          <a:p>
            <a:endParaRPr lang="en-GB"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GB" dirty="0" smtClean="0"/>
              <a:t>Government’s planned changes to housing benefit </a:t>
            </a:r>
            <a:endParaRPr lang="en-GB" dirty="0"/>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420467816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1143000"/>
          </a:xfrm>
        </p:spPr>
        <p:txBody>
          <a:bodyPr anchor="t" anchorCtr="0"/>
          <a:lstStyle/>
          <a:p>
            <a:r>
              <a:rPr lang="en-GB" dirty="0" smtClean="0"/>
              <a:t>Total benefit cap reduced to £23,000</a:t>
            </a:r>
            <a:endParaRPr lang="en-GB" dirty="0"/>
          </a:p>
        </p:txBody>
      </p:sp>
      <p:sp>
        <p:nvSpPr>
          <p:cNvPr id="3" name="Content Placeholder 2"/>
          <p:cNvSpPr>
            <a:spLocks noGrp="1"/>
          </p:cNvSpPr>
          <p:nvPr>
            <p:ph idx="1"/>
          </p:nvPr>
        </p:nvSpPr>
        <p:spPr>
          <a:xfrm>
            <a:off x="251271" y="781606"/>
            <a:ext cx="8125742" cy="3024336"/>
          </a:xfrm>
        </p:spPr>
        <p:style>
          <a:lnRef idx="2">
            <a:schemeClr val="accent6"/>
          </a:lnRef>
          <a:fillRef idx="1">
            <a:schemeClr val="lt1"/>
          </a:fillRef>
          <a:effectRef idx="0">
            <a:schemeClr val="accent6"/>
          </a:effectRef>
          <a:fontRef idx="minor">
            <a:schemeClr val="dk1"/>
          </a:fontRef>
        </p:style>
        <p:txBody>
          <a:bodyPr/>
          <a:lstStyle/>
          <a:p>
            <a:r>
              <a:rPr lang="en-GB" sz="2000" dirty="0" smtClean="0"/>
              <a:t>A maximum of </a:t>
            </a:r>
            <a:r>
              <a:rPr lang="en-GB" sz="3200" dirty="0" smtClean="0"/>
              <a:t>723 </a:t>
            </a:r>
            <a:r>
              <a:rPr lang="en-GB" sz="2000" dirty="0" smtClean="0"/>
              <a:t>additional Housing </a:t>
            </a:r>
            <a:r>
              <a:rPr lang="en-GB" sz="2000" dirty="0"/>
              <a:t>Benefit claimants </a:t>
            </a:r>
            <a:r>
              <a:rPr lang="en-GB" sz="2000" dirty="0" smtClean="0"/>
              <a:t>could </a:t>
            </a:r>
            <a:r>
              <a:rPr lang="en-GB" sz="2000" dirty="0"/>
              <a:t>be </a:t>
            </a:r>
            <a:r>
              <a:rPr lang="en-GB" sz="2000" dirty="0" smtClean="0"/>
              <a:t>affected</a:t>
            </a:r>
          </a:p>
          <a:p>
            <a:r>
              <a:rPr lang="en-GB" sz="2000" dirty="0"/>
              <a:t>The actual figure will be much less as some of these claims may have children on disability </a:t>
            </a:r>
            <a:r>
              <a:rPr lang="en-GB" sz="2000" dirty="0" smtClean="0"/>
              <a:t>benefits. </a:t>
            </a:r>
          </a:p>
          <a:p>
            <a:r>
              <a:rPr lang="en-GB" sz="2000" dirty="0" smtClean="0"/>
              <a:t>When TBC was brought in DWP </a:t>
            </a:r>
            <a:r>
              <a:rPr lang="en-GB" sz="2000" dirty="0"/>
              <a:t>said 800 claims would be affected by the cap but only 314 actually were</a:t>
            </a:r>
            <a:r>
              <a:rPr lang="en-GB" sz="2000" dirty="0" smtClean="0"/>
              <a:t>.</a:t>
            </a:r>
            <a:endParaRPr lang="en-GB" sz="2000" dirty="0"/>
          </a:p>
          <a:p>
            <a:r>
              <a:rPr lang="en-GB" sz="2000" dirty="0"/>
              <a:t>Best estimate: 300 additional households </a:t>
            </a:r>
            <a:r>
              <a:rPr lang="en-GB" sz="2000" dirty="0" smtClean="0"/>
              <a:t>PLUS existing 267 capped households face further reduction up to  </a:t>
            </a:r>
            <a:r>
              <a:rPr lang="en-GB" sz="3200" dirty="0"/>
              <a:t>£58pw</a:t>
            </a:r>
          </a:p>
          <a:p>
            <a:endParaRPr lang="en-GB" sz="2000" dirty="0" smtClean="0"/>
          </a:p>
          <a:p>
            <a:endParaRPr lang="en-GB" sz="2000" dirty="0"/>
          </a:p>
          <a:p>
            <a:endParaRPr lang="en-GB" sz="2000" dirty="0"/>
          </a:p>
          <a:p>
            <a:pPr marL="0" indent="0">
              <a:buNone/>
            </a:pPr>
            <a:endParaRPr lang="en-GB"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66530"/>
            <a:ext cx="3638588" cy="203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8490" y="4659262"/>
            <a:ext cx="3146425" cy="203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4609083"/>
            <a:ext cx="3151187" cy="203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763687" y="3786222"/>
            <a:ext cx="5536033" cy="461665"/>
          </a:xfrm>
          <a:prstGeom prst="rect">
            <a:avLst/>
          </a:prstGeom>
          <a:noFill/>
        </p:spPr>
        <p:txBody>
          <a:bodyPr wrap="square" rtlCol="0">
            <a:spAutoFit/>
          </a:bodyPr>
          <a:lstStyle/>
          <a:p>
            <a:pPr algn="ctr"/>
            <a:r>
              <a:rPr lang="en-GB" sz="2400" dirty="0" smtClean="0"/>
              <a:t>723 households by</a:t>
            </a:r>
            <a:endParaRPr lang="en-GB" sz="2400" dirty="0"/>
          </a:p>
        </p:txBody>
      </p:sp>
      <p:sp>
        <p:nvSpPr>
          <p:cNvPr id="7" name="TextBox 6"/>
          <p:cNvSpPr txBox="1"/>
          <p:nvPr/>
        </p:nvSpPr>
        <p:spPr>
          <a:xfrm>
            <a:off x="690960" y="4221088"/>
            <a:ext cx="2160240" cy="369332"/>
          </a:xfrm>
          <a:prstGeom prst="rect">
            <a:avLst/>
          </a:prstGeom>
          <a:noFill/>
        </p:spPr>
        <p:txBody>
          <a:bodyPr wrap="square" rtlCol="0">
            <a:spAutoFit/>
          </a:bodyPr>
          <a:lstStyle/>
          <a:p>
            <a:pPr algn="ctr"/>
            <a:r>
              <a:rPr lang="en-GB" dirty="0" smtClean="0"/>
              <a:t>Single/couple</a:t>
            </a:r>
            <a:endParaRPr lang="en-GB" dirty="0"/>
          </a:p>
        </p:txBody>
      </p:sp>
      <p:sp>
        <p:nvSpPr>
          <p:cNvPr id="14" name="TextBox 13"/>
          <p:cNvSpPr txBox="1"/>
          <p:nvPr/>
        </p:nvSpPr>
        <p:spPr>
          <a:xfrm>
            <a:off x="3451583" y="4235063"/>
            <a:ext cx="2160240" cy="369332"/>
          </a:xfrm>
          <a:prstGeom prst="rect">
            <a:avLst/>
          </a:prstGeom>
          <a:noFill/>
        </p:spPr>
        <p:txBody>
          <a:bodyPr wrap="square" rtlCol="0">
            <a:spAutoFit/>
          </a:bodyPr>
          <a:lstStyle/>
          <a:p>
            <a:pPr algn="ctr"/>
            <a:r>
              <a:rPr lang="en-GB" dirty="0" smtClean="0"/>
              <a:t>No of children</a:t>
            </a:r>
            <a:endParaRPr lang="en-GB" dirty="0"/>
          </a:p>
        </p:txBody>
      </p:sp>
      <p:sp>
        <p:nvSpPr>
          <p:cNvPr id="15" name="TextBox 14"/>
          <p:cNvSpPr txBox="1"/>
          <p:nvPr/>
        </p:nvSpPr>
        <p:spPr>
          <a:xfrm>
            <a:off x="6217021" y="4221088"/>
            <a:ext cx="2160240" cy="369332"/>
          </a:xfrm>
          <a:prstGeom prst="rect">
            <a:avLst/>
          </a:prstGeom>
          <a:noFill/>
        </p:spPr>
        <p:txBody>
          <a:bodyPr wrap="square" rtlCol="0">
            <a:spAutoFit/>
          </a:bodyPr>
          <a:lstStyle/>
          <a:p>
            <a:pPr algn="ctr"/>
            <a:r>
              <a:rPr lang="en-GB" dirty="0" smtClean="0"/>
              <a:t>Tenure</a:t>
            </a:r>
            <a:endParaRPr lang="en-GB" dirty="0"/>
          </a:p>
        </p:txBody>
      </p:sp>
    </p:spTree>
    <p:extLst>
      <p:ext uri="{BB962C8B-B14F-4D97-AF65-F5344CB8AC3E}">
        <p14:creationId xmlns:p14="http://schemas.microsoft.com/office/powerpoint/2010/main" val="328157849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61404" y="243171"/>
            <a:ext cx="8229600" cy="1143000"/>
          </a:xfrm>
        </p:spPr>
        <p:txBody>
          <a:bodyPr/>
          <a:lstStyle/>
          <a:p>
            <a:r>
              <a:rPr lang="en-GB" sz="2400" dirty="0" smtClean="0"/>
              <a:t>“</a:t>
            </a:r>
            <a:r>
              <a:rPr lang="en-GB" sz="2000" dirty="0"/>
              <a:t>18-21 year-olds on Jobseeker’s Allowance will no longer have an automatic entitlement to housing </a:t>
            </a:r>
            <a:r>
              <a:rPr lang="en-GB" sz="2000" dirty="0" smtClean="0"/>
              <a:t>benefit”</a:t>
            </a:r>
            <a:endParaRPr lang="en-GB" sz="2000" dirty="0"/>
          </a:p>
        </p:txBody>
      </p:sp>
      <p:grpSp>
        <p:nvGrpSpPr>
          <p:cNvPr id="27" name="Group 26"/>
          <p:cNvGrpSpPr>
            <a:grpSpLocks/>
          </p:cNvGrpSpPr>
          <p:nvPr/>
        </p:nvGrpSpPr>
        <p:grpSpPr bwMode="auto">
          <a:xfrm>
            <a:off x="482600" y="2598737"/>
            <a:ext cx="3752850" cy="3276600"/>
            <a:chOff x="0" y="0"/>
            <a:chExt cx="3752850" cy="3276600"/>
          </a:xfrm>
        </p:grpSpPr>
        <p:sp>
          <p:nvSpPr>
            <p:cNvPr id="28" name="Freeform 27"/>
            <p:cNvSpPr>
              <a:spLocks/>
            </p:cNvSpPr>
            <p:nvPr/>
          </p:nvSpPr>
          <p:spPr bwMode="auto">
            <a:xfrm>
              <a:off x="1333500" y="1152525"/>
              <a:ext cx="571500" cy="571500"/>
            </a:xfrm>
            <a:custGeom>
              <a:avLst/>
              <a:gdLst>
                <a:gd name="T0" fmla="*/ 2147483647 w 60"/>
                <a:gd name="T1" fmla="*/ 2147483647 h 60"/>
                <a:gd name="T2" fmla="*/ 2147483647 w 60"/>
                <a:gd name="T3" fmla="*/ 2147483647 h 60"/>
                <a:gd name="T4" fmla="*/ 2147483647 w 60"/>
                <a:gd name="T5" fmla="*/ 2147483647 h 60"/>
                <a:gd name="T6" fmla="*/ 2147483647 w 60"/>
                <a:gd name="T7" fmla="*/ 2147483647 h 60"/>
                <a:gd name="T8" fmla="*/ 2147483647 w 60"/>
                <a:gd name="T9" fmla="*/ 2147483647 h 60"/>
                <a:gd name="T10" fmla="*/ 2147483647 w 60"/>
                <a:gd name="T11" fmla="*/ 2147483647 h 60"/>
                <a:gd name="T12" fmla="*/ 2147483647 w 60"/>
                <a:gd name="T13" fmla="*/ 2147483647 h 60"/>
                <a:gd name="T14" fmla="*/ 2147483647 w 60"/>
                <a:gd name="T15" fmla="*/ 2147483647 h 60"/>
                <a:gd name="T16" fmla="*/ 0 w 60"/>
                <a:gd name="T17" fmla="*/ 2147483647 h 60"/>
                <a:gd name="T18" fmla="*/ 0 w 60"/>
                <a:gd name="T19" fmla="*/ 2147483647 h 60"/>
                <a:gd name="T20" fmla="*/ 2147483647 w 60"/>
                <a:gd name="T21" fmla="*/ 2147483647 h 60"/>
                <a:gd name="T22" fmla="*/ 2147483647 w 60"/>
                <a:gd name="T23" fmla="*/ 2147483647 h 60"/>
                <a:gd name="T24" fmla="*/ 2147483647 w 60"/>
                <a:gd name="T25" fmla="*/ 2147483647 h 60"/>
                <a:gd name="T26" fmla="*/ 2147483647 w 60"/>
                <a:gd name="T27" fmla="*/ 2147483647 h 60"/>
                <a:gd name="T28" fmla="*/ 2147483647 w 60"/>
                <a:gd name="T29" fmla="*/ 2147483647 h 60"/>
                <a:gd name="T30" fmla="*/ 2147483647 w 60"/>
                <a:gd name="T31" fmla="*/ 2147483647 h 60"/>
                <a:gd name="T32" fmla="*/ 2147483647 w 60"/>
                <a:gd name="T33" fmla="*/ 2147483647 h 60"/>
                <a:gd name="T34" fmla="*/ 2147483647 w 60"/>
                <a:gd name="T35" fmla="*/ 2147483647 h 60"/>
                <a:gd name="T36" fmla="*/ 2147483647 w 60"/>
                <a:gd name="T37" fmla="*/ 2147483647 h 60"/>
                <a:gd name="T38" fmla="*/ 2147483647 w 60"/>
                <a:gd name="T39" fmla="*/ 2147483647 h 60"/>
                <a:gd name="T40" fmla="*/ 2147483647 w 60"/>
                <a:gd name="T41" fmla="*/ 2147483647 h 60"/>
                <a:gd name="T42" fmla="*/ 2147483647 w 60"/>
                <a:gd name="T43" fmla="*/ 2147483647 h 60"/>
                <a:gd name="T44" fmla="*/ 2147483647 w 60"/>
                <a:gd name="T45" fmla="*/ 2147483647 h 60"/>
                <a:gd name="T46" fmla="*/ 2147483647 w 60"/>
                <a:gd name="T47" fmla="*/ 2147483647 h 60"/>
                <a:gd name="T48" fmla="*/ 2147483647 w 60"/>
                <a:gd name="T49" fmla="*/ 2147483647 h 60"/>
                <a:gd name="T50" fmla="*/ 2147483647 w 60"/>
                <a:gd name="T51" fmla="*/ 2147483647 h 60"/>
                <a:gd name="T52" fmla="*/ 2147483647 w 60"/>
                <a:gd name="T53" fmla="*/ 2147483647 h 60"/>
                <a:gd name="T54" fmla="*/ 2147483647 w 60"/>
                <a:gd name="T55" fmla="*/ 2147483647 h 60"/>
                <a:gd name="T56" fmla="*/ 2147483647 w 60"/>
                <a:gd name="T57" fmla="*/ 2147483647 h 60"/>
                <a:gd name="T58" fmla="*/ 2147483647 w 60"/>
                <a:gd name="T59" fmla="*/ 2147483647 h 60"/>
                <a:gd name="T60" fmla="*/ 2147483647 w 60"/>
                <a:gd name="T61" fmla="*/ 2147483647 h 60"/>
                <a:gd name="T62" fmla="*/ 2147483647 w 60"/>
                <a:gd name="T63" fmla="*/ 2147483647 h 60"/>
                <a:gd name="T64" fmla="*/ 2147483647 w 60"/>
                <a:gd name="T65" fmla="*/ 2147483647 h 60"/>
                <a:gd name="T66" fmla="*/ 2147483647 w 60"/>
                <a:gd name="T67" fmla="*/ 2147483647 h 60"/>
                <a:gd name="T68" fmla="*/ 2147483647 w 60"/>
                <a:gd name="T69" fmla="*/ 2147483647 h 60"/>
                <a:gd name="T70" fmla="*/ 2147483647 w 60"/>
                <a:gd name="T71" fmla="*/ 2147483647 h 60"/>
                <a:gd name="T72" fmla="*/ 2147483647 w 60"/>
                <a:gd name="T73" fmla="*/ 2147483647 h 60"/>
                <a:gd name="T74" fmla="*/ 2147483647 w 60"/>
                <a:gd name="T75" fmla="*/ 2147483647 h 60"/>
                <a:gd name="T76" fmla="*/ 2147483647 w 60"/>
                <a:gd name="T77" fmla="*/ 2147483647 h 60"/>
                <a:gd name="T78" fmla="*/ 2147483647 w 60"/>
                <a:gd name="T79" fmla="*/ 2147483647 h 60"/>
                <a:gd name="T80" fmla="*/ 2147483647 w 60"/>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0"/>
                <a:gd name="T124" fmla="*/ 0 h 60"/>
                <a:gd name="T125" fmla="*/ 60 w 60"/>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0" h="60">
                  <a:moveTo>
                    <a:pt x="46" y="55"/>
                  </a:moveTo>
                  <a:lnTo>
                    <a:pt x="46" y="55"/>
                  </a:lnTo>
                  <a:lnTo>
                    <a:pt x="42" y="55"/>
                  </a:lnTo>
                  <a:lnTo>
                    <a:pt x="38" y="56"/>
                  </a:lnTo>
                  <a:lnTo>
                    <a:pt x="32" y="57"/>
                  </a:lnTo>
                  <a:lnTo>
                    <a:pt x="23" y="59"/>
                  </a:lnTo>
                  <a:lnTo>
                    <a:pt x="20" y="59"/>
                  </a:lnTo>
                  <a:lnTo>
                    <a:pt x="19" y="60"/>
                  </a:lnTo>
                  <a:lnTo>
                    <a:pt x="17" y="59"/>
                  </a:lnTo>
                  <a:lnTo>
                    <a:pt x="15" y="59"/>
                  </a:lnTo>
                  <a:lnTo>
                    <a:pt x="14" y="58"/>
                  </a:lnTo>
                  <a:lnTo>
                    <a:pt x="13" y="57"/>
                  </a:lnTo>
                  <a:lnTo>
                    <a:pt x="12" y="54"/>
                  </a:lnTo>
                  <a:lnTo>
                    <a:pt x="10" y="50"/>
                  </a:lnTo>
                  <a:lnTo>
                    <a:pt x="7" y="46"/>
                  </a:lnTo>
                  <a:lnTo>
                    <a:pt x="5" y="46"/>
                  </a:lnTo>
                  <a:lnTo>
                    <a:pt x="4" y="46"/>
                  </a:lnTo>
                  <a:lnTo>
                    <a:pt x="0" y="48"/>
                  </a:lnTo>
                  <a:lnTo>
                    <a:pt x="0" y="46"/>
                  </a:lnTo>
                  <a:lnTo>
                    <a:pt x="0" y="44"/>
                  </a:lnTo>
                  <a:lnTo>
                    <a:pt x="0" y="43"/>
                  </a:lnTo>
                  <a:lnTo>
                    <a:pt x="1" y="42"/>
                  </a:lnTo>
                  <a:lnTo>
                    <a:pt x="5" y="39"/>
                  </a:lnTo>
                  <a:lnTo>
                    <a:pt x="7" y="37"/>
                  </a:lnTo>
                  <a:lnTo>
                    <a:pt x="7" y="36"/>
                  </a:lnTo>
                  <a:lnTo>
                    <a:pt x="7" y="35"/>
                  </a:lnTo>
                  <a:lnTo>
                    <a:pt x="8" y="35"/>
                  </a:lnTo>
                  <a:lnTo>
                    <a:pt x="8" y="33"/>
                  </a:lnTo>
                  <a:lnTo>
                    <a:pt x="8" y="31"/>
                  </a:lnTo>
                  <a:lnTo>
                    <a:pt x="8" y="29"/>
                  </a:lnTo>
                  <a:lnTo>
                    <a:pt x="8" y="28"/>
                  </a:lnTo>
                  <a:lnTo>
                    <a:pt x="9" y="25"/>
                  </a:lnTo>
                  <a:lnTo>
                    <a:pt x="10" y="24"/>
                  </a:lnTo>
                  <a:lnTo>
                    <a:pt x="11" y="23"/>
                  </a:lnTo>
                  <a:lnTo>
                    <a:pt x="14" y="19"/>
                  </a:lnTo>
                  <a:lnTo>
                    <a:pt x="12" y="17"/>
                  </a:lnTo>
                  <a:lnTo>
                    <a:pt x="11" y="17"/>
                  </a:lnTo>
                  <a:lnTo>
                    <a:pt x="11" y="16"/>
                  </a:lnTo>
                  <a:lnTo>
                    <a:pt x="12" y="15"/>
                  </a:lnTo>
                  <a:lnTo>
                    <a:pt x="13" y="14"/>
                  </a:lnTo>
                  <a:lnTo>
                    <a:pt x="17" y="11"/>
                  </a:lnTo>
                  <a:lnTo>
                    <a:pt x="18" y="10"/>
                  </a:lnTo>
                  <a:lnTo>
                    <a:pt x="19" y="9"/>
                  </a:lnTo>
                  <a:lnTo>
                    <a:pt x="27" y="0"/>
                  </a:lnTo>
                  <a:lnTo>
                    <a:pt x="34" y="7"/>
                  </a:lnTo>
                  <a:lnTo>
                    <a:pt x="37" y="10"/>
                  </a:lnTo>
                  <a:lnTo>
                    <a:pt x="38" y="11"/>
                  </a:lnTo>
                  <a:lnTo>
                    <a:pt x="40" y="13"/>
                  </a:lnTo>
                  <a:lnTo>
                    <a:pt x="42" y="14"/>
                  </a:lnTo>
                  <a:lnTo>
                    <a:pt x="44" y="16"/>
                  </a:lnTo>
                  <a:lnTo>
                    <a:pt x="45" y="16"/>
                  </a:lnTo>
                  <a:lnTo>
                    <a:pt x="45" y="17"/>
                  </a:lnTo>
                  <a:lnTo>
                    <a:pt x="46" y="17"/>
                  </a:lnTo>
                  <a:lnTo>
                    <a:pt x="46" y="18"/>
                  </a:lnTo>
                  <a:lnTo>
                    <a:pt x="47" y="18"/>
                  </a:lnTo>
                  <a:lnTo>
                    <a:pt x="47" y="19"/>
                  </a:lnTo>
                  <a:lnTo>
                    <a:pt x="51" y="22"/>
                  </a:lnTo>
                  <a:lnTo>
                    <a:pt x="53" y="25"/>
                  </a:lnTo>
                  <a:lnTo>
                    <a:pt x="55" y="27"/>
                  </a:lnTo>
                  <a:lnTo>
                    <a:pt x="58" y="29"/>
                  </a:lnTo>
                  <a:lnTo>
                    <a:pt x="59" y="29"/>
                  </a:lnTo>
                  <a:lnTo>
                    <a:pt x="60" y="30"/>
                  </a:lnTo>
                  <a:lnTo>
                    <a:pt x="51" y="40"/>
                  </a:lnTo>
                  <a:lnTo>
                    <a:pt x="55" y="44"/>
                  </a:lnTo>
                  <a:lnTo>
                    <a:pt x="56" y="46"/>
                  </a:lnTo>
                  <a:lnTo>
                    <a:pt x="53" y="47"/>
                  </a:lnTo>
                  <a:lnTo>
                    <a:pt x="53" y="52"/>
                  </a:lnTo>
                  <a:lnTo>
                    <a:pt x="52" y="52"/>
                  </a:lnTo>
                  <a:lnTo>
                    <a:pt x="51" y="53"/>
                  </a:lnTo>
                  <a:lnTo>
                    <a:pt x="48" y="54"/>
                  </a:lnTo>
                  <a:lnTo>
                    <a:pt x="49" y="55"/>
                  </a:lnTo>
                  <a:lnTo>
                    <a:pt x="47" y="55"/>
                  </a:lnTo>
                  <a:lnTo>
                    <a:pt x="46" y="55"/>
                  </a:lnTo>
                  <a:close/>
                </a:path>
              </a:pathLst>
            </a:custGeom>
            <a:solidFill>
              <a:srgbClr val="669999"/>
            </a:solidFill>
            <a:ln w="0">
              <a:solidFill>
                <a:srgbClr val="000000"/>
              </a:solidFill>
              <a:prstDash val="solid"/>
              <a:round/>
              <a:headEnd/>
              <a:tailEnd/>
            </a:ln>
          </p:spPr>
          <p:txBody>
            <a:bodyPr/>
            <a:lstStyle/>
            <a:p>
              <a:endParaRPr lang="en-GB"/>
            </a:p>
          </p:txBody>
        </p:sp>
        <p:sp>
          <p:nvSpPr>
            <p:cNvPr id="29" name="Freeform 28"/>
            <p:cNvSpPr>
              <a:spLocks/>
            </p:cNvSpPr>
            <p:nvPr/>
          </p:nvSpPr>
          <p:spPr bwMode="auto">
            <a:xfrm>
              <a:off x="2438400" y="2476500"/>
              <a:ext cx="742950" cy="600075"/>
            </a:xfrm>
            <a:custGeom>
              <a:avLst/>
              <a:gdLst>
                <a:gd name="T0" fmla="*/ 2147483647 w 78"/>
                <a:gd name="T1" fmla="*/ 2147483647 h 63"/>
                <a:gd name="T2" fmla="*/ 2147483647 w 78"/>
                <a:gd name="T3" fmla="*/ 2147483647 h 63"/>
                <a:gd name="T4" fmla="*/ 2147483647 w 78"/>
                <a:gd name="T5" fmla="*/ 2147483647 h 63"/>
                <a:gd name="T6" fmla="*/ 2147483647 w 78"/>
                <a:gd name="T7" fmla="*/ 2147483647 h 63"/>
                <a:gd name="T8" fmla="*/ 2147483647 w 78"/>
                <a:gd name="T9" fmla="*/ 2147483647 h 63"/>
                <a:gd name="T10" fmla="*/ 2147483647 w 78"/>
                <a:gd name="T11" fmla="*/ 2147483647 h 63"/>
                <a:gd name="T12" fmla="*/ 2147483647 w 78"/>
                <a:gd name="T13" fmla="*/ 2147483647 h 63"/>
                <a:gd name="T14" fmla="*/ 2147483647 w 78"/>
                <a:gd name="T15" fmla="*/ 2147483647 h 63"/>
                <a:gd name="T16" fmla="*/ 2147483647 w 78"/>
                <a:gd name="T17" fmla="*/ 2147483647 h 63"/>
                <a:gd name="T18" fmla="*/ 2147483647 w 78"/>
                <a:gd name="T19" fmla="*/ 2147483647 h 63"/>
                <a:gd name="T20" fmla="*/ 2147483647 w 78"/>
                <a:gd name="T21" fmla="*/ 2147483647 h 63"/>
                <a:gd name="T22" fmla="*/ 2147483647 w 78"/>
                <a:gd name="T23" fmla="*/ 2147483647 h 63"/>
                <a:gd name="T24" fmla="*/ 2147483647 w 78"/>
                <a:gd name="T25" fmla="*/ 2147483647 h 63"/>
                <a:gd name="T26" fmla="*/ 2147483647 w 78"/>
                <a:gd name="T27" fmla="*/ 2147483647 h 63"/>
                <a:gd name="T28" fmla="*/ 2147483647 w 78"/>
                <a:gd name="T29" fmla="*/ 2147483647 h 63"/>
                <a:gd name="T30" fmla="*/ 2147483647 w 78"/>
                <a:gd name="T31" fmla="*/ 2147483647 h 63"/>
                <a:gd name="T32" fmla="*/ 2147483647 w 78"/>
                <a:gd name="T33" fmla="*/ 2147483647 h 63"/>
                <a:gd name="T34" fmla="*/ 2147483647 w 78"/>
                <a:gd name="T35" fmla="*/ 2147483647 h 63"/>
                <a:gd name="T36" fmla="*/ 0 w 78"/>
                <a:gd name="T37" fmla="*/ 2147483647 h 63"/>
                <a:gd name="T38" fmla="*/ 2147483647 w 78"/>
                <a:gd name="T39" fmla="*/ 2147483647 h 63"/>
                <a:gd name="T40" fmla="*/ 2147483647 w 78"/>
                <a:gd name="T41" fmla="*/ 2147483647 h 63"/>
                <a:gd name="T42" fmla="*/ 2147483647 w 78"/>
                <a:gd name="T43" fmla="*/ 2147483647 h 63"/>
                <a:gd name="T44" fmla="*/ 2147483647 w 78"/>
                <a:gd name="T45" fmla="*/ 2147483647 h 63"/>
                <a:gd name="T46" fmla="*/ 2147483647 w 78"/>
                <a:gd name="T47" fmla="*/ 2147483647 h 63"/>
                <a:gd name="T48" fmla="*/ 2147483647 w 78"/>
                <a:gd name="T49" fmla="*/ 2147483647 h 63"/>
                <a:gd name="T50" fmla="*/ 2147483647 w 78"/>
                <a:gd name="T51" fmla="*/ 2147483647 h 63"/>
                <a:gd name="T52" fmla="*/ 2147483647 w 78"/>
                <a:gd name="T53" fmla="*/ 2147483647 h 63"/>
                <a:gd name="T54" fmla="*/ 2147483647 w 78"/>
                <a:gd name="T55" fmla="*/ 2147483647 h 63"/>
                <a:gd name="T56" fmla="*/ 2147483647 w 78"/>
                <a:gd name="T57" fmla="*/ 2147483647 h 63"/>
                <a:gd name="T58" fmla="*/ 2147483647 w 78"/>
                <a:gd name="T59" fmla="*/ 2147483647 h 63"/>
                <a:gd name="T60" fmla="*/ 2147483647 w 78"/>
                <a:gd name="T61" fmla="*/ 2147483647 h 63"/>
                <a:gd name="T62" fmla="*/ 2147483647 w 78"/>
                <a:gd name="T63" fmla="*/ 0 h 63"/>
                <a:gd name="T64" fmla="*/ 2147483647 w 78"/>
                <a:gd name="T65" fmla="*/ 2147483647 h 63"/>
                <a:gd name="T66" fmla="*/ 2147483647 w 78"/>
                <a:gd name="T67" fmla="*/ 2147483647 h 63"/>
                <a:gd name="T68" fmla="*/ 2147483647 w 78"/>
                <a:gd name="T69" fmla="*/ 2147483647 h 63"/>
                <a:gd name="T70" fmla="*/ 2147483647 w 78"/>
                <a:gd name="T71" fmla="*/ 2147483647 h 63"/>
                <a:gd name="T72" fmla="*/ 2147483647 w 78"/>
                <a:gd name="T73" fmla="*/ 2147483647 h 63"/>
                <a:gd name="T74" fmla="*/ 2147483647 w 78"/>
                <a:gd name="T75" fmla="*/ 2147483647 h 63"/>
                <a:gd name="T76" fmla="*/ 2147483647 w 78"/>
                <a:gd name="T77" fmla="*/ 2147483647 h 63"/>
                <a:gd name="T78" fmla="*/ 2147483647 w 78"/>
                <a:gd name="T79" fmla="*/ 2147483647 h 63"/>
                <a:gd name="T80" fmla="*/ 2147483647 w 78"/>
                <a:gd name="T81" fmla="*/ 2147483647 h 63"/>
                <a:gd name="T82" fmla="*/ 2147483647 w 78"/>
                <a:gd name="T83" fmla="*/ 2147483647 h 63"/>
                <a:gd name="T84" fmla="*/ 2147483647 w 78"/>
                <a:gd name="T85" fmla="*/ 2147483647 h 63"/>
                <a:gd name="T86" fmla="*/ 2147483647 w 78"/>
                <a:gd name="T87" fmla="*/ 2147483647 h 63"/>
                <a:gd name="T88" fmla="*/ 2147483647 w 78"/>
                <a:gd name="T89" fmla="*/ 2147483647 h 63"/>
                <a:gd name="T90" fmla="*/ 2147483647 w 78"/>
                <a:gd name="T91" fmla="*/ 2147483647 h 63"/>
                <a:gd name="T92" fmla="*/ 2147483647 w 78"/>
                <a:gd name="T93" fmla="*/ 2147483647 h 63"/>
                <a:gd name="T94" fmla="*/ 2147483647 w 78"/>
                <a:gd name="T95" fmla="*/ 2147483647 h 63"/>
                <a:gd name="T96" fmla="*/ 2147483647 w 78"/>
                <a:gd name="T97" fmla="*/ 2147483647 h 63"/>
                <a:gd name="T98" fmla="*/ 2147483647 w 78"/>
                <a:gd name="T99" fmla="*/ 2147483647 h 63"/>
                <a:gd name="T100" fmla="*/ 2147483647 w 78"/>
                <a:gd name="T101" fmla="*/ 2147483647 h 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8"/>
                <a:gd name="T154" fmla="*/ 0 h 63"/>
                <a:gd name="T155" fmla="*/ 78 w 78"/>
                <a:gd name="T156" fmla="*/ 63 h 6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8" h="63">
                  <a:moveTo>
                    <a:pt x="49" y="63"/>
                  </a:moveTo>
                  <a:lnTo>
                    <a:pt x="49" y="62"/>
                  </a:lnTo>
                  <a:lnTo>
                    <a:pt x="48" y="62"/>
                  </a:lnTo>
                  <a:lnTo>
                    <a:pt x="47" y="59"/>
                  </a:lnTo>
                  <a:lnTo>
                    <a:pt x="46" y="59"/>
                  </a:lnTo>
                  <a:lnTo>
                    <a:pt x="44" y="60"/>
                  </a:lnTo>
                  <a:lnTo>
                    <a:pt x="41" y="61"/>
                  </a:lnTo>
                  <a:lnTo>
                    <a:pt x="40" y="59"/>
                  </a:lnTo>
                  <a:lnTo>
                    <a:pt x="39" y="58"/>
                  </a:lnTo>
                  <a:lnTo>
                    <a:pt x="37" y="56"/>
                  </a:lnTo>
                  <a:lnTo>
                    <a:pt x="36" y="56"/>
                  </a:lnTo>
                  <a:lnTo>
                    <a:pt x="36" y="57"/>
                  </a:lnTo>
                  <a:lnTo>
                    <a:pt x="35" y="57"/>
                  </a:lnTo>
                  <a:lnTo>
                    <a:pt x="34" y="54"/>
                  </a:lnTo>
                  <a:lnTo>
                    <a:pt x="31" y="49"/>
                  </a:lnTo>
                  <a:lnTo>
                    <a:pt x="28" y="50"/>
                  </a:lnTo>
                  <a:lnTo>
                    <a:pt x="27" y="48"/>
                  </a:lnTo>
                  <a:lnTo>
                    <a:pt x="24" y="49"/>
                  </a:lnTo>
                  <a:lnTo>
                    <a:pt x="20" y="44"/>
                  </a:lnTo>
                  <a:lnTo>
                    <a:pt x="20" y="43"/>
                  </a:lnTo>
                  <a:lnTo>
                    <a:pt x="20" y="42"/>
                  </a:lnTo>
                  <a:lnTo>
                    <a:pt x="19" y="42"/>
                  </a:lnTo>
                  <a:lnTo>
                    <a:pt x="18" y="40"/>
                  </a:lnTo>
                  <a:lnTo>
                    <a:pt x="16" y="38"/>
                  </a:lnTo>
                  <a:lnTo>
                    <a:pt x="14" y="35"/>
                  </a:lnTo>
                  <a:lnTo>
                    <a:pt x="11" y="32"/>
                  </a:lnTo>
                  <a:lnTo>
                    <a:pt x="8" y="28"/>
                  </a:lnTo>
                  <a:lnTo>
                    <a:pt x="2" y="21"/>
                  </a:lnTo>
                  <a:lnTo>
                    <a:pt x="1" y="21"/>
                  </a:lnTo>
                  <a:lnTo>
                    <a:pt x="0" y="21"/>
                  </a:lnTo>
                  <a:lnTo>
                    <a:pt x="1" y="21"/>
                  </a:lnTo>
                  <a:lnTo>
                    <a:pt x="2" y="21"/>
                  </a:lnTo>
                  <a:lnTo>
                    <a:pt x="3" y="20"/>
                  </a:lnTo>
                  <a:lnTo>
                    <a:pt x="6" y="19"/>
                  </a:lnTo>
                  <a:lnTo>
                    <a:pt x="7" y="19"/>
                  </a:lnTo>
                  <a:lnTo>
                    <a:pt x="10" y="18"/>
                  </a:lnTo>
                  <a:lnTo>
                    <a:pt x="11" y="17"/>
                  </a:lnTo>
                  <a:lnTo>
                    <a:pt x="13" y="16"/>
                  </a:lnTo>
                  <a:lnTo>
                    <a:pt x="19" y="14"/>
                  </a:lnTo>
                  <a:lnTo>
                    <a:pt x="20" y="13"/>
                  </a:lnTo>
                  <a:lnTo>
                    <a:pt x="21" y="12"/>
                  </a:lnTo>
                  <a:lnTo>
                    <a:pt x="22" y="12"/>
                  </a:lnTo>
                  <a:lnTo>
                    <a:pt x="23" y="11"/>
                  </a:lnTo>
                  <a:lnTo>
                    <a:pt x="24" y="11"/>
                  </a:lnTo>
                  <a:lnTo>
                    <a:pt x="25" y="11"/>
                  </a:lnTo>
                  <a:lnTo>
                    <a:pt x="26" y="11"/>
                  </a:lnTo>
                  <a:lnTo>
                    <a:pt x="28" y="9"/>
                  </a:lnTo>
                  <a:lnTo>
                    <a:pt x="30" y="9"/>
                  </a:lnTo>
                  <a:lnTo>
                    <a:pt x="32" y="8"/>
                  </a:lnTo>
                  <a:lnTo>
                    <a:pt x="40" y="3"/>
                  </a:lnTo>
                  <a:lnTo>
                    <a:pt x="41" y="2"/>
                  </a:lnTo>
                  <a:lnTo>
                    <a:pt x="42" y="2"/>
                  </a:lnTo>
                  <a:lnTo>
                    <a:pt x="44" y="1"/>
                  </a:lnTo>
                  <a:lnTo>
                    <a:pt x="45" y="0"/>
                  </a:lnTo>
                  <a:lnTo>
                    <a:pt x="46" y="1"/>
                  </a:lnTo>
                  <a:lnTo>
                    <a:pt x="48" y="5"/>
                  </a:lnTo>
                  <a:lnTo>
                    <a:pt x="53" y="10"/>
                  </a:lnTo>
                  <a:lnTo>
                    <a:pt x="56" y="15"/>
                  </a:lnTo>
                  <a:lnTo>
                    <a:pt x="58" y="14"/>
                  </a:lnTo>
                  <a:lnTo>
                    <a:pt x="61" y="12"/>
                  </a:lnTo>
                  <a:lnTo>
                    <a:pt x="64" y="9"/>
                  </a:lnTo>
                  <a:lnTo>
                    <a:pt x="69" y="7"/>
                  </a:lnTo>
                  <a:lnTo>
                    <a:pt x="71" y="6"/>
                  </a:lnTo>
                  <a:lnTo>
                    <a:pt x="75" y="16"/>
                  </a:lnTo>
                  <a:lnTo>
                    <a:pt x="76" y="19"/>
                  </a:lnTo>
                  <a:lnTo>
                    <a:pt x="78" y="23"/>
                  </a:lnTo>
                  <a:lnTo>
                    <a:pt x="78" y="24"/>
                  </a:lnTo>
                  <a:lnTo>
                    <a:pt x="70" y="27"/>
                  </a:lnTo>
                  <a:lnTo>
                    <a:pt x="69" y="28"/>
                  </a:lnTo>
                  <a:lnTo>
                    <a:pt x="67" y="29"/>
                  </a:lnTo>
                  <a:lnTo>
                    <a:pt x="69" y="31"/>
                  </a:lnTo>
                  <a:lnTo>
                    <a:pt x="71" y="34"/>
                  </a:lnTo>
                  <a:lnTo>
                    <a:pt x="76" y="40"/>
                  </a:lnTo>
                  <a:lnTo>
                    <a:pt x="78" y="42"/>
                  </a:lnTo>
                  <a:lnTo>
                    <a:pt x="77" y="43"/>
                  </a:lnTo>
                  <a:lnTo>
                    <a:pt x="73" y="45"/>
                  </a:lnTo>
                  <a:lnTo>
                    <a:pt x="69" y="48"/>
                  </a:lnTo>
                  <a:lnTo>
                    <a:pt x="68" y="49"/>
                  </a:lnTo>
                  <a:lnTo>
                    <a:pt x="64" y="51"/>
                  </a:lnTo>
                  <a:lnTo>
                    <a:pt x="63" y="53"/>
                  </a:lnTo>
                  <a:lnTo>
                    <a:pt x="60" y="54"/>
                  </a:lnTo>
                  <a:lnTo>
                    <a:pt x="58" y="55"/>
                  </a:lnTo>
                  <a:lnTo>
                    <a:pt x="60" y="57"/>
                  </a:lnTo>
                  <a:lnTo>
                    <a:pt x="61" y="60"/>
                  </a:lnTo>
                  <a:lnTo>
                    <a:pt x="58" y="60"/>
                  </a:lnTo>
                  <a:lnTo>
                    <a:pt x="56" y="61"/>
                  </a:lnTo>
                  <a:lnTo>
                    <a:pt x="53" y="62"/>
                  </a:lnTo>
                  <a:lnTo>
                    <a:pt x="50" y="62"/>
                  </a:lnTo>
                  <a:lnTo>
                    <a:pt x="49" y="63"/>
                  </a:lnTo>
                  <a:close/>
                </a:path>
              </a:pathLst>
            </a:custGeom>
            <a:solidFill>
              <a:srgbClr val="003333"/>
            </a:solidFill>
            <a:ln w="0">
              <a:solidFill>
                <a:srgbClr val="000000"/>
              </a:solidFill>
              <a:prstDash val="solid"/>
              <a:round/>
              <a:headEnd/>
              <a:tailEnd/>
            </a:ln>
          </p:spPr>
          <p:txBody>
            <a:bodyPr/>
            <a:lstStyle/>
            <a:p>
              <a:endParaRPr lang="en-GB"/>
            </a:p>
          </p:txBody>
        </p:sp>
        <p:sp>
          <p:nvSpPr>
            <p:cNvPr id="30" name="Freeform 29"/>
            <p:cNvSpPr>
              <a:spLocks/>
            </p:cNvSpPr>
            <p:nvPr/>
          </p:nvSpPr>
          <p:spPr bwMode="auto">
            <a:xfrm>
              <a:off x="1771650" y="1495425"/>
              <a:ext cx="895350" cy="504825"/>
            </a:xfrm>
            <a:custGeom>
              <a:avLst/>
              <a:gdLst>
                <a:gd name="T0" fmla="*/ 2147483647 w 94"/>
                <a:gd name="T1" fmla="*/ 2147483647 h 53"/>
                <a:gd name="T2" fmla="*/ 2147483647 w 94"/>
                <a:gd name="T3" fmla="*/ 2147483647 h 53"/>
                <a:gd name="T4" fmla="*/ 2147483647 w 94"/>
                <a:gd name="T5" fmla="*/ 2147483647 h 53"/>
                <a:gd name="T6" fmla="*/ 2147483647 w 94"/>
                <a:gd name="T7" fmla="*/ 2147483647 h 53"/>
                <a:gd name="T8" fmla="*/ 2147483647 w 94"/>
                <a:gd name="T9" fmla="*/ 2147483647 h 53"/>
                <a:gd name="T10" fmla="*/ 2147483647 w 94"/>
                <a:gd name="T11" fmla="*/ 2147483647 h 53"/>
                <a:gd name="T12" fmla="*/ 2147483647 w 94"/>
                <a:gd name="T13" fmla="*/ 2147483647 h 53"/>
                <a:gd name="T14" fmla="*/ 2147483647 w 94"/>
                <a:gd name="T15" fmla="*/ 2147483647 h 53"/>
                <a:gd name="T16" fmla="*/ 2147483647 w 94"/>
                <a:gd name="T17" fmla="*/ 2147483647 h 53"/>
                <a:gd name="T18" fmla="*/ 2147483647 w 94"/>
                <a:gd name="T19" fmla="*/ 2147483647 h 53"/>
                <a:gd name="T20" fmla="*/ 2147483647 w 94"/>
                <a:gd name="T21" fmla="*/ 2147483647 h 53"/>
                <a:gd name="T22" fmla="*/ 2147483647 w 94"/>
                <a:gd name="T23" fmla="*/ 2147483647 h 53"/>
                <a:gd name="T24" fmla="*/ 2147483647 w 94"/>
                <a:gd name="T25" fmla="*/ 2147483647 h 53"/>
                <a:gd name="T26" fmla="*/ 2147483647 w 94"/>
                <a:gd name="T27" fmla="*/ 2147483647 h 53"/>
                <a:gd name="T28" fmla="*/ 2147483647 w 94"/>
                <a:gd name="T29" fmla="*/ 2147483647 h 53"/>
                <a:gd name="T30" fmla="*/ 2147483647 w 94"/>
                <a:gd name="T31" fmla="*/ 2147483647 h 53"/>
                <a:gd name="T32" fmla="*/ 2147483647 w 94"/>
                <a:gd name="T33" fmla="*/ 2147483647 h 53"/>
                <a:gd name="T34" fmla="*/ 2147483647 w 94"/>
                <a:gd name="T35" fmla="*/ 2147483647 h 53"/>
                <a:gd name="T36" fmla="*/ 2147483647 w 94"/>
                <a:gd name="T37" fmla="*/ 2147483647 h 53"/>
                <a:gd name="T38" fmla="*/ 2147483647 w 94"/>
                <a:gd name="T39" fmla="*/ 2147483647 h 53"/>
                <a:gd name="T40" fmla="*/ 2147483647 w 94"/>
                <a:gd name="T41" fmla="*/ 0 h 53"/>
                <a:gd name="T42" fmla="*/ 2147483647 w 94"/>
                <a:gd name="T43" fmla="*/ 2147483647 h 53"/>
                <a:gd name="T44" fmla="*/ 2147483647 w 94"/>
                <a:gd name="T45" fmla="*/ 2147483647 h 53"/>
                <a:gd name="T46" fmla="*/ 2147483647 w 94"/>
                <a:gd name="T47" fmla="*/ 2147483647 h 53"/>
                <a:gd name="T48" fmla="*/ 2147483647 w 94"/>
                <a:gd name="T49" fmla="*/ 2147483647 h 53"/>
                <a:gd name="T50" fmla="*/ 2147483647 w 94"/>
                <a:gd name="T51" fmla="*/ 2147483647 h 53"/>
                <a:gd name="T52" fmla="*/ 2147483647 w 94"/>
                <a:gd name="T53" fmla="*/ 2147483647 h 53"/>
                <a:gd name="T54" fmla="*/ 2147483647 w 94"/>
                <a:gd name="T55" fmla="*/ 2147483647 h 53"/>
                <a:gd name="T56" fmla="*/ 2147483647 w 94"/>
                <a:gd name="T57" fmla="*/ 2147483647 h 53"/>
                <a:gd name="T58" fmla="*/ 2147483647 w 94"/>
                <a:gd name="T59" fmla="*/ 2147483647 h 53"/>
                <a:gd name="T60" fmla="*/ 2147483647 w 94"/>
                <a:gd name="T61" fmla="*/ 2147483647 h 53"/>
                <a:gd name="T62" fmla="*/ 2147483647 w 94"/>
                <a:gd name="T63" fmla="*/ 2147483647 h 53"/>
                <a:gd name="T64" fmla="*/ 2147483647 w 94"/>
                <a:gd name="T65" fmla="*/ 2147483647 h 53"/>
                <a:gd name="T66" fmla="*/ 2147483647 w 94"/>
                <a:gd name="T67" fmla="*/ 2147483647 h 53"/>
                <a:gd name="T68" fmla="*/ 2147483647 w 94"/>
                <a:gd name="T69" fmla="*/ 2147483647 h 53"/>
                <a:gd name="T70" fmla="*/ 2147483647 w 94"/>
                <a:gd name="T71" fmla="*/ 2147483647 h 53"/>
                <a:gd name="T72" fmla="*/ 2147483647 w 94"/>
                <a:gd name="T73" fmla="*/ 2147483647 h 53"/>
                <a:gd name="T74" fmla="*/ 2147483647 w 94"/>
                <a:gd name="T75" fmla="*/ 2147483647 h 53"/>
                <a:gd name="T76" fmla="*/ 2147483647 w 94"/>
                <a:gd name="T77" fmla="*/ 2147483647 h 53"/>
                <a:gd name="T78" fmla="*/ 2147483647 w 94"/>
                <a:gd name="T79" fmla="*/ 2147483647 h 53"/>
                <a:gd name="T80" fmla="*/ 2147483647 w 94"/>
                <a:gd name="T81" fmla="*/ 2147483647 h 53"/>
                <a:gd name="T82" fmla="*/ 2147483647 w 94"/>
                <a:gd name="T83" fmla="*/ 2147483647 h 53"/>
                <a:gd name="T84" fmla="*/ 2147483647 w 94"/>
                <a:gd name="T85" fmla="*/ 2147483647 h 53"/>
                <a:gd name="T86" fmla="*/ 2147483647 w 94"/>
                <a:gd name="T87" fmla="*/ 2147483647 h 53"/>
                <a:gd name="T88" fmla="*/ 2147483647 w 94"/>
                <a:gd name="T89" fmla="*/ 2147483647 h 53"/>
                <a:gd name="T90" fmla="*/ 2147483647 w 94"/>
                <a:gd name="T91" fmla="*/ 2147483647 h 53"/>
                <a:gd name="T92" fmla="*/ 2147483647 w 94"/>
                <a:gd name="T93" fmla="*/ 2147483647 h 53"/>
                <a:gd name="T94" fmla="*/ 2147483647 w 94"/>
                <a:gd name="T95" fmla="*/ 2147483647 h 53"/>
                <a:gd name="T96" fmla="*/ 2147483647 w 94"/>
                <a:gd name="T97" fmla="*/ 2147483647 h 53"/>
                <a:gd name="T98" fmla="*/ 2147483647 w 94"/>
                <a:gd name="T99" fmla="*/ 2147483647 h 53"/>
                <a:gd name="T100" fmla="*/ 2147483647 w 94"/>
                <a:gd name="T101" fmla="*/ 2147483647 h 5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4"/>
                <a:gd name="T154" fmla="*/ 0 h 53"/>
                <a:gd name="T155" fmla="*/ 94 w 94"/>
                <a:gd name="T156" fmla="*/ 53 h 5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4" h="53">
                  <a:moveTo>
                    <a:pt x="7" y="48"/>
                  </a:moveTo>
                  <a:lnTo>
                    <a:pt x="7" y="48"/>
                  </a:lnTo>
                  <a:lnTo>
                    <a:pt x="6" y="46"/>
                  </a:lnTo>
                  <a:lnTo>
                    <a:pt x="5" y="46"/>
                  </a:lnTo>
                  <a:lnTo>
                    <a:pt x="5" y="45"/>
                  </a:lnTo>
                  <a:lnTo>
                    <a:pt x="4" y="44"/>
                  </a:lnTo>
                  <a:lnTo>
                    <a:pt x="3" y="43"/>
                  </a:lnTo>
                  <a:lnTo>
                    <a:pt x="5" y="39"/>
                  </a:lnTo>
                  <a:lnTo>
                    <a:pt x="5" y="38"/>
                  </a:lnTo>
                  <a:lnTo>
                    <a:pt x="9" y="31"/>
                  </a:lnTo>
                  <a:lnTo>
                    <a:pt x="7" y="29"/>
                  </a:lnTo>
                  <a:lnTo>
                    <a:pt x="5" y="28"/>
                  </a:lnTo>
                  <a:lnTo>
                    <a:pt x="4" y="27"/>
                  </a:lnTo>
                  <a:lnTo>
                    <a:pt x="3" y="26"/>
                  </a:lnTo>
                  <a:lnTo>
                    <a:pt x="2" y="24"/>
                  </a:lnTo>
                  <a:lnTo>
                    <a:pt x="1" y="21"/>
                  </a:lnTo>
                  <a:lnTo>
                    <a:pt x="0" y="19"/>
                  </a:lnTo>
                  <a:lnTo>
                    <a:pt x="1" y="19"/>
                  </a:lnTo>
                  <a:lnTo>
                    <a:pt x="3" y="19"/>
                  </a:lnTo>
                  <a:lnTo>
                    <a:pt x="2" y="18"/>
                  </a:lnTo>
                  <a:lnTo>
                    <a:pt x="5" y="17"/>
                  </a:lnTo>
                  <a:lnTo>
                    <a:pt x="6" y="16"/>
                  </a:lnTo>
                  <a:lnTo>
                    <a:pt x="7" y="16"/>
                  </a:lnTo>
                  <a:lnTo>
                    <a:pt x="10" y="16"/>
                  </a:lnTo>
                  <a:lnTo>
                    <a:pt x="13" y="15"/>
                  </a:lnTo>
                  <a:lnTo>
                    <a:pt x="15" y="15"/>
                  </a:lnTo>
                  <a:lnTo>
                    <a:pt x="18" y="15"/>
                  </a:lnTo>
                  <a:lnTo>
                    <a:pt x="19" y="15"/>
                  </a:lnTo>
                  <a:lnTo>
                    <a:pt x="20" y="15"/>
                  </a:lnTo>
                  <a:lnTo>
                    <a:pt x="21" y="16"/>
                  </a:lnTo>
                  <a:lnTo>
                    <a:pt x="22" y="16"/>
                  </a:lnTo>
                  <a:lnTo>
                    <a:pt x="25" y="16"/>
                  </a:lnTo>
                  <a:lnTo>
                    <a:pt x="26" y="13"/>
                  </a:lnTo>
                  <a:lnTo>
                    <a:pt x="27" y="13"/>
                  </a:lnTo>
                  <a:lnTo>
                    <a:pt x="28" y="12"/>
                  </a:lnTo>
                  <a:lnTo>
                    <a:pt x="29" y="12"/>
                  </a:lnTo>
                  <a:lnTo>
                    <a:pt x="33" y="11"/>
                  </a:lnTo>
                  <a:lnTo>
                    <a:pt x="34" y="10"/>
                  </a:lnTo>
                  <a:lnTo>
                    <a:pt x="36" y="11"/>
                  </a:lnTo>
                  <a:lnTo>
                    <a:pt x="39" y="12"/>
                  </a:lnTo>
                  <a:lnTo>
                    <a:pt x="41" y="13"/>
                  </a:lnTo>
                  <a:lnTo>
                    <a:pt x="44" y="13"/>
                  </a:lnTo>
                  <a:lnTo>
                    <a:pt x="47" y="14"/>
                  </a:lnTo>
                  <a:lnTo>
                    <a:pt x="49" y="15"/>
                  </a:lnTo>
                  <a:lnTo>
                    <a:pt x="52" y="16"/>
                  </a:lnTo>
                  <a:lnTo>
                    <a:pt x="54" y="17"/>
                  </a:lnTo>
                  <a:lnTo>
                    <a:pt x="55" y="16"/>
                  </a:lnTo>
                  <a:lnTo>
                    <a:pt x="56" y="14"/>
                  </a:lnTo>
                  <a:lnTo>
                    <a:pt x="59" y="10"/>
                  </a:lnTo>
                  <a:lnTo>
                    <a:pt x="58" y="8"/>
                  </a:lnTo>
                  <a:lnTo>
                    <a:pt x="58" y="6"/>
                  </a:lnTo>
                  <a:lnTo>
                    <a:pt x="57" y="2"/>
                  </a:lnTo>
                  <a:lnTo>
                    <a:pt x="57" y="0"/>
                  </a:lnTo>
                  <a:lnTo>
                    <a:pt x="58" y="0"/>
                  </a:lnTo>
                  <a:lnTo>
                    <a:pt x="60" y="0"/>
                  </a:lnTo>
                  <a:lnTo>
                    <a:pt x="65" y="1"/>
                  </a:lnTo>
                  <a:lnTo>
                    <a:pt x="74" y="1"/>
                  </a:lnTo>
                  <a:lnTo>
                    <a:pt x="74" y="2"/>
                  </a:lnTo>
                  <a:lnTo>
                    <a:pt x="74" y="3"/>
                  </a:lnTo>
                  <a:lnTo>
                    <a:pt x="74" y="5"/>
                  </a:lnTo>
                  <a:lnTo>
                    <a:pt x="74" y="7"/>
                  </a:lnTo>
                  <a:lnTo>
                    <a:pt x="74" y="8"/>
                  </a:lnTo>
                  <a:lnTo>
                    <a:pt x="74" y="9"/>
                  </a:lnTo>
                  <a:lnTo>
                    <a:pt x="73" y="10"/>
                  </a:lnTo>
                  <a:lnTo>
                    <a:pt x="73" y="11"/>
                  </a:lnTo>
                  <a:lnTo>
                    <a:pt x="73" y="12"/>
                  </a:lnTo>
                  <a:lnTo>
                    <a:pt x="73" y="13"/>
                  </a:lnTo>
                  <a:lnTo>
                    <a:pt x="73" y="15"/>
                  </a:lnTo>
                  <a:lnTo>
                    <a:pt x="74" y="15"/>
                  </a:lnTo>
                  <a:lnTo>
                    <a:pt x="74" y="14"/>
                  </a:lnTo>
                  <a:lnTo>
                    <a:pt x="75" y="13"/>
                  </a:lnTo>
                  <a:lnTo>
                    <a:pt x="75" y="12"/>
                  </a:lnTo>
                  <a:lnTo>
                    <a:pt x="76" y="13"/>
                  </a:lnTo>
                  <a:lnTo>
                    <a:pt x="76" y="11"/>
                  </a:lnTo>
                  <a:lnTo>
                    <a:pt x="78" y="10"/>
                  </a:lnTo>
                  <a:lnTo>
                    <a:pt x="78" y="11"/>
                  </a:lnTo>
                  <a:lnTo>
                    <a:pt x="79" y="11"/>
                  </a:lnTo>
                  <a:lnTo>
                    <a:pt x="80" y="10"/>
                  </a:lnTo>
                  <a:lnTo>
                    <a:pt x="80" y="11"/>
                  </a:lnTo>
                  <a:lnTo>
                    <a:pt x="82" y="14"/>
                  </a:lnTo>
                  <a:lnTo>
                    <a:pt x="84" y="17"/>
                  </a:lnTo>
                  <a:lnTo>
                    <a:pt x="86" y="20"/>
                  </a:lnTo>
                  <a:lnTo>
                    <a:pt x="88" y="23"/>
                  </a:lnTo>
                  <a:lnTo>
                    <a:pt x="89" y="25"/>
                  </a:lnTo>
                  <a:lnTo>
                    <a:pt x="89" y="26"/>
                  </a:lnTo>
                  <a:lnTo>
                    <a:pt x="92" y="31"/>
                  </a:lnTo>
                  <a:lnTo>
                    <a:pt x="94" y="35"/>
                  </a:lnTo>
                  <a:lnTo>
                    <a:pt x="87" y="40"/>
                  </a:lnTo>
                  <a:lnTo>
                    <a:pt x="81" y="45"/>
                  </a:lnTo>
                  <a:lnTo>
                    <a:pt x="80" y="45"/>
                  </a:lnTo>
                  <a:lnTo>
                    <a:pt x="77" y="47"/>
                  </a:lnTo>
                  <a:lnTo>
                    <a:pt x="72" y="50"/>
                  </a:lnTo>
                  <a:lnTo>
                    <a:pt x="69" y="51"/>
                  </a:lnTo>
                  <a:lnTo>
                    <a:pt x="67" y="52"/>
                  </a:lnTo>
                  <a:lnTo>
                    <a:pt x="64" y="52"/>
                  </a:lnTo>
                  <a:lnTo>
                    <a:pt x="63" y="52"/>
                  </a:lnTo>
                  <a:lnTo>
                    <a:pt x="61" y="52"/>
                  </a:lnTo>
                  <a:lnTo>
                    <a:pt x="60" y="52"/>
                  </a:lnTo>
                  <a:lnTo>
                    <a:pt x="58" y="50"/>
                  </a:lnTo>
                  <a:lnTo>
                    <a:pt x="58" y="51"/>
                  </a:lnTo>
                  <a:lnTo>
                    <a:pt x="57" y="53"/>
                  </a:lnTo>
                  <a:lnTo>
                    <a:pt x="55" y="53"/>
                  </a:lnTo>
                  <a:lnTo>
                    <a:pt x="54" y="52"/>
                  </a:lnTo>
                  <a:lnTo>
                    <a:pt x="52" y="51"/>
                  </a:lnTo>
                  <a:lnTo>
                    <a:pt x="52" y="50"/>
                  </a:lnTo>
                  <a:lnTo>
                    <a:pt x="50" y="49"/>
                  </a:lnTo>
                  <a:lnTo>
                    <a:pt x="49" y="49"/>
                  </a:lnTo>
                  <a:lnTo>
                    <a:pt x="48" y="48"/>
                  </a:lnTo>
                  <a:lnTo>
                    <a:pt x="47" y="48"/>
                  </a:lnTo>
                  <a:lnTo>
                    <a:pt x="46" y="47"/>
                  </a:lnTo>
                  <a:lnTo>
                    <a:pt x="45" y="47"/>
                  </a:lnTo>
                  <a:lnTo>
                    <a:pt x="44" y="47"/>
                  </a:lnTo>
                  <a:lnTo>
                    <a:pt x="42" y="46"/>
                  </a:lnTo>
                  <a:lnTo>
                    <a:pt x="40" y="46"/>
                  </a:lnTo>
                  <a:lnTo>
                    <a:pt x="39" y="46"/>
                  </a:lnTo>
                  <a:lnTo>
                    <a:pt x="38" y="46"/>
                  </a:lnTo>
                  <a:lnTo>
                    <a:pt x="36" y="46"/>
                  </a:lnTo>
                  <a:lnTo>
                    <a:pt x="35" y="46"/>
                  </a:lnTo>
                  <a:lnTo>
                    <a:pt x="33" y="46"/>
                  </a:lnTo>
                  <a:lnTo>
                    <a:pt x="31" y="47"/>
                  </a:lnTo>
                  <a:lnTo>
                    <a:pt x="30" y="47"/>
                  </a:lnTo>
                  <a:lnTo>
                    <a:pt x="29" y="47"/>
                  </a:lnTo>
                  <a:lnTo>
                    <a:pt x="28" y="47"/>
                  </a:lnTo>
                  <a:lnTo>
                    <a:pt x="27" y="48"/>
                  </a:lnTo>
                  <a:lnTo>
                    <a:pt x="26" y="48"/>
                  </a:lnTo>
                  <a:lnTo>
                    <a:pt x="25" y="48"/>
                  </a:lnTo>
                  <a:lnTo>
                    <a:pt x="24" y="49"/>
                  </a:lnTo>
                  <a:lnTo>
                    <a:pt x="18" y="51"/>
                  </a:lnTo>
                  <a:lnTo>
                    <a:pt x="14" y="52"/>
                  </a:lnTo>
                  <a:lnTo>
                    <a:pt x="11" y="53"/>
                  </a:lnTo>
                  <a:lnTo>
                    <a:pt x="7" y="48"/>
                  </a:lnTo>
                  <a:close/>
                </a:path>
              </a:pathLst>
            </a:custGeom>
            <a:solidFill>
              <a:srgbClr val="003333"/>
            </a:solidFill>
            <a:ln w="0">
              <a:solidFill>
                <a:srgbClr val="000000"/>
              </a:solidFill>
              <a:prstDash val="solid"/>
              <a:round/>
              <a:headEnd/>
              <a:tailEnd/>
            </a:ln>
          </p:spPr>
          <p:txBody>
            <a:bodyPr/>
            <a:lstStyle/>
            <a:p>
              <a:endParaRPr lang="en-GB"/>
            </a:p>
          </p:txBody>
        </p:sp>
        <p:sp>
          <p:nvSpPr>
            <p:cNvPr id="31" name="Freeform 30"/>
            <p:cNvSpPr>
              <a:spLocks/>
            </p:cNvSpPr>
            <p:nvPr/>
          </p:nvSpPr>
          <p:spPr bwMode="auto">
            <a:xfrm>
              <a:off x="2466975" y="1295400"/>
              <a:ext cx="581025" cy="438150"/>
            </a:xfrm>
            <a:custGeom>
              <a:avLst/>
              <a:gdLst>
                <a:gd name="T0" fmla="*/ 2147483647 w 61"/>
                <a:gd name="T1" fmla="*/ 2147483647 h 46"/>
                <a:gd name="T2" fmla="*/ 2147483647 w 61"/>
                <a:gd name="T3" fmla="*/ 2147483647 h 46"/>
                <a:gd name="T4" fmla="*/ 2147483647 w 61"/>
                <a:gd name="T5" fmla="*/ 2147483647 h 46"/>
                <a:gd name="T6" fmla="*/ 2147483647 w 61"/>
                <a:gd name="T7" fmla="*/ 2147483647 h 46"/>
                <a:gd name="T8" fmla="*/ 2147483647 w 61"/>
                <a:gd name="T9" fmla="*/ 2147483647 h 46"/>
                <a:gd name="T10" fmla="*/ 2147483647 w 61"/>
                <a:gd name="T11" fmla="*/ 2147483647 h 46"/>
                <a:gd name="T12" fmla="*/ 2147483647 w 61"/>
                <a:gd name="T13" fmla="*/ 2147483647 h 46"/>
                <a:gd name="T14" fmla="*/ 2147483647 w 61"/>
                <a:gd name="T15" fmla="*/ 2147483647 h 46"/>
                <a:gd name="T16" fmla="*/ 2147483647 w 61"/>
                <a:gd name="T17" fmla="*/ 2147483647 h 46"/>
                <a:gd name="T18" fmla="*/ 2147483647 w 61"/>
                <a:gd name="T19" fmla="*/ 2147483647 h 46"/>
                <a:gd name="T20" fmla="*/ 2147483647 w 61"/>
                <a:gd name="T21" fmla="*/ 2147483647 h 46"/>
                <a:gd name="T22" fmla="*/ 2147483647 w 61"/>
                <a:gd name="T23" fmla="*/ 2147483647 h 46"/>
                <a:gd name="T24" fmla="*/ 2147483647 w 61"/>
                <a:gd name="T25" fmla="*/ 2147483647 h 46"/>
                <a:gd name="T26" fmla="*/ 2147483647 w 61"/>
                <a:gd name="T27" fmla="*/ 2147483647 h 46"/>
                <a:gd name="T28" fmla="*/ 2147483647 w 61"/>
                <a:gd name="T29" fmla="*/ 2147483647 h 46"/>
                <a:gd name="T30" fmla="*/ 2147483647 w 61"/>
                <a:gd name="T31" fmla="*/ 2147483647 h 46"/>
                <a:gd name="T32" fmla="*/ 2147483647 w 61"/>
                <a:gd name="T33" fmla="*/ 2147483647 h 46"/>
                <a:gd name="T34" fmla="*/ 2147483647 w 61"/>
                <a:gd name="T35" fmla="*/ 2147483647 h 46"/>
                <a:gd name="T36" fmla="*/ 2147483647 w 61"/>
                <a:gd name="T37" fmla="*/ 2147483647 h 46"/>
                <a:gd name="T38" fmla="*/ 2147483647 w 61"/>
                <a:gd name="T39" fmla="*/ 2147483647 h 46"/>
                <a:gd name="T40" fmla="*/ 2147483647 w 61"/>
                <a:gd name="T41" fmla="*/ 2147483647 h 46"/>
                <a:gd name="T42" fmla="*/ 2147483647 w 61"/>
                <a:gd name="T43" fmla="*/ 2147483647 h 46"/>
                <a:gd name="T44" fmla="*/ 0 w 61"/>
                <a:gd name="T45" fmla="*/ 2147483647 h 46"/>
                <a:gd name="T46" fmla="*/ 0 w 61"/>
                <a:gd name="T47" fmla="*/ 2147483647 h 46"/>
                <a:gd name="T48" fmla="*/ 0 w 61"/>
                <a:gd name="T49" fmla="*/ 2147483647 h 46"/>
                <a:gd name="T50" fmla="*/ 2147483647 w 61"/>
                <a:gd name="T51" fmla="*/ 2147483647 h 46"/>
                <a:gd name="T52" fmla="*/ 2147483647 w 61"/>
                <a:gd name="T53" fmla="*/ 2147483647 h 46"/>
                <a:gd name="T54" fmla="*/ 2147483647 w 61"/>
                <a:gd name="T55" fmla="*/ 2147483647 h 46"/>
                <a:gd name="T56" fmla="*/ 2147483647 w 61"/>
                <a:gd name="T57" fmla="*/ 2147483647 h 46"/>
                <a:gd name="T58" fmla="*/ 0 w 61"/>
                <a:gd name="T59" fmla="*/ 2147483647 h 46"/>
                <a:gd name="T60" fmla="*/ 0 w 61"/>
                <a:gd name="T61" fmla="*/ 2147483647 h 46"/>
                <a:gd name="T62" fmla="*/ 2147483647 w 61"/>
                <a:gd name="T63" fmla="*/ 2147483647 h 46"/>
                <a:gd name="T64" fmla="*/ 2147483647 w 61"/>
                <a:gd name="T65" fmla="*/ 2147483647 h 46"/>
                <a:gd name="T66" fmla="*/ 2147483647 w 61"/>
                <a:gd name="T67" fmla="*/ 2147483647 h 46"/>
                <a:gd name="T68" fmla="*/ 2147483647 w 61"/>
                <a:gd name="T69" fmla="*/ 2147483647 h 46"/>
                <a:gd name="T70" fmla="*/ 2147483647 w 61"/>
                <a:gd name="T71" fmla="*/ 2147483647 h 46"/>
                <a:gd name="T72" fmla="*/ 2147483647 w 61"/>
                <a:gd name="T73" fmla="*/ 2147483647 h 46"/>
                <a:gd name="T74" fmla="*/ 2147483647 w 61"/>
                <a:gd name="T75" fmla="*/ 2147483647 h 46"/>
                <a:gd name="T76" fmla="*/ 2147483647 w 61"/>
                <a:gd name="T77" fmla="*/ 2147483647 h 46"/>
                <a:gd name="T78" fmla="*/ 2147483647 w 61"/>
                <a:gd name="T79" fmla="*/ 2147483647 h 46"/>
                <a:gd name="T80" fmla="*/ 2147483647 w 61"/>
                <a:gd name="T81" fmla="*/ 0 h 46"/>
                <a:gd name="T82" fmla="*/ 2147483647 w 61"/>
                <a:gd name="T83" fmla="*/ 2147483647 h 46"/>
                <a:gd name="T84" fmla="*/ 2147483647 w 61"/>
                <a:gd name="T85" fmla="*/ 2147483647 h 46"/>
                <a:gd name="T86" fmla="*/ 2147483647 w 61"/>
                <a:gd name="T87" fmla="*/ 2147483647 h 46"/>
                <a:gd name="T88" fmla="*/ 2147483647 w 61"/>
                <a:gd name="T89" fmla="*/ 2147483647 h 46"/>
                <a:gd name="T90" fmla="*/ 2147483647 w 61"/>
                <a:gd name="T91" fmla="*/ 2147483647 h 46"/>
                <a:gd name="T92" fmla="*/ 2147483647 w 61"/>
                <a:gd name="T93" fmla="*/ 2147483647 h 46"/>
                <a:gd name="T94" fmla="*/ 2147483647 w 61"/>
                <a:gd name="T95" fmla="*/ 2147483647 h 46"/>
                <a:gd name="T96" fmla="*/ 2147483647 w 61"/>
                <a:gd name="T97" fmla="*/ 2147483647 h 46"/>
                <a:gd name="T98" fmla="*/ 2147483647 w 61"/>
                <a:gd name="T99" fmla="*/ 2147483647 h 46"/>
                <a:gd name="T100" fmla="*/ 2147483647 w 61"/>
                <a:gd name="T101" fmla="*/ 2147483647 h 46"/>
                <a:gd name="T102" fmla="*/ 2147483647 w 61"/>
                <a:gd name="T103" fmla="*/ 2147483647 h 46"/>
                <a:gd name="T104" fmla="*/ 2147483647 w 61"/>
                <a:gd name="T105" fmla="*/ 2147483647 h 46"/>
                <a:gd name="T106" fmla="*/ 2147483647 w 61"/>
                <a:gd name="T107" fmla="*/ 2147483647 h 46"/>
                <a:gd name="T108" fmla="*/ 2147483647 w 61"/>
                <a:gd name="T109" fmla="*/ 2147483647 h 4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
                <a:gd name="T166" fmla="*/ 0 h 46"/>
                <a:gd name="T167" fmla="*/ 61 w 61"/>
                <a:gd name="T168" fmla="*/ 46 h 4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 h="46">
                  <a:moveTo>
                    <a:pt x="61" y="44"/>
                  </a:moveTo>
                  <a:lnTo>
                    <a:pt x="58" y="44"/>
                  </a:lnTo>
                  <a:lnTo>
                    <a:pt x="56" y="44"/>
                  </a:lnTo>
                  <a:lnTo>
                    <a:pt x="55" y="44"/>
                  </a:lnTo>
                  <a:lnTo>
                    <a:pt x="54" y="44"/>
                  </a:lnTo>
                  <a:lnTo>
                    <a:pt x="47" y="44"/>
                  </a:lnTo>
                  <a:lnTo>
                    <a:pt x="41" y="44"/>
                  </a:lnTo>
                  <a:lnTo>
                    <a:pt x="40" y="41"/>
                  </a:lnTo>
                  <a:lnTo>
                    <a:pt x="39" y="39"/>
                  </a:lnTo>
                  <a:lnTo>
                    <a:pt x="39" y="36"/>
                  </a:lnTo>
                  <a:lnTo>
                    <a:pt x="38" y="33"/>
                  </a:lnTo>
                  <a:lnTo>
                    <a:pt x="34" y="34"/>
                  </a:lnTo>
                  <a:lnTo>
                    <a:pt x="33" y="35"/>
                  </a:lnTo>
                  <a:lnTo>
                    <a:pt x="32" y="35"/>
                  </a:lnTo>
                  <a:lnTo>
                    <a:pt x="31" y="35"/>
                  </a:lnTo>
                  <a:lnTo>
                    <a:pt x="29" y="36"/>
                  </a:lnTo>
                  <a:lnTo>
                    <a:pt x="25" y="38"/>
                  </a:lnTo>
                  <a:lnTo>
                    <a:pt x="22" y="40"/>
                  </a:lnTo>
                  <a:lnTo>
                    <a:pt x="23" y="41"/>
                  </a:lnTo>
                  <a:lnTo>
                    <a:pt x="24" y="42"/>
                  </a:lnTo>
                  <a:lnTo>
                    <a:pt x="21" y="44"/>
                  </a:lnTo>
                  <a:lnTo>
                    <a:pt x="16" y="46"/>
                  </a:lnTo>
                  <a:lnTo>
                    <a:pt x="15" y="44"/>
                  </a:lnTo>
                  <a:lnTo>
                    <a:pt x="13" y="41"/>
                  </a:lnTo>
                  <a:lnTo>
                    <a:pt x="11" y="38"/>
                  </a:lnTo>
                  <a:lnTo>
                    <a:pt x="9" y="35"/>
                  </a:lnTo>
                  <a:lnTo>
                    <a:pt x="7" y="32"/>
                  </a:lnTo>
                  <a:lnTo>
                    <a:pt x="7" y="31"/>
                  </a:lnTo>
                  <a:lnTo>
                    <a:pt x="6" y="32"/>
                  </a:lnTo>
                  <a:lnTo>
                    <a:pt x="5" y="32"/>
                  </a:lnTo>
                  <a:lnTo>
                    <a:pt x="5" y="31"/>
                  </a:lnTo>
                  <a:lnTo>
                    <a:pt x="3" y="32"/>
                  </a:lnTo>
                  <a:lnTo>
                    <a:pt x="3" y="34"/>
                  </a:lnTo>
                  <a:lnTo>
                    <a:pt x="2" y="33"/>
                  </a:lnTo>
                  <a:lnTo>
                    <a:pt x="2" y="34"/>
                  </a:lnTo>
                  <a:lnTo>
                    <a:pt x="1" y="35"/>
                  </a:lnTo>
                  <a:lnTo>
                    <a:pt x="1" y="36"/>
                  </a:lnTo>
                  <a:lnTo>
                    <a:pt x="0" y="36"/>
                  </a:lnTo>
                  <a:lnTo>
                    <a:pt x="0" y="34"/>
                  </a:lnTo>
                  <a:lnTo>
                    <a:pt x="0" y="33"/>
                  </a:lnTo>
                  <a:lnTo>
                    <a:pt x="0" y="32"/>
                  </a:lnTo>
                  <a:lnTo>
                    <a:pt x="0" y="31"/>
                  </a:lnTo>
                  <a:lnTo>
                    <a:pt x="1" y="30"/>
                  </a:lnTo>
                  <a:lnTo>
                    <a:pt x="1" y="29"/>
                  </a:lnTo>
                  <a:lnTo>
                    <a:pt x="1" y="28"/>
                  </a:lnTo>
                  <a:lnTo>
                    <a:pt x="1" y="26"/>
                  </a:lnTo>
                  <a:lnTo>
                    <a:pt x="1" y="24"/>
                  </a:lnTo>
                  <a:lnTo>
                    <a:pt x="1" y="23"/>
                  </a:lnTo>
                  <a:lnTo>
                    <a:pt x="1" y="22"/>
                  </a:lnTo>
                  <a:lnTo>
                    <a:pt x="0" y="19"/>
                  </a:lnTo>
                  <a:lnTo>
                    <a:pt x="0" y="17"/>
                  </a:lnTo>
                  <a:lnTo>
                    <a:pt x="0" y="16"/>
                  </a:lnTo>
                  <a:lnTo>
                    <a:pt x="0" y="14"/>
                  </a:lnTo>
                  <a:lnTo>
                    <a:pt x="0" y="13"/>
                  </a:lnTo>
                  <a:lnTo>
                    <a:pt x="1" y="6"/>
                  </a:lnTo>
                  <a:lnTo>
                    <a:pt x="2" y="4"/>
                  </a:lnTo>
                  <a:lnTo>
                    <a:pt x="2" y="3"/>
                  </a:lnTo>
                  <a:lnTo>
                    <a:pt x="2" y="1"/>
                  </a:lnTo>
                  <a:lnTo>
                    <a:pt x="7" y="1"/>
                  </a:lnTo>
                  <a:lnTo>
                    <a:pt x="11" y="1"/>
                  </a:lnTo>
                  <a:lnTo>
                    <a:pt x="16" y="2"/>
                  </a:lnTo>
                  <a:lnTo>
                    <a:pt x="17" y="2"/>
                  </a:lnTo>
                  <a:lnTo>
                    <a:pt x="24" y="3"/>
                  </a:lnTo>
                  <a:lnTo>
                    <a:pt x="27" y="3"/>
                  </a:lnTo>
                  <a:lnTo>
                    <a:pt x="27" y="4"/>
                  </a:lnTo>
                  <a:lnTo>
                    <a:pt x="28" y="4"/>
                  </a:lnTo>
                  <a:lnTo>
                    <a:pt x="29" y="4"/>
                  </a:lnTo>
                  <a:lnTo>
                    <a:pt x="34" y="4"/>
                  </a:lnTo>
                  <a:lnTo>
                    <a:pt x="35" y="4"/>
                  </a:lnTo>
                  <a:lnTo>
                    <a:pt x="37" y="3"/>
                  </a:lnTo>
                  <a:lnTo>
                    <a:pt x="38" y="4"/>
                  </a:lnTo>
                  <a:lnTo>
                    <a:pt x="40" y="5"/>
                  </a:lnTo>
                  <a:lnTo>
                    <a:pt x="45" y="0"/>
                  </a:lnTo>
                  <a:lnTo>
                    <a:pt x="49" y="2"/>
                  </a:lnTo>
                  <a:lnTo>
                    <a:pt x="50" y="3"/>
                  </a:lnTo>
                  <a:lnTo>
                    <a:pt x="51" y="4"/>
                  </a:lnTo>
                  <a:lnTo>
                    <a:pt x="52" y="6"/>
                  </a:lnTo>
                  <a:lnTo>
                    <a:pt x="52" y="7"/>
                  </a:lnTo>
                  <a:lnTo>
                    <a:pt x="53" y="7"/>
                  </a:lnTo>
                  <a:lnTo>
                    <a:pt x="54" y="10"/>
                  </a:lnTo>
                  <a:lnTo>
                    <a:pt x="55" y="15"/>
                  </a:lnTo>
                  <a:lnTo>
                    <a:pt x="55" y="18"/>
                  </a:lnTo>
                  <a:lnTo>
                    <a:pt x="56" y="20"/>
                  </a:lnTo>
                  <a:lnTo>
                    <a:pt x="56" y="21"/>
                  </a:lnTo>
                  <a:lnTo>
                    <a:pt x="57" y="26"/>
                  </a:lnTo>
                  <a:lnTo>
                    <a:pt x="57" y="30"/>
                  </a:lnTo>
                  <a:lnTo>
                    <a:pt x="58" y="32"/>
                  </a:lnTo>
                  <a:lnTo>
                    <a:pt x="58" y="33"/>
                  </a:lnTo>
                  <a:lnTo>
                    <a:pt x="58" y="34"/>
                  </a:lnTo>
                  <a:lnTo>
                    <a:pt x="58" y="35"/>
                  </a:lnTo>
                  <a:lnTo>
                    <a:pt x="58" y="36"/>
                  </a:lnTo>
                  <a:lnTo>
                    <a:pt x="59" y="38"/>
                  </a:lnTo>
                  <a:lnTo>
                    <a:pt x="59" y="40"/>
                  </a:lnTo>
                  <a:lnTo>
                    <a:pt x="60" y="42"/>
                  </a:lnTo>
                  <a:lnTo>
                    <a:pt x="61" y="43"/>
                  </a:lnTo>
                  <a:lnTo>
                    <a:pt x="61" y="44"/>
                  </a:lnTo>
                  <a:close/>
                </a:path>
              </a:pathLst>
            </a:custGeom>
            <a:solidFill>
              <a:srgbClr val="003333"/>
            </a:solidFill>
            <a:ln w="0">
              <a:solidFill>
                <a:srgbClr val="000000"/>
              </a:solidFill>
              <a:prstDash val="solid"/>
              <a:round/>
              <a:headEnd/>
              <a:tailEnd/>
            </a:ln>
          </p:spPr>
          <p:txBody>
            <a:bodyPr/>
            <a:lstStyle/>
            <a:p>
              <a:endParaRPr lang="en-GB"/>
            </a:p>
          </p:txBody>
        </p:sp>
        <p:sp>
          <p:nvSpPr>
            <p:cNvPr id="32" name="Freeform 31"/>
            <p:cNvSpPr>
              <a:spLocks/>
            </p:cNvSpPr>
            <p:nvPr/>
          </p:nvSpPr>
          <p:spPr bwMode="auto">
            <a:xfrm>
              <a:off x="0" y="781050"/>
              <a:ext cx="847725" cy="676275"/>
            </a:xfrm>
            <a:custGeom>
              <a:avLst/>
              <a:gdLst>
                <a:gd name="T0" fmla="*/ 2147483647 w 89"/>
                <a:gd name="T1" fmla="*/ 2147483647 h 71"/>
                <a:gd name="T2" fmla="*/ 2147483647 w 89"/>
                <a:gd name="T3" fmla="*/ 2147483647 h 71"/>
                <a:gd name="T4" fmla="*/ 2147483647 w 89"/>
                <a:gd name="T5" fmla="*/ 2147483647 h 71"/>
                <a:gd name="T6" fmla="*/ 2147483647 w 89"/>
                <a:gd name="T7" fmla="*/ 2147483647 h 71"/>
                <a:gd name="T8" fmla="*/ 2147483647 w 89"/>
                <a:gd name="T9" fmla="*/ 2147483647 h 71"/>
                <a:gd name="T10" fmla="*/ 2147483647 w 89"/>
                <a:gd name="T11" fmla="*/ 2147483647 h 71"/>
                <a:gd name="T12" fmla="*/ 2147483647 w 89"/>
                <a:gd name="T13" fmla="*/ 2147483647 h 71"/>
                <a:gd name="T14" fmla="*/ 2147483647 w 89"/>
                <a:gd name="T15" fmla="*/ 2147483647 h 71"/>
                <a:gd name="T16" fmla="*/ 2147483647 w 89"/>
                <a:gd name="T17" fmla="*/ 2147483647 h 71"/>
                <a:gd name="T18" fmla="*/ 2147483647 w 89"/>
                <a:gd name="T19" fmla="*/ 2147483647 h 71"/>
                <a:gd name="T20" fmla="*/ 2147483647 w 89"/>
                <a:gd name="T21" fmla="*/ 2147483647 h 71"/>
                <a:gd name="T22" fmla="*/ 2147483647 w 89"/>
                <a:gd name="T23" fmla="*/ 2147483647 h 71"/>
                <a:gd name="T24" fmla="*/ 2147483647 w 89"/>
                <a:gd name="T25" fmla="*/ 2147483647 h 71"/>
                <a:gd name="T26" fmla="*/ 2147483647 w 89"/>
                <a:gd name="T27" fmla="*/ 2147483647 h 71"/>
                <a:gd name="T28" fmla="*/ 2147483647 w 89"/>
                <a:gd name="T29" fmla="*/ 2147483647 h 71"/>
                <a:gd name="T30" fmla="*/ 2147483647 w 89"/>
                <a:gd name="T31" fmla="*/ 2147483647 h 71"/>
                <a:gd name="T32" fmla="*/ 2147483647 w 89"/>
                <a:gd name="T33" fmla="*/ 2147483647 h 71"/>
                <a:gd name="T34" fmla="*/ 2147483647 w 89"/>
                <a:gd name="T35" fmla="*/ 2147483647 h 71"/>
                <a:gd name="T36" fmla="*/ 2147483647 w 89"/>
                <a:gd name="T37" fmla="*/ 2147483647 h 71"/>
                <a:gd name="T38" fmla="*/ 2147483647 w 89"/>
                <a:gd name="T39" fmla="*/ 2147483647 h 71"/>
                <a:gd name="T40" fmla="*/ 2147483647 w 89"/>
                <a:gd name="T41" fmla="*/ 2147483647 h 71"/>
                <a:gd name="T42" fmla="*/ 2147483647 w 89"/>
                <a:gd name="T43" fmla="*/ 2147483647 h 71"/>
                <a:gd name="T44" fmla="*/ 2147483647 w 89"/>
                <a:gd name="T45" fmla="*/ 2147483647 h 71"/>
                <a:gd name="T46" fmla="*/ 2147483647 w 89"/>
                <a:gd name="T47" fmla="*/ 2147483647 h 71"/>
                <a:gd name="T48" fmla="*/ 2147483647 w 89"/>
                <a:gd name="T49" fmla="*/ 2147483647 h 71"/>
                <a:gd name="T50" fmla="*/ 2147483647 w 89"/>
                <a:gd name="T51" fmla="*/ 2147483647 h 71"/>
                <a:gd name="T52" fmla="*/ 2147483647 w 89"/>
                <a:gd name="T53" fmla="*/ 2147483647 h 71"/>
                <a:gd name="T54" fmla="*/ 2147483647 w 89"/>
                <a:gd name="T55" fmla="*/ 2147483647 h 71"/>
                <a:gd name="T56" fmla="*/ 2147483647 w 89"/>
                <a:gd name="T57" fmla="*/ 2147483647 h 71"/>
                <a:gd name="T58" fmla="*/ 2147483647 w 89"/>
                <a:gd name="T59" fmla="*/ 2147483647 h 71"/>
                <a:gd name="T60" fmla="*/ 2147483647 w 89"/>
                <a:gd name="T61" fmla="*/ 2147483647 h 71"/>
                <a:gd name="T62" fmla="*/ 2147483647 w 89"/>
                <a:gd name="T63" fmla="*/ 2147483647 h 71"/>
                <a:gd name="T64" fmla="*/ 2147483647 w 89"/>
                <a:gd name="T65" fmla="*/ 2147483647 h 71"/>
                <a:gd name="T66" fmla="*/ 0 w 89"/>
                <a:gd name="T67" fmla="*/ 2147483647 h 71"/>
                <a:gd name="T68" fmla="*/ 2147483647 w 89"/>
                <a:gd name="T69" fmla="*/ 2147483647 h 71"/>
                <a:gd name="T70" fmla="*/ 2147483647 w 89"/>
                <a:gd name="T71" fmla="*/ 2147483647 h 71"/>
                <a:gd name="T72" fmla="*/ 2147483647 w 89"/>
                <a:gd name="T73" fmla="*/ 2147483647 h 71"/>
                <a:gd name="T74" fmla="*/ 2147483647 w 89"/>
                <a:gd name="T75" fmla="*/ 2147483647 h 71"/>
                <a:gd name="T76" fmla="*/ 2147483647 w 89"/>
                <a:gd name="T77" fmla="*/ 2147483647 h 71"/>
                <a:gd name="T78" fmla="*/ 2147483647 w 89"/>
                <a:gd name="T79" fmla="*/ 2147483647 h 71"/>
                <a:gd name="T80" fmla="*/ 2147483647 w 89"/>
                <a:gd name="T81" fmla="*/ 2147483647 h 71"/>
                <a:gd name="T82" fmla="*/ 2147483647 w 89"/>
                <a:gd name="T83" fmla="*/ 2147483647 h 71"/>
                <a:gd name="T84" fmla="*/ 2147483647 w 89"/>
                <a:gd name="T85" fmla="*/ 2147483647 h 71"/>
                <a:gd name="T86" fmla="*/ 2147483647 w 89"/>
                <a:gd name="T87" fmla="*/ 2147483647 h 71"/>
                <a:gd name="T88" fmla="*/ 2147483647 w 89"/>
                <a:gd name="T89" fmla="*/ 2147483647 h 71"/>
                <a:gd name="T90" fmla="*/ 2147483647 w 89"/>
                <a:gd name="T91" fmla="*/ 2147483647 h 71"/>
                <a:gd name="T92" fmla="*/ 2147483647 w 89"/>
                <a:gd name="T93" fmla="*/ 2147483647 h 71"/>
                <a:gd name="T94" fmla="*/ 2147483647 w 89"/>
                <a:gd name="T95" fmla="*/ 2147483647 h 71"/>
                <a:gd name="T96" fmla="*/ 2147483647 w 89"/>
                <a:gd name="T97" fmla="*/ 2147483647 h 71"/>
                <a:gd name="T98" fmla="*/ 2147483647 w 89"/>
                <a:gd name="T99" fmla="*/ 2147483647 h 71"/>
                <a:gd name="T100" fmla="*/ 2147483647 w 89"/>
                <a:gd name="T101" fmla="*/ 2147483647 h 71"/>
                <a:gd name="T102" fmla="*/ 2147483647 w 89"/>
                <a:gd name="T103" fmla="*/ 2147483647 h 71"/>
                <a:gd name="T104" fmla="*/ 2147483647 w 89"/>
                <a:gd name="T105" fmla="*/ 2147483647 h 71"/>
                <a:gd name="T106" fmla="*/ 2147483647 w 89"/>
                <a:gd name="T107" fmla="*/ 2147483647 h 71"/>
                <a:gd name="T108" fmla="*/ 2147483647 w 89"/>
                <a:gd name="T109" fmla="*/ 2147483647 h 71"/>
                <a:gd name="T110" fmla="*/ 2147483647 w 89"/>
                <a:gd name="T111" fmla="*/ 2147483647 h 71"/>
                <a:gd name="T112" fmla="*/ 2147483647 w 89"/>
                <a:gd name="T113" fmla="*/ 2147483647 h 71"/>
                <a:gd name="T114" fmla="*/ 2147483647 w 89"/>
                <a:gd name="T115" fmla="*/ 2147483647 h 71"/>
                <a:gd name="T116" fmla="*/ 2147483647 w 89"/>
                <a:gd name="T117" fmla="*/ 2147483647 h 71"/>
                <a:gd name="T118" fmla="*/ 2147483647 w 89"/>
                <a:gd name="T119" fmla="*/ 2147483647 h 71"/>
                <a:gd name="T120" fmla="*/ 2147483647 w 89"/>
                <a:gd name="T121" fmla="*/ 0 h 7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9"/>
                <a:gd name="T184" fmla="*/ 0 h 71"/>
                <a:gd name="T185" fmla="*/ 89 w 89"/>
                <a:gd name="T186" fmla="*/ 71 h 7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9" h="71">
                  <a:moveTo>
                    <a:pt x="59" y="0"/>
                  </a:moveTo>
                  <a:lnTo>
                    <a:pt x="60" y="1"/>
                  </a:lnTo>
                  <a:lnTo>
                    <a:pt x="60" y="2"/>
                  </a:lnTo>
                  <a:lnTo>
                    <a:pt x="61" y="4"/>
                  </a:lnTo>
                  <a:lnTo>
                    <a:pt x="62" y="6"/>
                  </a:lnTo>
                  <a:lnTo>
                    <a:pt x="63" y="6"/>
                  </a:lnTo>
                  <a:lnTo>
                    <a:pt x="63" y="7"/>
                  </a:lnTo>
                  <a:lnTo>
                    <a:pt x="63" y="8"/>
                  </a:lnTo>
                  <a:lnTo>
                    <a:pt x="64" y="10"/>
                  </a:lnTo>
                  <a:lnTo>
                    <a:pt x="64" y="11"/>
                  </a:lnTo>
                  <a:lnTo>
                    <a:pt x="65" y="12"/>
                  </a:lnTo>
                  <a:lnTo>
                    <a:pt x="65" y="13"/>
                  </a:lnTo>
                  <a:lnTo>
                    <a:pt x="66" y="14"/>
                  </a:lnTo>
                  <a:lnTo>
                    <a:pt x="66" y="15"/>
                  </a:lnTo>
                  <a:lnTo>
                    <a:pt x="67" y="16"/>
                  </a:lnTo>
                  <a:lnTo>
                    <a:pt x="68" y="17"/>
                  </a:lnTo>
                  <a:lnTo>
                    <a:pt x="69" y="18"/>
                  </a:lnTo>
                  <a:lnTo>
                    <a:pt x="70" y="19"/>
                  </a:lnTo>
                  <a:lnTo>
                    <a:pt x="70" y="20"/>
                  </a:lnTo>
                  <a:lnTo>
                    <a:pt x="80" y="28"/>
                  </a:lnTo>
                  <a:lnTo>
                    <a:pt x="85" y="32"/>
                  </a:lnTo>
                  <a:lnTo>
                    <a:pt x="88" y="34"/>
                  </a:lnTo>
                  <a:lnTo>
                    <a:pt x="89" y="35"/>
                  </a:lnTo>
                  <a:lnTo>
                    <a:pt x="87" y="36"/>
                  </a:lnTo>
                  <a:lnTo>
                    <a:pt x="82" y="39"/>
                  </a:lnTo>
                  <a:lnTo>
                    <a:pt x="81" y="39"/>
                  </a:lnTo>
                  <a:lnTo>
                    <a:pt x="79" y="40"/>
                  </a:lnTo>
                  <a:lnTo>
                    <a:pt x="77" y="40"/>
                  </a:lnTo>
                  <a:lnTo>
                    <a:pt x="77" y="41"/>
                  </a:lnTo>
                  <a:lnTo>
                    <a:pt x="76" y="41"/>
                  </a:lnTo>
                  <a:lnTo>
                    <a:pt x="75" y="41"/>
                  </a:lnTo>
                  <a:lnTo>
                    <a:pt x="74" y="40"/>
                  </a:lnTo>
                  <a:lnTo>
                    <a:pt x="73" y="40"/>
                  </a:lnTo>
                  <a:lnTo>
                    <a:pt x="70" y="41"/>
                  </a:lnTo>
                  <a:lnTo>
                    <a:pt x="69" y="41"/>
                  </a:lnTo>
                  <a:lnTo>
                    <a:pt x="59" y="42"/>
                  </a:lnTo>
                  <a:lnTo>
                    <a:pt x="57" y="42"/>
                  </a:lnTo>
                  <a:lnTo>
                    <a:pt x="56" y="43"/>
                  </a:lnTo>
                  <a:lnTo>
                    <a:pt x="55" y="43"/>
                  </a:lnTo>
                  <a:lnTo>
                    <a:pt x="54" y="44"/>
                  </a:lnTo>
                  <a:lnTo>
                    <a:pt x="52" y="44"/>
                  </a:lnTo>
                  <a:lnTo>
                    <a:pt x="54" y="50"/>
                  </a:lnTo>
                  <a:lnTo>
                    <a:pt x="54" y="51"/>
                  </a:lnTo>
                  <a:lnTo>
                    <a:pt x="55" y="53"/>
                  </a:lnTo>
                  <a:lnTo>
                    <a:pt x="56" y="57"/>
                  </a:lnTo>
                  <a:lnTo>
                    <a:pt x="56" y="58"/>
                  </a:lnTo>
                  <a:lnTo>
                    <a:pt x="55" y="59"/>
                  </a:lnTo>
                  <a:lnTo>
                    <a:pt x="58" y="60"/>
                  </a:lnTo>
                  <a:lnTo>
                    <a:pt x="57" y="61"/>
                  </a:lnTo>
                  <a:lnTo>
                    <a:pt x="57" y="62"/>
                  </a:lnTo>
                  <a:lnTo>
                    <a:pt x="57" y="63"/>
                  </a:lnTo>
                  <a:lnTo>
                    <a:pt x="57" y="65"/>
                  </a:lnTo>
                  <a:lnTo>
                    <a:pt x="55" y="64"/>
                  </a:lnTo>
                  <a:lnTo>
                    <a:pt x="54" y="64"/>
                  </a:lnTo>
                  <a:lnTo>
                    <a:pt x="53" y="64"/>
                  </a:lnTo>
                  <a:lnTo>
                    <a:pt x="52" y="65"/>
                  </a:lnTo>
                  <a:lnTo>
                    <a:pt x="51" y="65"/>
                  </a:lnTo>
                  <a:lnTo>
                    <a:pt x="50" y="65"/>
                  </a:lnTo>
                  <a:lnTo>
                    <a:pt x="48" y="66"/>
                  </a:lnTo>
                  <a:lnTo>
                    <a:pt x="40" y="69"/>
                  </a:lnTo>
                  <a:lnTo>
                    <a:pt x="36" y="71"/>
                  </a:lnTo>
                  <a:lnTo>
                    <a:pt x="34" y="68"/>
                  </a:lnTo>
                  <a:lnTo>
                    <a:pt x="31" y="64"/>
                  </a:lnTo>
                  <a:lnTo>
                    <a:pt x="29" y="60"/>
                  </a:lnTo>
                  <a:lnTo>
                    <a:pt x="26" y="57"/>
                  </a:lnTo>
                  <a:lnTo>
                    <a:pt x="25" y="55"/>
                  </a:lnTo>
                  <a:lnTo>
                    <a:pt x="23" y="53"/>
                  </a:lnTo>
                  <a:lnTo>
                    <a:pt x="23" y="52"/>
                  </a:lnTo>
                  <a:lnTo>
                    <a:pt x="22" y="52"/>
                  </a:lnTo>
                  <a:lnTo>
                    <a:pt x="20" y="50"/>
                  </a:lnTo>
                  <a:lnTo>
                    <a:pt x="18" y="47"/>
                  </a:lnTo>
                  <a:lnTo>
                    <a:pt x="16" y="45"/>
                  </a:lnTo>
                  <a:lnTo>
                    <a:pt x="14" y="42"/>
                  </a:lnTo>
                  <a:lnTo>
                    <a:pt x="12" y="40"/>
                  </a:lnTo>
                  <a:lnTo>
                    <a:pt x="10" y="38"/>
                  </a:lnTo>
                  <a:lnTo>
                    <a:pt x="8" y="36"/>
                  </a:lnTo>
                  <a:lnTo>
                    <a:pt x="8" y="35"/>
                  </a:lnTo>
                  <a:lnTo>
                    <a:pt x="6" y="34"/>
                  </a:lnTo>
                  <a:lnTo>
                    <a:pt x="6" y="33"/>
                  </a:lnTo>
                  <a:lnTo>
                    <a:pt x="4" y="31"/>
                  </a:lnTo>
                  <a:lnTo>
                    <a:pt x="4" y="30"/>
                  </a:lnTo>
                  <a:lnTo>
                    <a:pt x="2" y="28"/>
                  </a:lnTo>
                  <a:lnTo>
                    <a:pt x="1" y="26"/>
                  </a:lnTo>
                  <a:lnTo>
                    <a:pt x="0" y="25"/>
                  </a:lnTo>
                  <a:lnTo>
                    <a:pt x="1" y="24"/>
                  </a:lnTo>
                  <a:lnTo>
                    <a:pt x="2" y="23"/>
                  </a:lnTo>
                  <a:lnTo>
                    <a:pt x="3" y="22"/>
                  </a:lnTo>
                  <a:lnTo>
                    <a:pt x="5" y="20"/>
                  </a:lnTo>
                  <a:lnTo>
                    <a:pt x="6" y="19"/>
                  </a:lnTo>
                  <a:lnTo>
                    <a:pt x="8" y="18"/>
                  </a:lnTo>
                  <a:lnTo>
                    <a:pt x="9" y="17"/>
                  </a:lnTo>
                  <a:lnTo>
                    <a:pt x="12" y="15"/>
                  </a:lnTo>
                  <a:lnTo>
                    <a:pt x="14" y="18"/>
                  </a:lnTo>
                  <a:lnTo>
                    <a:pt x="15" y="19"/>
                  </a:lnTo>
                  <a:lnTo>
                    <a:pt x="16" y="21"/>
                  </a:lnTo>
                  <a:lnTo>
                    <a:pt x="18" y="20"/>
                  </a:lnTo>
                  <a:lnTo>
                    <a:pt x="19" y="20"/>
                  </a:lnTo>
                  <a:lnTo>
                    <a:pt x="21" y="19"/>
                  </a:lnTo>
                  <a:lnTo>
                    <a:pt x="23" y="18"/>
                  </a:lnTo>
                  <a:lnTo>
                    <a:pt x="25" y="17"/>
                  </a:lnTo>
                  <a:lnTo>
                    <a:pt x="26" y="17"/>
                  </a:lnTo>
                  <a:lnTo>
                    <a:pt x="27" y="17"/>
                  </a:lnTo>
                  <a:lnTo>
                    <a:pt x="27" y="18"/>
                  </a:lnTo>
                  <a:lnTo>
                    <a:pt x="27" y="19"/>
                  </a:lnTo>
                  <a:lnTo>
                    <a:pt x="27" y="20"/>
                  </a:lnTo>
                  <a:lnTo>
                    <a:pt x="27" y="22"/>
                  </a:lnTo>
                  <a:lnTo>
                    <a:pt x="27" y="23"/>
                  </a:lnTo>
                  <a:lnTo>
                    <a:pt x="28" y="23"/>
                  </a:lnTo>
                  <a:lnTo>
                    <a:pt x="29" y="23"/>
                  </a:lnTo>
                  <a:lnTo>
                    <a:pt x="30" y="23"/>
                  </a:lnTo>
                  <a:lnTo>
                    <a:pt x="31" y="23"/>
                  </a:lnTo>
                  <a:lnTo>
                    <a:pt x="31" y="22"/>
                  </a:lnTo>
                  <a:lnTo>
                    <a:pt x="33" y="22"/>
                  </a:lnTo>
                  <a:lnTo>
                    <a:pt x="34" y="21"/>
                  </a:lnTo>
                  <a:lnTo>
                    <a:pt x="35" y="21"/>
                  </a:lnTo>
                  <a:lnTo>
                    <a:pt x="36" y="21"/>
                  </a:lnTo>
                  <a:lnTo>
                    <a:pt x="38" y="20"/>
                  </a:lnTo>
                  <a:lnTo>
                    <a:pt x="42" y="19"/>
                  </a:lnTo>
                  <a:lnTo>
                    <a:pt x="43" y="19"/>
                  </a:lnTo>
                  <a:lnTo>
                    <a:pt x="45" y="18"/>
                  </a:lnTo>
                  <a:lnTo>
                    <a:pt x="46" y="18"/>
                  </a:lnTo>
                  <a:lnTo>
                    <a:pt x="48" y="18"/>
                  </a:lnTo>
                  <a:lnTo>
                    <a:pt x="50" y="18"/>
                  </a:lnTo>
                  <a:lnTo>
                    <a:pt x="50" y="17"/>
                  </a:lnTo>
                  <a:lnTo>
                    <a:pt x="50" y="16"/>
                  </a:lnTo>
                  <a:lnTo>
                    <a:pt x="50" y="15"/>
                  </a:lnTo>
                  <a:lnTo>
                    <a:pt x="49" y="14"/>
                  </a:lnTo>
                  <a:lnTo>
                    <a:pt x="49" y="13"/>
                  </a:lnTo>
                  <a:lnTo>
                    <a:pt x="50" y="11"/>
                  </a:lnTo>
                  <a:lnTo>
                    <a:pt x="51" y="9"/>
                  </a:lnTo>
                  <a:lnTo>
                    <a:pt x="51" y="8"/>
                  </a:lnTo>
                  <a:lnTo>
                    <a:pt x="52" y="8"/>
                  </a:lnTo>
                  <a:lnTo>
                    <a:pt x="53" y="7"/>
                  </a:lnTo>
                  <a:lnTo>
                    <a:pt x="53" y="6"/>
                  </a:lnTo>
                  <a:lnTo>
                    <a:pt x="53" y="5"/>
                  </a:lnTo>
                  <a:lnTo>
                    <a:pt x="53" y="3"/>
                  </a:lnTo>
                  <a:lnTo>
                    <a:pt x="54" y="2"/>
                  </a:lnTo>
                  <a:lnTo>
                    <a:pt x="55" y="1"/>
                  </a:lnTo>
                  <a:lnTo>
                    <a:pt x="56" y="2"/>
                  </a:lnTo>
                  <a:lnTo>
                    <a:pt x="57" y="2"/>
                  </a:lnTo>
                  <a:lnTo>
                    <a:pt x="57" y="1"/>
                  </a:lnTo>
                  <a:lnTo>
                    <a:pt x="59" y="0"/>
                  </a:lnTo>
                  <a:close/>
                </a:path>
              </a:pathLst>
            </a:custGeom>
            <a:solidFill>
              <a:srgbClr val="336666"/>
            </a:solidFill>
            <a:ln w="0">
              <a:solidFill>
                <a:srgbClr val="000000"/>
              </a:solidFill>
              <a:prstDash val="solid"/>
              <a:round/>
              <a:headEnd/>
              <a:tailEnd/>
            </a:ln>
          </p:spPr>
          <p:txBody>
            <a:bodyPr/>
            <a:lstStyle/>
            <a:p>
              <a:endParaRPr lang="en-GB"/>
            </a:p>
          </p:txBody>
        </p:sp>
        <p:sp>
          <p:nvSpPr>
            <p:cNvPr id="33" name="Freeform 32"/>
            <p:cNvSpPr>
              <a:spLocks/>
            </p:cNvSpPr>
            <p:nvPr/>
          </p:nvSpPr>
          <p:spPr bwMode="auto">
            <a:xfrm>
              <a:off x="561975" y="581025"/>
              <a:ext cx="904875" cy="1038225"/>
            </a:xfrm>
            <a:custGeom>
              <a:avLst/>
              <a:gdLst>
                <a:gd name="T0" fmla="*/ 2147483647 w 95"/>
                <a:gd name="T1" fmla="*/ 0 h 109"/>
                <a:gd name="T2" fmla="*/ 2147483647 w 95"/>
                <a:gd name="T3" fmla="*/ 2147483647 h 109"/>
                <a:gd name="T4" fmla="*/ 2147483647 w 95"/>
                <a:gd name="T5" fmla="*/ 2147483647 h 109"/>
                <a:gd name="T6" fmla="*/ 2147483647 w 95"/>
                <a:gd name="T7" fmla="*/ 2147483647 h 109"/>
                <a:gd name="T8" fmla="*/ 2147483647 w 95"/>
                <a:gd name="T9" fmla="*/ 2147483647 h 109"/>
                <a:gd name="T10" fmla="*/ 2147483647 w 95"/>
                <a:gd name="T11" fmla="*/ 2147483647 h 109"/>
                <a:gd name="T12" fmla="*/ 2147483647 w 95"/>
                <a:gd name="T13" fmla="*/ 2147483647 h 109"/>
                <a:gd name="T14" fmla="*/ 2147483647 w 95"/>
                <a:gd name="T15" fmla="*/ 2147483647 h 109"/>
                <a:gd name="T16" fmla="*/ 2147483647 w 95"/>
                <a:gd name="T17" fmla="*/ 2147483647 h 109"/>
                <a:gd name="T18" fmla="*/ 2147483647 w 95"/>
                <a:gd name="T19" fmla="*/ 2147483647 h 109"/>
                <a:gd name="T20" fmla="*/ 2147483647 w 95"/>
                <a:gd name="T21" fmla="*/ 2147483647 h 109"/>
                <a:gd name="T22" fmla="*/ 2147483647 w 95"/>
                <a:gd name="T23" fmla="*/ 2147483647 h 109"/>
                <a:gd name="T24" fmla="*/ 2147483647 w 95"/>
                <a:gd name="T25" fmla="*/ 2147483647 h 109"/>
                <a:gd name="T26" fmla="*/ 2147483647 w 95"/>
                <a:gd name="T27" fmla="*/ 2147483647 h 109"/>
                <a:gd name="T28" fmla="*/ 2147483647 w 95"/>
                <a:gd name="T29" fmla="*/ 2147483647 h 109"/>
                <a:gd name="T30" fmla="*/ 2147483647 w 95"/>
                <a:gd name="T31" fmla="*/ 2147483647 h 109"/>
                <a:gd name="T32" fmla="*/ 2147483647 w 95"/>
                <a:gd name="T33" fmla="*/ 2147483647 h 109"/>
                <a:gd name="T34" fmla="*/ 2147483647 w 95"/>
                <a:gd name="T35" fmla="*/ 2147483647 h 109"/>
                <a:gd name="T36" fmla="*/ 2147483647 w 95"/>
                <a:gd name="T37" fmla="*/ 2147483647 h 109"/>
                <a:gd name="T38" fmla="*/ 2147483647 w 95"/>
                <a:gd name="T39" fmla="*/ 2147483647 h 109"/>
                <a:gd name="T40" fmla="*/ 2147483647 w 95"/>
                <a:gd name="T41" fmla="*/ 2147483647 h 109"/>
                <a:gd name="T42" fmla="*/ 2147483647 w 95"/>
                <a:gd name="T43" fmla="*/ 2147483647 h 109"/>
                <a:gd name="T44" fmla="*/ 2147483647 w 95"/>
                <a:gd name="T45" fmla="*/ 2147483647 h 109"/>
                <a:gd name="T46" fmla="*/ 2147483647 w 95"/>
                <a:gd name="T47" fmla="*/ 2147483647 h 109"/>
                <a:gd name="T48" fmla="*/ 2147483647 w 95"/>
                <a:gd name="T49" fmla="*/ 2147483647 h 109"/>
                <a:gd name="T50" fmla="*/ 2147483647 w 95"/>
                <a:gd name="T51" fmla="*/ 2147483647 h 109"/>
                <a:gd name="T52" fmla="*/ 2147483647 w 95"/>
                <a:gd name="T53" fmla="*/ 2147483647 h 109"/>
                <a:gd name="T54" fmla="*/ 2147483647 w 95"/>
                <a:gd name="T55" fmla="*/ 2147483647 h 109"/>
                <a:gd name="T56" fmla="*/ 2147483647 w 95"/>
                <a:gd name="T57" fmla="*/ 2147483647 h 109"/>
                <a:gd name="T58" fmla="*/ 2147483647 w 95"/>
                <a:gd name="T59" fmla="*/ 2147483647 h 109"/>
                <a:gd name="T60" fmla="*/ 2147483647 w 95"/>
                <a:gd name="T61" fmla="*/ 2147483647 h 109"/>
                <a:gd name="T62" fmla="*/ 2147483647 w 95"/>
                <a:gd name="T63" fmla="*/ 2147483647 h 109"/>
                <a:gd name="T64" fmla="*/ 2147483647 w 95"/>
                <a:gd name="T65" fmla="*/ 2147483647 h 109"/>
                <a:gd name="T66" fmla="*/ 2147483647 w 95"/>
                <a:gd name="T67" fmla="*/ 2147483647 h 109"/>
                <a:gd name="T68" fmla="*/ 2147483647 w 95"/>
                <a:gd name="T69" fmla="*/ 2147483647 h 109"/>
                <a:gd name="T70" fmla="*/ 2147483647 w 95"/>
                <a:gd name="T71" fmla="*/ 2147483647 h 109"/>
                <a:gd name="T72" fmla="*/ 2147483647 w 95"/>
                <a:gd name="T73" fmla="*/ 2147483647 h 109"/>
                <a:gd name="T74" fmla="*/ 2147483647 w 95"/>
                <a:gd name="T75" fmla="*/ 2147483647 h 109"/>
                <a:gd name="T76" fmla="*/ 2147483647 w 95"/>
                <a:gd name="T77" fmla="*/ 2147483647 h 109"/>
                <a:gd name="T78" fmla="*/ 0 w 95"/>
                <a:gd name="T79" fmla="*/ 2147483647 h 109"/>
                <a:gd name="T80" fmla="*/ 0 w 95"/>
                <a:gd name="T81" fmla="*/ 2147483647 h 109"/>
                <a:gd name="T82" fmla="*/ 0 w 95"/>
                <a:gd name="T83" fmla="*/ 2147483647 h 109"/>
                <a:gd name="T84" fmla="*/ 0 w 95"/>
                <a:gd name="T85" fmla="*/ 2147483647 h 109"/>
                <a:gd name="T86" fmla="*/ 2147483647 w 95"/>
                <a:gd name="T87" fmla="*/ 2147483647 h 109"/>
                <a:gd name="T88" fmla="*/ 2147483647 w 95"/>
                <a:gd name="T89" fmla="*/ 2147483647 h 109"/>
                <a:gd name="T90" fmla="*/ 2147483647 w 95"/>
                <a:gd name="T91" fmla="*/ 2147483647 h 109"/>
                <a:gd name="T92" fmla="*/ 2147483647 w 95"/>
                <a:gd name="T93" fmla="*/ 2147483647 h 109"/>
                <a:gd name="T94" fmla="*/ 2147483647 w 95"/>
                <a:gd name="T95" fmla="*/ 2147483647 h 109"/>
                <a:gd name="T96" fmla="*/ 2147483647 w 95"/>
                <a:gd name="T97" fmla="*/ 2147483647 h 109"/>
                <a:gd name="T98" fmla="*/ 2147483647 w 95"/>
                <a:gd name="T99" fmla="*/ 2147483647 h 109"/>
                <a:gd name="T100" fmla="*/ 2147483647 w 95"/>
                <a:gd name="T101" fmla="*/ 2147483647 h 109"/>
                <a:gd name="T102" fmla="*/ 2147483647 w 95"/>
                <a:gd name="T103" fmla="*/ 2147483647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5"/>
                <a:gd name="T157" fmla="*/ 0 h 109"/>
                <a:gd name="T158" fmla="*/ 95 w 95"/>
                <a:gd name="T159" fmla="*/ 109 h 10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5" h="109">
                  <a:moveTo>
                    <a:pt x="23" y="0"/>
                  </a:moveTo>
                  <a:lnTo>
                    <a:pt x="24" y="0"/>
                  </a:lnTo>
                  <a:lnTo>
                    <a:pt x="25" y="0"/>
                  </a:lnTo>
                  <a:lnTo>
                    <a:pt x="26" y="0"/>
                  </a:lnTo>
                  <a:lnTo>
                    <a:pt x="27" y="0"/>
                  </a:lnTo>
                  <a:lnTo>
                    <a:pt x="29" y="1"/>
                  </a:lnTo>
                  <a:lnTo>
                    <a:pt x="33" y="2"/>
                  </a:lnTo>
                  <a:lnTo>
                    <a:pt x="35" y="2"/>
                  </a:lnTo>
                  <a:lnTo>
                    <a:pt x="38" y="2"/>
                  </a:lnTo>
                  <a:lnTo>
                    <a:pt x="40" y="2"/>
                  </a:lnTo>
                  <a:lnTo>
                    <a:pt x="42" y="2"/>
                  </a:lnTo>
                  <a:lnTo>
                    <a:pt x="43" y="2"/>
                  </a:lnTo>
                  <a:lnTo>
                    <a:pt x="44" y="2"/>
                  </a:lnTo>
                  <a:lnTo>
                    <a:pt x="44" y="3"/>
                  </a:lnTo>
                  <a:lnTo>
                    <a:pt x="45" y="4"/>
                  </a:lnTo>
                  <a:lnTo>
                    <a:pt x="45" y="5"/>
                  </a:lnTo>
                  <a:lnTo>
                    <a:pt x="47" y="7"/>
                  </a:lnTo>
                  <a:lnTo>
                    <a:pt x="48" y="8"/>
                  </a:lnTo>
                  <a:lnTo>
                    <a:pt x="49" y="10"/>
                  </a:lnTo>
                  <a:lnTo>
                    <a:pt x="51" y="14"/>
                  </a:lnTo>
                  <a:lnTo>
                    <a:pt x="51" y="15"/>
                  </a:lnTo>
                  <a:lnTo>
                    <a:pt x="52" y="17"/>
                  </a:lnTo>
                  <a:lnTo>
                    <a:pt x="53" y="18"/>
                  </a:lnTo>
                  <a:lnTo>
                    <a:pt x="55" y="20"/>
                  </a:lnTo>
                  <a:lnTo>
                    <a:pt x="56" y="21"/>
                  </a:lnTo>
                  <a:lnTo>
                    <a:pt x="56" y="22"/>
                  </a:lnTo>
                  <a:lnTo>
                    <a:pt x="57" y="23"/>
                  </a:lnTo>
                  <a:lnTo>
                    <a:pt x="60" y="26"/>
                  </a:lnTo>
                  <a:lnTo>
                    <a:pt x="62" y="28"/>
                  </a:lnTo>
                  <a:lnTo>
                    <a:pt x="63" y="30"/>
                  </a:lnTo>
                  <a:lnTo>
                    <a:pt x="63" y="31"/>
                  </a:lnTo>
                  <a:lnTo>
                    <a:pt x="64" y="31"/>
                  </a:lnTo>
                  <a:lnTo>
                    <a:pt x="64" y="32"/>
                  </a:lnTo>
                  <a:lnTo>
                    <a:pt x="65" y="32"/>
                  </a:lnTo>
                  <a:lnTo>
                    <a:pt x="66" y="34"/>
                  </a:lnTo>
                  <a:lnTo>
                    <a:pt x="66" y="36"/>
                  </a:lnTo>
                  <a:lnTo>
                    <a:pt x="66" y="37"/>
                  </a:lnTo>
                  <a:lnTo>
                    <a:pt x="66" y="38"/>
                  </a:lnTo>
                  <a:lnTo>
                    <a:pt x="66" y="40"/>
                  </a:lnTo>
                  <a:lnTo>
                    <a:pt x="67" y="41"/>
                  </a:lnTo>
                  <a:lnTo>
                    <a:pt x="67" y="43"/>
                  </a:lnTo>
                  <a:lnTo>
                    <a:pt x="71" y="47"/>
                  </a:lnTo>
                  <a:lnTo>
                    <a:pt x="72" y="49"/>
                  </a:lnTo>
                  <a:lnTo>
                    <a:pt x="74" y="51"/>
                  </a:lnTo>
                  <a:lnTo>
                    <a:pt x="76" y="54"/>
                  </a:lnTo>
                  <a:lnTo>
                    <a:pt x="76" y="55"/>
                  </a:lnTo>
                  <a:lnTo>
                    <a:pt x="76" y="58"/>
                  </a:lnTo>
                  <a:lnTo>
                    <a:pt x="77" y="62"/>
                  </a:lnTo>
                  <a:lnTo>
                    <a:pt x="78" y="63"/>
                  </a:lnTo>
                  <a:lnTo>
                    <a:pt x="78" y="64"/>
                  </a:lnTo>
                  <a:lnTo>
                    <a:pt x="81" y="66"/>
                  </a:lnTo>
                  <a:lnTo>
                    <a:pt x="83" y="68"/>
                  </a:lnTo>
                  <a:lnTo>
                    <a:pt x="88" y="71"/>
                  </a:lnTo>
                  <a:lnTo>
                    <a:pt x="92" y="72"/>
                  </a:lnTo>
                  <a:lnTo>
                    <a:pt x="92" y="73"/>
                  </a:lnTo>
                  <a:lnTo>
                    <a:pt x="94" y="74"/>
                  </a:lnTo>
                  <a:lnTo>
                    <a:pt x="93" y="75"/>
                  </a:lnTo>
                  <a:lnTo>
                    <a:pt x="92" y="76"/>
                  </a:lnTo>
                  <a:lnTo>
                    <a:pt x="92" y="77"/>
                  </a:lnTo>
                  <a:lnTo>
                    <a:pt x="93" y="77"/>
                  </a:lnTo>
                  <a:lnTo>
                    <a:pt x="95" y="79"/>
                  </a:lnTo>
                  <a:lnTo>
                    <a:pt x="92" y="83"/>
                  </a:lnTo>
                  <a:lnTo>
                    <a:pt x="91" y="84"/>
                  </a:lnTo>
                  <a:lnTo>
                    <a:pt x="90" y="85"/>
                  </a:lnTo>
                  <a:lnTo>
                    <a:pt x="89" y="88"/>
                  </a:lnTo>
                  <a:lnTo>
                    <a:pt x="89" y="89"/>
                  </a:lnTo>
                  <a:lnTo>
                    <a:pt x="89" y="91"/>
                  </a:lnTo>
                  <a:lnTo>
                    <a:pt x="89" y="93"/>
                  </a:lnTo>
                  <a:lnTo>
                    <a:pt x="89" y="95"/>
                  </a:lnTo>
                  <a:lnTo>
                    <a:pt x="88" y="95"/>
                  </a:lnTo>
                  <a:lnTo>
                    <a:pt x="88" y="96"/>
                  </a:lnTo>
                  <a:lnTo>
                    <a:pt x="88" y="97"/>
                  </a:lnTo>
                  <a:lnTo>
                    <a:pt x="86" y="99"/>
                  </a:lnTo>
                  <a:lnTo>
                    <a:pt x="82" y="102"/>
                  </a:lnTo>
                  <a:lnTo>
                    <a:pt x="81" y="103"/>
                  </a:lnTo>
                  <a:lnTo>
                    <a:pt x="81" y="104"/>
                  </a:lnTo>
                  <a:lnTo>
                    <a:pt x="81" y="106"/>
                  </a:lnTo>
                  <a:lnTo>
                    <a:pt x="81" y="108"/>
                  </a:lnTo>
                  <a:lnTo>
                    <a:pt x="80" y="109"/>
                  </a:lnTo>
                  <a:lnTo>
                    <a:pt x="80" y="108"/>
                  </a:lnTo>
                  <a:lnTo>
                    <a:pt x="80" y="106"/>
                  </a:lnTo>
                  <a:lnTo>
                    <a:pt x="79" y="105"/>
                  </a:lnTo>
                  <a:lnTo>
                    <a:pt x="79" y="104"/>
                  </a:lnTo>
                  <a:lnTo>
                    <a:pt x="78" y="104"/>
                  </a:lnTo>
                  <a:lnTo>
                    <a:pt x="78" y="103"/>
                  </a:lnTo>
                  <a:lnTo>
                    <a:pt x="77" y="102"/>
                  </a:lnTo>
                  <a:lnTo>
                    <a:pt x="76" y="102"/>
                  </a:lnTo>
                  <a:lnTo>
                    <a:pt x="70" y="98"/>
                  </a:lnTo>
                  <a:lnTo>
                    <a:pt x="69" y="98"/>
                  </a:lnTo>
                  <a:lnTo>
                    <a:pt x="69" y="97"/>
                  </a:lnTo>
                  <a:lnTo>
                    <a:pt x="68" y="96"/>
                  </a:lnTo>
                  <a:lnTo>
                    <a:pt x="66" y="94"/>
                  </a:lnTo>
                  <a:lnTo>
                    <a:pt x="64" y="90"/>
                  </a:lnTo>
                  <a:lnTo>
                    <a:pt x="60" y="84"/>
                  </a:lnTo>
                  <a:lnTo>
                    <a:pt x="60" y="83"/>
                  </a:lnTo>
                  <a:lnTo>
                    <a:pt x="59" y="82"/>
                  </a:lnTo>
                  <a:lnTo>
                    <a:pt x="58" y="80"/>
                  </a:lnTo>
                  <a:lnTo>
                    <a:pt x="58" y="79"/>
                  </a:lnTo>
                  <a:lnTo>
                    <a:pt x="56" y="76"/>
                  </a:lnTo>
                  <a:lnTo>
                    <a:pt x="56" y="75"/>
                  </a:lnTo>
                  <a:lnTo>
                    <a:pt x="55" y="74"/>
                  </a:lnTo>
                  <a:lnTo>
                    <a:pt x="52" y="72"/>
                  </a:lnTo>
                  <a:lnTo>
                    <a:pt x="48" y="68"/>
                  </a:lnTo>
                  <a:lnTo>
                    <a:pt x="41" y="61"/>
                  </a:lnTo>
                  <a:lnTo>
                    <a:pt x="40" y="60"/>
                  </a:lnTo>
                  <a:lnTo>
                    <a:pt x="39" y="59"/>
                  </a:lnTo>
                  <a:lnTo>
                    <a:pt x="38" y="59"/>
                  </a:lnTo>
                  <a:lnTo>
                    <a:pt x="37" y="59"/>
                  </a:lnTo>
                  <a:lnTo>
                    <a:pt x="36" y="59"/>
                  </a:lnTo>
                  <a:lnTo>
                    <a:pt x="34" y="58"/>
                  </a:lnTo>
                  <a:lnTo>
                    <a:pt x="33" y="58"/>
                  </a:lnTo>
                  <a:lnTo>
                    <a:pt x="32" y="58"/>
                  </a:lnTo>
                  <a:lnTo>
                    <a:pt x="32" y="57"/>
                  </a:lnTo>
                  <a:lnTo>
                    <a:pt x="31" y="57"/>
                  </a:lnTo>
                  <a:lnTo>
                    <a:pt x="30" y="56"/>
                  </a:lnTo>
                  <a:lnTo>
                    <a:pt x="29" y="55"/>
                  </a:lnTo>
                  <a:lnTo>
                    <a:pt x="26" y="53"/>
                  </a:lnTo>
                  <a:lnTo>
                    <a:pt x="21" y="49"/>
                  </a:lnTo>
                  <a:lnTo>
                    <a:pt x="11" y="41"/>
                  </a:lnTo>
                  <a:lnTo>
                    <a:pt x="11" y="40"/>
                  </a:lnTo>
                  <a:lnTo>
                    <a:pt x="10" y="39"/>
                  </a:lnTo>
                  <a:lnTo>
                    <a:pt x="9" y="38"/>
                  </a:lnTo>
                  <a:lnTo>
                    <a:pt x="8" y="37"/>
                  </a:lnTo>
                  <a:lnTo>
                    <a:pt x="7" y="36"/>
                  </a:lnTo>
                  <a:lnTo>
                    <a:pt x="7" y="35"/>
                  </a:lnTo>
                  <a:lnTo>
                    <a:pt x="6" y="34"/>
                  </a:lnTo>
                  <a:lnTo>
                    <a:pt x="6" y="33"/>
                  </a:lnTo>
                  <a:lnTo>
                    <a:pt x="5" y="32"/>
                  </a:lnTo>
                  <a:lnTo>
                    <a:pt x="5" y="31"/>
                  </a:lnTo>
                  <a:lnTo>
                    <a:pt x="4" y="29"/>
                  </a:lnTo>
                  <a:lnTo>
                    <a:pt x="4" y="28"/>
                  </a:lnTo>
                  <a:lnTo>
                    <a:pt x="4" y="27"/>
                  </a:lnTo>
                  <a:lnTo>
                    <a:pt x="3" y="27"/>
                  </a:lnTo>
                  <a:lnTo>
                    <a:pt x="2" y="25"/>
                  </a:lnTo>
                  <a:lnTo>
                    <a:pt x="1" y="23"/>
                  </a:lnTo>
                  <a:lnTo>
                    <a:pt x="1" y="22"/>
                  </a:lnTo>
                  <a:lnTo>
                    <a:pt x="0" y="21"/>
                  </a:lnTo>
                  <a:lnTo>
                    <a:pt x="1" y="21"/>
                  </a:lnTo>
                  <a:lnTo>
                    <a:pt x="0" y="20"/>
                  </a:lnTo>
                  <a:lnTo>
                    <a:pt x="0" y="19"/>
                  </a:lnTo>
                  <a:lnTo>
                    <a:pt x="0" y="17"/>
                  </a:lnTo>
                  <a:lnTo>
                    <a:pt x="0" y="16"/>
                  </a:lnTo>
                  <a:lnTo>
                    <a:pt x="0" y="14"/>
                  </a:lnTo>
                  <a:lnTo>
                    <a:pt x="0" y="13"/>
                  </a:lnTo>
                  <a:lnTo>
                    <a:pt x="0" y="12"/>
                  </a:lnTo>
                  <a:lnTo>
                    <a:pt x="1" y="13"/>
                  </a:lnTo>
                  <a:lnTo>
                    <a:pt x="1" y="12"/>
                  </a:lnTo>
                  <a:lnTo>
                    <a:pt x="2" y="13"/>
                  </a:lnTo>
                  <a:lnTo>
                    <a:pt x="3" y="13"/>
                  </a:lnTo>
                  <a:lnTo>
                    <a:pt x="4" y="13"/>
                  </a:lnTo>
                  <a:lnTo>
                    <a:pt x="5" y="13"/>
                  </a:lnTo>
                  <a:lnTo>
                    <a:pt x="6" y="13"/>
                  </a:lnTo>
                  <a:lnTo>
                    <a:pt x="7" y="13"/>
                  </a:lnTo>
                  <a:lnTo>
                    <a:pt x="8" y="13"/>
                  </a:lnTo>
                  <a:lnTo>
                    <a:pt x="8" y="12"/>
                  </a:lnTo>
                  <a:lnTo>
                    <a:pt x="9" y="12"/>
                  </a:lnTo>
                  <a:lnTo>
                    <a:pt x="9" y="11"/>
                  </a:lnTo>
                  <a:lnTo>
                    <a:pt x="10" y="11"/>
                  </a:lnTo>
                  <a:lnTo>
                    <a:pt x="11" y="11"/>
                  </a:lnTo>
                  <a:lnTo>
                    <a:pt x="12" y="11"/>
                  </a:lnTo>
                  <a:lnTo>
                    <a:pt x="14" y="9"/>
                  </a:lnTo>
                  <a:lnTo>
                    <a:pt x="16" y="7"/>
                  </a:lnTo>
                  <a:lnTo>
                    <a:pt x="19" y="7"/>
                  </a:lnTo>
                  <a:lnTo>
                    <a:pt x="20" y="6"/>
                  </a:lnTo>
                  <a:lnTo>
                    <a:pt x="21" y="6"/>
                  </a:lnTo>
                  <a:lnTo>
                    <a:pt x="21" y="5"/>
                  </a:lnTo>
                  <a:lnTo>
                    <a:pt x="22" y="5"/>
                  </a:lnTo>
                  <a:lnTo>
                    <a:pt x="22" y="4"/>
                  </a:lnTo>
                  <a:lnTo>
                    <a:pt x="22" y="3"/>
                  </a:lnTo>
                  <a:lnTo>
                    <a:pt x="22" y="2"/>
                  </a:lnTo>
                  <a:lnTo>
                    <a:pt x="23" y="1"/>
                  </a:lnTo>
                  <a:lnTo>
                    <a:pt x="23" y="0"/>
                  </a:lnTo>
                  <a:close/>
                </a:path>
              </a:pathLst>
            </a:custGeom>
            <a:solidFill>
              <a:srgbClr val="CCFFFF"/>
            </a:solidFill>
            <a:ln w="0">
              <a:solidFill>
                <a:srgbClr val="000000"/>
              </a:solidFill>
              <a:prstDash val="solid"/>
              <a:round/>
              <a:headEnd/>
              <a:tailEnd/>
            </a:ln>
          </p:spPr>
          <p:txBody>
            <a:bodyPr/>
            <a:lstStyle/>
            <a:p>
              <a:endParaRPr lang="en-GB"/>
            </a:p>
          </p:txBody>
        </p:sp>
        <p:sp>
          <p:nvSpPr>
            <p:cNvPr id="34" name="Freeform 33"/>
            <p:cNvSpPr>
              <a:spLocks/>
            </p:cNvSpPr>
            <p:nvPr/>
          </p:nvSpPr>
          <p:spPr bwMode="auto">
            <a:xfrm>
              <a:off x="1619250" y="904875"/>
              <a:ext cx="657225" cy="419100"/>
            </a:xfrm>
            <a:custGeom>
              <a:avLst/>
              <a:gdLst>
                <a:gd name="T0" fmla="*/ 2147483647 w 69"/>
                <a:gd name="T1" fmla="*/ 2147483647 h 44"/>
                <a:gd name="T2" fmla="*/ 2147483647 w 69"/>
                <a:gd name="T3" fmla="*/ 2147483647 h 44"/>
                <a:gd name="T4" fmla="*/ 2147483647 w 69"/>
                <a:gd name="T5" fmla="*/ 2147483647 h 44"/>
                <a:gd name="T6" fmla="*/ 2147483647 w 69"/>
                <a:gd name="T7" fmla="*/ 2147483647 h 44"/>
                <a:gd name="T8" fmla="*/ 2147483647 w 69"/>
                <a:gd name="T9" fmla="*/ 2147483647 h 44"/>
                <a:gd name="T10" fmla="*/ 2147483647 w 69"/>
                <a:gd name="T11" fmla="*/ 2147483647 h 44"/>
                <a:gd name="T12" fmla="*/ 2147483647 w 69"/>
                <a:gd name="T13" fmla="*/ 2147483647 h 44"/>
                <a:gd name="T14" fmla="*/ 2147483647 w 69"/>
                <a:gd name="T15" fmla="*/ 2147483647 h 44"/>
                <a:gd name="T16" fmla="*/ 2147483647 w 69"/>
                <a:gd name="T17" fmla="*/ 2147483647 h 44"/>
                <a:gd name="T18" fmla="*/ 2147483647 w 69"/>
                <a:gd name="T19" fmla="*/ 2147483647 h 44"/>
                <a:gd name="T20" fmla="*/ 2147483647 w 69"/>
                <a:gd name="T21" fmla="*/ 2147483647 h 44"/>
                <a:gd name="T22" fmla="*/ 2147483647 w 69"/>
                <a:gd name="T23" fmla="*/ 2147483647 h 44"/>
                <a:gd name="T24" fmla="*/ 2147483647 w 69"/>
                <a:gd name="T25" fmla="*/ 2147483647 h 44"/>
                <a:gd name="T26" fmla="*/ 2147483647 w 69"/>
                <a:gd name="T27" fmla="*/ 2147483647 h 44"/>
                <a:gd name="T28" fmla="*/ 2147483647 w 69"/>
                <a:gd name="T29" fmla="*/ 2147483647 h 44"/>
                <a:gd name="T30" fmla="*/ 2147483647 w 69"/>
                <a:gd name="T31" fmla="*/ 2147483647 h 44"/>
                <a:gd name="T32" fmla="*/ 2147483647 w 69"/>
                <a:gd name="T33" fmla="*/ 2147483647 h 44"/>
                <a:gd name="T34" fmla="*/ 2147483647 w 69"/>
                <a:gd name="T35" fmla="*/ 2147483647 h 44"/>
                <a:gd name="T36" fmla="*/ 2147483647 w 69"/>
                <a:gd name="T37" fmla="*/ 2147483647 h 44"/>
                <a:gd name="T38" fmla="*/ 2147483647 w 69"/>
                <a:gd name="T39" fmla="*/ 2147483647 h 44"/>
                <a:gd name="T40" fmla="*/ 2147483647 w 69"/>
                <a:gd name="T41" fmla="*/ 2147483647 h 44"/>
                <a:gd name="T42" fmla="*/ 2147483647 w 69"/>
                <a:gd name="T43" fmla="*/ 2147483647 h 44"/>
                <a:gd name="T44" fmla="*/ 2147483647 w 69"/>
                <a:gd name="T45" fmla="*/ 2147483647 h 44"/>
                <a:gd name="T46" fmla="*/ 2147483647 w 69"/>
                <a:gd name="T47" fmla="*/ 2147483647 h 44"/>
                <a:gd name="T48" fmla="*/ 2147483647 w 69"/>
                <a:gd name="T49" fmla="*/ 2147483647 h 44"/>
                <a:gd name="T50" fmla="*/ 2147483647 w 69"/>
                <a:gd name="T51" fmla="*/ 2147483647 h 44"/>
                <a:gd name="T52" fmla="*/ 2147483647 w 69"/>
                <a:gd name="T53" fmla="*/ 2147483647 h 44"/>
                <a:gd name="T54" fmla="*/ 2147483647 w 69"/>
                <a:gd name="T55" fmla="*/ 2147483647 h 44"/>
                <a:gd name="T56" fmla="*/ 2147483647 w 69"/>
                <a:gd name="T57" fmla="*/ 2147483647 h 44"/>
                <a:gd name="T58" fmla="*/ 2147483647 w 69"/>
                <a:gd name="T59" fmla="*/ 2147483647 h 44"/>
                <a:gd name="T60" fmla="*/ 2147483647 w 69"/>
                <a:gd name="T61" fmla="*/ 2147483647 h 44"/>
                <a:gd name="T62" fmla="*/ 2147483647 w 69"/>
                <a:gd name="T63" fmla="*/ 2147483647 h 44"/>
                <a:gd name="T64" fmla="*/ 2147483647 w 69"/>
                <a:gd name="T65" fmla="*/ 2147483647 h 44"/>
                <a:gd name="T66" fmla="*/ 2147483647 w 69"/>
                <a:gd name="T67" fmla="*/ 2147483647 h 44"/>
                <a:gd name="T68" fmla="*/ 2147483647 w 69"/>
                <a:gd name="T69" fmla="*/ 2147483647 h 44"/>
                <a:gd name="T70" fmla="*/ 2147483647 w 69"/>
                <a:gd name="T71" fmla="*/ 2147483647 h 44"/>
                <a:gd name="T72" fmla="*/ 2147483647 w 69"/>
                <a:gd name="T73" fmla="*/ 2147483647 h 44"/>
                <a:gd name="T74" fmla="*/ 2147483647 w 69"/>
                <a:gd name="T75" fmla="*/ 2147483647 h 44"/>
                <a:gd name="T76" fmla="*/ 2147483647 w 69"/>
                <a:gd name="T77" fmla="*/ 2147483647 h 44"/>
                <a:gd name="T78" fmla="*/ 0 w 69"/>
                <a:gd name="T79" fmla="*/ 2147483647 h 44"/>
                <a:gd name="T80" fmla="*/ 2147483647 w 69"/>
                <a:gd name="T81" fmla="*/ 2147483647 h 44"/>
                <a:gd name="T82" fmla="*/ 2147483647 w 69"/>
                <a:gd name="T83" fmla="*/ 2147483647 h 44"/>
                <a:gd name="T84" fmla="*/ 2147483647 w 69"/>
                <a:gd name="T85" fmla="*/ 2147483647 h 44"/>
                <a:gd name="T86" fmla="*/ 2147483647 w 69"/>
                <a:gd name="T87" fmla="*/ 2147483647 h 44"/>
                <a:gd name="T88" fmla="*/ 2147483647 w 69"/>
                <a:gd name="T89" fmla="*/ 0 h 44"/>
                <a:gd name="T90" fmla="*/ 2147483647 w 69"/>
                <a:gd name="T91" fmla="*/ 0 h 44"/>
                <a:gd name="T92" fmla="*/ 2147483647 w 69"/>
                <a:gd name="T93" fmla="*/ 2147483647 h 44"/>
                <a:gd name="T94" fmla="*/ 2147483647 w 69"/>
                <a:gd name="T95" fmla="*/ 2147483647 h 44"/>
                <a:gd name="T96" fmla="*/ 2147483647 w 69"/>
                <a:gd name="T97" fmla="*/ 2147483647 h 44"/>
                <a:gd name="T98" fmla="*/ 2147483647 w 69"/>
                <a:gd name="T99" fmla="*/ 2147483647 h 44"/>
                <a:gd name="T100" fmla="*/ 2147483647 w 69"/>
                <a:gd name="T101" fmla="*/ 2147483647 h 44"/>
                <a:gd name="T102" fmla="*/ 2147483647 w 69"/>
                <a:gd name="T103" fmla="*/ 2147483647 h 44"/>
                <a:gd name="T104" fmla="*/ 2147483647 w 69"/>
                <a:gd name="T105" fmla="*/ 2147483647 h 44"/>
                <a:gd name="T106" fmla="*/ 2147483647 w 69"/>
                <a:gd name="T107" fmla="*/ 2147483647 h 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44"/>
                <a:gd name="T164" fmla="*/ 69 w 69"/>
                <a:gd name="T165" fmla="*/ 44 h 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44">
                  <a:moveTo>
                    <a:pt x="65" y="17"/>
                  </a:moveTo>
                  <a:lnTo>
                    <a:pt x="65" y="18"/>
                  </a:lnTo>
                  <a:lnTo>
                    <a:pt x="66" y="19"/>
                  </a:lnTo>
                  <a:lnTo>
                    <a:pt x="66" y="21"/>
                  </a:lnTo>
                  <a:lnTo>
                    <a:pt x="67" y="24"/>
                  </a:lnTo>
                  <a:lnTo>
                    <a:pt x="68" y="25"/>
                  </a:lnTo>
                  <a:lnTo>
                    <a:pt x="68" y="26"/>
                  </a:lnTo>
                  <a:lnTo>
                    <a:pt x="68" y="27"/>
                  </a:lnTo>
                  <a:lnTo>
                    <a:pt x="68" y="29"/>
                  </a:lnTo>
                  <a:lnTo>
                    <a:pt x="68" y="32"/>
                  </a:lnTo>
                  <a:lnTo>
                    <a:pt x="68" y="34"/>
                  </a:lnTo>
                  <a:lnTo>
                    <a:pt x="68" y="35"/>
                  </a:lnTo>
                  <a:lnTo>
                    <a:pt x="68" y="37"/>
                  </a:lnTo>
                  <a:lnTo>
                    <a:pt x="68" y="38"/>
                  </a:lnTo>
                  <a:lnTo>
                    <a:pt x="69" y="39"/>
                  </a:lnTo>
                  <a:lnTo>
                    <a:pt x="69" y="40"/>
                  </a:lnTo>
                  <a:lnTo>
                    <a:pt x="69" y="43"/>
                  </a:lnTo>
                  <a:lnTo>
                    <a:pt x="68" y="42"/>
                  </a:lnTo>
                  <a:lnTo>
                    <a:pt x="67" y="41"/>
                  </a:lnTo>
                  <a:lnTo>
                    <a:pt x="66" y="40"/>
                  </a:lnTo>
                  <a:lnTo>
                    <a:pt x="65" y="39"/>
                  </a:lnTo>
                  <a:lnTo>
                    <a:pt x="64" y="38"/>
                  </a:lnTo>
                  <a:lnTo>
                    <a:pt x="63" y="37"/>
                  </a:lnTo>
                  <a:lnTo>
                    <a:pt x="62" y="35"/>
                  </a:lnTo>
                  <a:lnTo>
                    <a:pt x="61" y="32"/>
                  </a:lnTo>
                  <a:lnTo>
                    <a:pt x="60" y="31"/>
                  </a:lnTo>
                  <a:lnTo>
                    <a:pt x="57" y="33"/>
                  </a:lnTo>
                  <a:lnTo>
                    <a:pt x="56" y="34"/>
                  </a:lnTo>
                  <a:lnTo>
                    <a:pt x="55" y="34"/>
                  </a:lnTo>
                  <a:lnTo>
                    <a:pt x="49" y="40"/>
                  </a:lnTo>
                  <a:lnTo>
                    <a:pt x="48" y="41"/>
                  </a:lnTo>
                  <a:lnTo>
                    <a:pt x="48" y="40"/>
                  </a:lnTo>
                  <a:lnTo>
                    <a:pt x="47" y="39"/>
                  </a:lnTo>
                  <a:lnTo>
                    <a:pt x="46" y="37"/>
                  </a:lnTo>
                  <a:lnTo>
                    <a:pt x="45" y="35"/>
                  </a:lnTo>
                  <a:lnTo>
                    <a:pt x="44" y="34"/>
                  </a:lnTo>
                  <a:lnTo>
                    <a:pt x="43" y="34"/>
                  </a:lnTo>
                  <a:lnTo>
                    <a:pt x="42" y="33"/>
                  </a:lnTo>
                  <a:lnTo>
                    <a:pt x="41" y="32"/>
                  </a:lnTo>
                  <a:lnTo>
                    <a:pt x="39" y="32"/>
                  </a:lnTo>
                  <a:lnTo>
                    <a:pt x="38" y="31"/>
                  </a:lnTo>
                  <a:lnTo>
                    <a:pt x="37" y="31"/>
                  </a:lnTo>
                  <a:lnTo>
                    <a:pt x="36" y="31"/>
                  </a:lnTo>
                  <a:lnTo>
                    <a:pt x="35" y="32"/>
                  </a:lnTo>
                  <a:lnTo>
                    <a:pt x="35" y="31"/>
                  </a:lnTo>
                  <a:lnTo>
                    <a:pt x="34" y="30"/>
                  </a:lnTo>
                  <a:lnTo>
                    <a:pt x="31" y="31"/>
                  </a:lnTo>
                  <a:lnTo>
                    <a:pt x="27" y="33"/>
                  </a:lnTo>
                  <a:lnTo>
                    <a:pt x="25" y="34"/>
                  </a:lnTo>
                  <a:lnTo>
                    <a:pt x="25" y="35"/>
                  </a:lnTo>
                  <a:lnTo>
                    <a:pt x="25" y="36"/>
                  </a:lnTo>
                  <a:lnTo>
                    <a:pt x="25" y="37"/>
                  </a:lnTo>
                  <a:lnTo>
                    <a:pt x="24" y="38"/>
                  </a:lnTo>
                  <a:lnTo>
                    <a:pt x="24" y="39"/>
                  </a:lnTo>
                  <a:lnTo>
                    <a:pt x="24" y="40"/>
                  </a:lnTo>
                  <a:lnTo>
                    <a:pt x="23" y="41"/>
                  </a:lnTo>
                  <a:lnTo>
                    <a:pt x="22" y="42"/>
                  </a:lnTo>
                  <a:lnTo>
                    <a:pt x="21" y="44"/>
                  </a:lnTo>
                  <a:lnTo>
                    <a:pt x="20" y="43"/>
                  </a:lnTo>
                  <a:lnTo>
                    <a:pt x="19" y="44"/>
                  </a:lnTo>
                  <a:lnTo>
                    <a:pt x="18" y="44"/>
                  </a:lnTo>
                  <a:lnTo>
                    <a:pt x="17" y="44"/>
                  </a:lnTo>
                  <a:lnTo>
                    <a:pt x="16" y="44"/>
                  </a:lnTo>
                  <a:lnTo>
                    <a:pt x="16" y="43"/>
                  </a:lnTo>
                  <a:lnTo>
                    <a:pt x="15" y="43"/>
                  </a:lnTo>
                  <a:lnTo>
                    <a:pt x="15" y="42"/>
                  </a:lnTo>
                  <a:lnTo>
                    <a:pt x="14" y="42"/>
                  </a:lnTo>
                  <a:lnTo>
                    <a:pt x="12" y="40"/>
                  </a:lnTo>
                  <a:lnTo>
                    <a:pt x="10" y="39"/>
                  </a:lnTo>
                  <a:lnTo>
                    <a:pt x="12" y="37"/>
                  </a:lnTo>
                  <a:lnTo>
                    <a:pt x="10" y="35"/>
                  </a:lnTo>
                  <a:lnTo>
                    <a:pt x="11" y="32"/>
                  </a:lnTo>
                  <a:lnTo>
                    <a:pt x="12" y="30"/>
                  </a:lnTo>
                  <a:lnTo>
                    <a:pt x="14" y="28"/>
                  </a:lnTo>
                  <a:lnTo>
                    <a:pt x="15" y="28"/>
                  </a:lnTo>
                  <a:lnTo>
                    <a:pt x="14" y="26"/>
                  </a:lnTo>
                  <a:lnTo>
                    <a:pt x="14" y="24"/>
                  </a:lnTo>
                  <a:lnTo>
                    <a:pt x="14" y="23"/>
                  </a:lnTo>
                  <a:lnTo>
                    <a:pt x="13" y="21"/>
                  </a:lnTo>
                  <a:lnTo>
                    <a:pt x="14" y="21"/>
                  </a:lnTo>
                  <a:lnTo>
                    <a:pt x="14" y="19"/>
                  </a:lnTo>
                  <a:lnTo>
                    <a:pt x="12" y="17"/>
                  </a:lnTo>
                  <a:lnTo>
                    <a:pt x="12" y="16"/>
                  </a:lnTo>
                  <a:lnTo>
                    <a:pt x="11" y="16"/>
                  </a:lnTo>
                  <a:lnTo>
                    <a:pt x="9" y="15"/>
                  </a:lnTo>
                  <a:lnTo>
                    <a:pt x="7" y="15"/>
                  </a:lnTo>
                  <a:lnTo>
                    <a:pt x="6" y="14"/>
                  </a:lnTo>
                  <a:lnTo>
                    <a:pt x="4" y="13"/>
                  </a:lnTo>
                  <a:lnTo>
                    <a:pt x="2" y="14"/>
                  </a:lnTo>
                  <a:lnTo>
                    <a:pt x="2" y="13"/>
                  </a:lnTo>
                  <a:lnTo>
                    <a:pt x="2" y="12"/>
                  </a:lnTo>
                  <a:lnTo>
                    <a:pt x="2" y="11"/>
                  </a:lnTo>
                  <a:lnTo>
                    <a:pt x="1" y="10"/>
                  </a:lnTo>
                  <a:lnTo>
                    <a:pt x="1" y="9"/>
                  </a:lnTo>
                  <a:lnTo>
                    <a:pt x="0" y="8"/>
                  </a:lnTo>
                  <a:lnTo>
                    <a:pt x="2" y="7"/>
                  </a:lnTo>
                  <a:lnTo>
                    <a:pt x="4" y="7"/>
                  </a:lnTo>
                  <a:lnTo>
                    <a:pt x="6" y="6"/>
                  </a:lnTo>
                  <a:lnTo>
                    <a:pt x="8" y="5"/>
                  </a:lnTo>
                  <a:lnTo>
                    <a:pt x="11" y="4"/>
                  </a:lnTo>
                  <a:lnTo>
                    <a:pt x="13" y="4"/>
                  </a:lnTo>
                  <a:lnTo>
                    <a:pt x="14" y="3"/>
                  </a:lnTo>
                  <a:lnTo>
                    <a:pt x="15" y="3"/>
                  </a:lnTo>
                  <a:lnTo>
                    <a:pt x="18" y="3"/>
                  </a:lnTo>
                  <a:lnTo>
                    <a:pt x="21" y="2"/>
                  </a:lnTo>
                  <a:lnTo>
                    <a:pt x="24" y="2"/>
                  </a:lnTo>
                  <a:lnTo>
                    <a:pt x="27" y="1"/>
                  </a:lnTo>
                  <a:lnTo>
                    <a:pt x="33" y="1"/>
                  </a:lnTo>
                  <a:lnTo>
                    <a:pt x="35" y="0"/>
                  </a:lnTo>
                  <a:lnTo>
                    <a:pt x="37" y="0"/>
                  </a:lnTo>
                  <a:lnTo>
                    <a:pt x="38" y="0"/>
                  </a:lnTo>
                  <a:lnTo>
                    <a:pt x="39" y="0"/>
                  </a:lnTo>
                  <a:lnTo>
                    <a:pt x="40" y="0"/>
                  </a:lnTo>
                  <a:lnTo>
                    <a:pt x="42" y="1"/>
                  </a:lnTo>
                  <a:lnTo>
                    <a:pt x="43" y="1"/>
                  </a:lnTo>
                  <a:lnTo>
                    <a:pt x="45" y="1"/>
                  </a:lnTo>
                  <a:lnTo>
                    <a:pt x="46" y="2"/>
                  </a:lnTo>
                  <a:lnTo>
                    <a:pt x="49" y="2"/>
                  </a:lnTo>
                  <a:lnTo>
                    <a:pt x="49" y="3"/>
                  </a:lnTo>
                  <a:lnTo>
                    <a:pt x="50" y="3"/>
                  </a:lnTo>
                  <a:lnTo>
                    <a:pt x="51" y="3"/>
                  </a:lnTo>
                  <a:lnTo>
                    <a:pt x="52" y="4"/>
                  </a:lnTo>
                  <a:lnTo>
                    <a:pt x="53" y="4"/>
                  </a:lnTo>
                  <a:lnTo>
                    <a:pt x="53" y="5"/>
                  </a:lnTo>
                  <a:lnTo>
                    <a:pt x="54" y="5"/>
                  </a:lnTo>
                  <a:lnTo>
                    <a:pt x="55" y="6"/>
                  </a:lnTo>
                  <a:lnTo>
                    <a:pt x="56" y="7"/>
                  </a:lnTo>
                  <a:lnTo>
                    <a:pt x="57" y="8"/>
                  </a:lnTo>
                  <a:lnTo>
                    <a:pt x="58" y="9"/>
                  </a:lnTo>
                  <a:lnTo>
                    <a:pt x="59" y="9"/>
                  </a:lnTo>
                  <a:lnTo>
                    <a:pt x="60" y="11"/>
                  </a:lnTo>
                  <a:lnTo>
                    <a:pt x="62" y="12"/>
                  </a:lnTo>
                  <a:lnTo>
                    <a:pt x="63" y="14"/>
                  </a:lnTo>
                  <a:lnTo>
                    <a:pt x="64" y="15"/>
                  </a:lnTo>
                  <a:lnTo>
                    <a:pt x="64" y="16"/>
                  </a:lnTo>
                  <a:lnTo>
                    <a:pt x="65" y="17"/>
                  </a:lnTo>
                  <a:close/>
                </a:path>
              </a:pathLst>
            </a:custGeom>
            <a:solidFill>
              <a:srgbClr val="66CCCC"/>
            </a:solidFill>
            <a:ln w="0">
              <a:solidFill>
                <a:srgbClr val="000000"/>
              </a:solidFill>
              <a:prstDash val="solid"/>
              <a:round/>
              <a:headEnd/>
              <a:tailEnd/>
            </a:ln>
          </p:spPr>
          <p:txBody>
            <a:bodyPr/>
            <a:lstStyle/>
            <a:p>
              <a:endParaRPr lang="en-GB"/>
            </a:p>
          </p:txBody>
        </p:sp>
        <p:sp>
          <p:nvSpPr>
            <p:cNvPr id="35" name="Freeform 34"/>
            <p:cNvSpPr>
              <a:spLocks/>
            </p:cNvSpPr>
            <p:nvPr/>
          </p:nvSpPr>
          <p:spPr bwMode="auto">
            <a:xfrm>
              <a:off x="781050" y="104775"/>
              <a:ext cx="1095375" cy="1181100"/>
            </a:xfrm>
            <a:custGeom>
              <a:avLst/>
              <a:gdLst>
                <a:gd name="T0" fmla="*/ 2147483647 w 115"/>
                <a:gd name="T1" fmla="*/ 2147483647 h 124"/>
                <a:gd name="T2" fmla="*/ 2147483647 w 115"/>
                <a:gd name="T3" fmla="*/ 2147483647 h 124"/>
                <a:gd name="T4" fmla="*/ 2147483647 w 115"/>
                <a:gd name="T5" fmla="*/ 2147483647 h 124"/>
                <a:gd name="T6" fmla="*/ 2147483647 w 115"/>
                <a:gd name="T7" fmla="*/ 2147483647 h 124"/>
                <a:gd name="T8" fmla="*/ 2147483647 w 115"/>
                <a:gd name="T9" fmla="*/ 2147483647 h 124"/>
                <a:gd name="T10" fmla="*/ 2147483647 w 115"/>
                <a:gd name="T11" fmla="*/ 2147483647 h 124"/>
                <a:gd name="T12" fmla="*/ 2147483647 w 115"/>
                <a:gd name="T13" fmla="*/ 2147483647 h 124"/>
                <a:gd name="T14" fmla="*/ 2147483647 w 115"/>
                <a:gd name="T15" fmla="*/ 2147483647 h 124"/>
                <a:gd name="T16" fmla="*/ 2147483647 w 115"/>
                <a:gd name="T17" fmla="*/ 2147483647 h 124"/>
                <a:gd name="T18" fmla="*/ 2147483647 w 115"/>
                <a:gd name="T19" fmla="*/ 2147483647 h 124"/>
                <a:gd name="T20" fmla="*/ 2147483647 w 115"/>
                <a:gd name="T21" fmla="*/ 2147483647 h 124"/>
                <a:gd name="T22" fmla="*/ 2147483647 w 115"/>
                <a:gd name="T23" fmla="*/ 2147483647 h 124"/>
                <a:gd name="T24" fmla="*/ 2147483647 w 115"/>
                <a:gd name="T25" fmla="*/ 2147483647 h 124"/>
                <a:gd name="T26" fmla="*/ 2147483647 w 115"/>
                <a:gd name="T27" fmla="*/ 2147483647 h 124"/>
                <a:gd name="T28" fmla="*/ 2147483647 w 115"/>
                <a:gd name="T29" fmla="*/ 2147483647 h 124"/>
                <a:gd name="T30" fmla="*/ 2147483647 w 115"/>
                <a:gd name="T31" fmla="*/ 2147483647 h 124"/>
                <a:gd name="T32" fmla="*/ 2147483647 w 115"/>
                <a:gd name="T33" fmla="*/ 2147483647 h 124"/>
                <a:gd name="T34" fmla="*/ 2147483647 w 115"/>
                <a:gd name="T35" fmla="*/ 2147483647 h 124"/>
                <a:gd name="T36" fmla="*/ 2147483647 w 115"/>
                <a:gd name="T37" fmla="*/ 2147483647 h 124"/>
                <a:gd name="T38" fmla="*/ 2147483647 w 115"/>
                <a:gd name="T39" fmla="*/ 2147483647 h 124"/>
                <a:gd name="T40" fmla="*/ 2147483647 w 115"/>
                <a:gd name="T41" fmla="*/ 2147483647 h 124"/>
                <a:gd name="T42" fmla="*/ 2147483647 w 115"/>
                <a:gd name="T43" fmla="*/ 2147483647 h 124"/>
                <a:gd name="T44" fmla="*/ 2147483647 w 115"/>
                <a:gd name="T45" fmla="*/ 2147483647 h 124"/>
                <a:gd name="T46" fmla="*/ 2147483647 w 115"/>
                <a:gd name="T47" fmla="*/ 2147483647 h 124"/>
                <a:gd name="T48" fmla="*/ 2147483647 w 115"/>
                <a:gd name="T49" fmla="*/ 2147483647 h 124"/>
                <a:gd name="T50" fmla="*/ 2147483647 w 115"/>
                <a:gd name="T51" fmla="*/ 2147483647 h 124"/>
                <a:gd name="T52" fmla="*/ 2147483647 w 115"/>
                <a:gd name="T53" fmla="*/ 2147483647 h 124"/>
                <a:gd name="T54" fmla="*/ 2147483647 w 115"/>
                <a:gd name="T55" fmla="*/ 2147483647 h 124"/>
                <a:gd name="T56" fmla="*/ 2147483647 w 115"/>
                <a:gd name="T57" fmla="*/ 2147483647 h 124"/>
                <a:gd name="T58" fmla="*/ 2147483647 w 115"/>
                <a:gd name="T59" fmla="*/ 2147483647 h 124"/>
                <a:gd name="T60" fmla="*/ 2147483647 w 115"/>
                <a:gd name="T61" fmla="*/ 2147483647 h 124"/>
                <a:gd name="T62" fmla="*/ 2147483647 w 115"/>
                <a:gd name="T63" fmla="*/ 2147483647 h 124"/>
                <a:gd name="T64" fmla="*/ 2147483647 w 115"/>
                <a:gd name="T65" fmla="*/ 2147483647 h 124"/>
                <a:gd name="T66" fmla="*/ 2147483647 w 115"/>
                <a:gd name="T67" fmla="*/ 2147483647 h 124"/>
                <a:gd name="T68" fmla="*/ 2147483647 w 115"/>
                <a:gd name="T69" fmla="*/ 2147483647 h 124"/>
                <a:gd name="T70" fmla="*/ 2147483647 w 115"/>
                <a:gd name="T71" fmla="*/ 2147483647 h 124"/>
                <a:gd name="T72" fmla="*/ 0 w 115"/>
                <a:gd name="T73" fmla="*/ 2147483647 h 124"/>
                <a:gd name="T74" fmla="*/ 2147483647 w 115"/>
                <a:gd name="T75" fmla="*/ 2147483647 h 124"/>
                <a:gd name="T76" fmla="*/ 2147483647 w 115"/>
                <a:gd name="T77" fmla="*/ 2147483647 h 124"/>
                <a:gd name="T78" fmla="*/ 2147483647 w 115"/>
                <a:gd name="T79" fmla="*/ 2147483647 h 124"/>
                <a:gd name="T80" fmla="*/ 2147483647 w 115"/>
                <a:gd name="T81" fmla="*/ 2147483647 h 124"/>
                <a:gd name="T82" fmla="*/ 2147483647 w 115"/>
                <a:gd name="T83" fmla="*/ 2147483647 h 124"/>
                <a:gd name="T84" fmla="*/ 2147483647 w 115"/>
                <a:gd name="T85" fmla="*/ 2147483647 h 124"/>
                <a:gd name="T86" fmla="*/ 2147483647 w 115"/>
                <a:gd name="T87" fmla="*/ 2147483647 h 124"/>
                <a:gd name="T88" fmla="*/ 2147483647 w 115"/>
                <a:gd name="T89" fmla="*/ 2147483647 h 124"/>
                <a:gd name="T90" fmla="*/ 2147483647 w 115"/>
                <a:gd name="T91" fmla="*/ 2147483647 h 124"/>
                <a:gd name="T92" fmla="*/ 2147483647 w 115"/>
                <a:gd name="T93" fmla="*/ 2147483647 h 124"/>
                <a:gd name="T94" fmla="*/ 2147483647 w 115"/>
                <a:gd name="T95" fmla="*/ 2147483647 h 124"/>
                <a:gd name="T96" fmla="*/ 2147483647 w 115"/>
                <a:gd name="T97" fmla="*/ 2147483647 h 124"/>
                <a:gd name="T98" fmla="*/ 2147483647 w 115"/>
                <a:gd name="T99" fmla="*/ 2147483647 h 124"/>
                <a:gd name="T100" fmla="*/ 2147483647 w 115"/>
                <a:gd name="T101" fmla="*/ 2147483647 h 124"/>
                <a:gd name="T102" fmla="*/ 2147483647 w 115"/>
                <a:gd name="T103" fmla="*/ 2147483647 h 124"/>
                <a:gd name="T104" fmla="*/ 2147483647 w 115"/>
                <a:gd name="T105" fmla="*/ 2147483647 h 124"/>
                <a:gd name="T106" fmla="*/ 2147483647 w 115"/>
                <a:gd name="T107" fmla="*/ 2147483647 h 124"/>
                <a:gd name="T108" fmla="*/ 2147483647 w 115"/>
                <a:gd name="T109" fmla="*/ 2147483647 h 124"/>
                <a:gd name="T110" fmla="*/ 2147483647 w 115"/>
                <a:gd name="T111" fmla="*/ 2147483647 h 124"/>
                <a:gd name="T112" fmla="*/ 2147483647 w 115"/>
                <a:gd name="T113" fmla="*/ 2147483647 h 12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5"/>
                <a:gd name="T172" fmla="*/ 0 h 124"/>
                <a:gd name="T173" fmla="*/ 115 w 115"/>
                <a:gd name="T174" fmla="*/ 124 h 12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5" h="124">
                  <a:moveTo>
                    <a:pt x="60" y="0"/>
                  </a:moveTo>
                  <a:lnTo>
                    <a:pt x="61" y="1"/>
                  </a:lnTo>
                  <a:lnTo>
                    <a:pt x="63" y="3"/>
                  </a:lnTo>
                  <a:lnTo>
                    <a:pt x="63" y="5"/>
                  </a:lnTo>
                  <a:lnTo>
                    <a:pt x="63" y="6"/>
                  </a:lnTo>
                  <a:lnTo>
                    <a:pt x="63" y="10"/>
                  </a:lnTo>
                  <a:lnTo>
                    <a:pt x="63" y="12"/>
                  </a:lnTo>
                  <a:lnTo>
                    <a:pt x="63" y="13"/>
                  </a:lnTo>
                  <a:lnTo>
                    <a:pt x="63" y="15"/>
                  </a:lnTo>
                  <a:lnTo>
                    <a:pt x="63" y="19"/>
                  </a:lnTo>
                  <a:lnTo>
                    <a:pt x="63" y="20"/>
                  </a:lnTo>
                  <a:lnTo>
                    <a:pt x="63" y="21"/>
                  </a:lnTo>
                  <a:lnTo>
                    <a:pt x="63" y="22"/>
                  </a:lnTo>
                  <a:lnTo>
                    <a:pt x="63" y="23"/>
                  </a:lnTo>
                  <a:lnTo>
                    <a:pt x="63" y="24"/>
                  </a:lnTo>
                  <a:lnTo>
                    <a:pt x="64" y="25"/>
                  </a:lnTo>
                  <a:lnTo>
                    <a:pt x="64" y="26"/>
                  </a:lnTo>
                  <a:lnTo>
                    <a:pt x="65" y="26"/>
                  </a:lnTo>
                  <a:lnTo>
                    <a:pt x="66" y="27"/>
                  </a:lnTo>
                  <a:lnTo>
                    <a:pt x="66" y="28"/>
                  </a:lnTo>
                  <a:lnTo>
                    <a:pt x="67" y="28"/>
                  </a:lnTo>
                  <a:lnTo>
                    <a:pt x="68" y="30"/>
                  </a:lnTo>
                  <a:lnTo>
                    <a:pt x="69" y="30"/>
                  </a:lnTo>
                  <a:lnTo>
                    <a:pt x="70" y="31"/>
                  </a:lnTo>
                  <a:lnTo>
                    <a:pt x="70" y="32"/>
                  </a:lnTo>
                  <a:lnTo>
                    <a:pt x="71" y="32"/>
                  </a:lnTo>
                  <a:lnTo>
                    <a:pt x="72" y="33"/>
                  </a:lnTo>
                  <a:lnTo>
                    <a:pt x="73" y="35"/>
                  </a:lnTo>
                  <a:lnTo>
                    <a:pt x="74" y="35"/>
                  </a:lnTo>
                  <a:lnTo>
                    <a:pt x="74" y="36"/>
                  </a:lnTo>
                  <a:lnTo>
                    <a:pt x="75" y="36"/>
                  </a:lnTo>
                  <a:lnTo>
                    <a:pt x="75" y="37"/>
                  </a:lnTo>
                  <a:lnTo>
                    <a:pt x="76" y="37"/>
                  </a:lnTo>
                  <a:lnTo>
                    <a:pt x="76" y="38"/>
                  </a:lnTo>
                  <a:lnTo>
                    <a:pt x="77" y="39"/>
                  </a:lnTo>
                  <a:lnTo>
                    <a:pt x="78" y="40"/>
                  </a:lnTo>
                  <a:lnTo>
                    <a:pt x="79" y="41"/>
                  </a:lnTo>
                  <a:lnTo>
                    <a:pt x="80" y="41"/>
                  </a:lnTo>
                  <a:lnTo>
                    <a:pt x="80" y="42"/>
                  </a:lnTo>
                  <a:lnTo>
                    <a:pt x="81" y="42"/>
                  </a:lnTo>
                  <a:lnTo>
                    <a:pt x="82" y="42"/>
                  </a:lnTo>
                  <a:lnTo>
                    <a:pt x="82" y="43"/>
                  </a:lnTo>
                  <a:lnTo>
                    <a:pt x="83" y="43"/>
                  </a:lnTo>
                  <a:lnTo>
                    <a:pt x="83" y="44"/>
                  </a:lnTo>
                  <a:lnTo>
                    <a:pt x="84" y="44"/>
                  </a:lnTo>
                  <a:lnTo>
                    <a:pt x="85" y="45"/>
                  </a:lnTo>
                  <a:lnTo>
                    <a:pt x="86" y="45"/>
                  </a:lnTo>
                  <a:lnTo>
                    <a:pt x="87" y="45"/>
                  </a:lnTo>
                  <a:lnTo>
                    <a:pt x="88" y="46"/>
                  </a:lnTo>
                  <a:lnTo>
                    <a:pt x="88" y="47"/>
                  </a:lnTo>
                  <a:lnTo>
                    <a:pt x="89" y="47"/>
                  </a:lnTo>
                  <a:lnTo>
                    <a:pt x="89" y="48"/>
                  </a:lnTo>
                  <a:lnTo>
                    <a:pt x="90" y="48"/>
                  </a:lnTo>
                  <a:lnTo>
                    <a:pt x="91" y="49"/>
                  </a:lnTo>
                  <a:lnTo>
                    <a:pt x="92" y="50"/>
                  </a:lnTo>
                  <a:lnTo>
                    <a:pt x="93" y="51"/>
                  </a:lnTo>
                  <a:lnTo>
                    <a:pt x="93" y="52"/>
                  </a:lnTo>
                  <a:lnTo>
                    <a:pt x="94" y="53"/>
                  </a:lnTo>
                  <a:lnTo>
                    <a:pt x="94" y="54"/>
                  </a:lnTo>
                  <a:lnTo>
                    <a:pt x="94" y="55"/>
                  </a:lnTo>
                  <a:lnTo>
                    <a:pt x="94" y="56"/>
                  </a:lnTo>
                  <a:lnTo>
                    <a:pt x="95" y="56"/>
                  </a:lnTo>
                  <a:lnTo>
                    <a:pt x="95" y="57"/>
                  </a:lnTo>
                  <a:lnTo>
                    <a:pt x="96" y="58"/>
                  </a:lnTo>
                  <a:lnTo>
                    <a:pt x="97" y="59"/>
                  </a:lnTo>
                  <a:lnTo>
                    <a:pt x="98" y="59"/>
                  </a:lnTo>
                  <a:lnTo>
                    <a:pt x="98" y="60"/>
                  </a:lnTo>
                  <a:lnTo>
                    <a:pt x="99" y="61"/>
                  </a:lnTo>
                  <a:lnTo>
                    <a:pt x="99" y="62"/>
                  </a:lnTo>
                  <a:lnTo>
                    <a:pt x="99" y="63"/>
                  </a:lnTo>
                  <a:lnTo>
                    <a:pt x="99" y="64"/>
                  </a:lnTo>
                  <a:lnTo>
                    <a:pt x="99" y="65"/>
                  </a:lnTo>
                  <a:lnTo>
                    <a:pt x="100" y="66"/>
                  </a:lnTo>
                  <a:lnTo>
                    <a:pt x="101" y="67"/>
                  </a:lnTo>
                  <a:lnTo>
                    <a:pt x="102" y="69"/>
                  </a:lnTo>
                  <a:lnTo>
                    <a:pt x="102" y="70"/>
                  </a:lnTo>
                  <a:lnTo>
                    <a:pt x="103" y="70"/>
                  </a:lnTo>
                  <a:lnTo>
                    <a:pt x="104" y="70"/>
                  </a:lnTo>
                  <a:lnTo>
                    <a:pt x="105" y="70"/>
                  </a:lnTo>
                  <a:lnTo>
                    <a:pt x="105" y="71"/>
                  </a:lnTo>
                  <a:lnTo>
                    <a:pt x="106" y="71"/>
                  </a:lnTo>
                  <a:lnTo>
                    <a:pt x="106" y="72"/>
                  </a:lnTo>
                  <a:lnTo>
                    <a:pt x="106" y="73"/>
                  </a:lnTo>
                  <a:lnTo>
                    <a:pt x="107" y="75"/>
                  </a:lnTo>
                  <a:lnTo>
                    <a:pt x="108" y="76"/>
                  </a:lnTo>
                  <a:lnTo>
                    <a:pt x="109" y="77"/>
                  </a:lnTo>
                  <a:lnTo>
                    <a:pt x="109" y="78"/>
                  </a:lnTo>
                  <a:lnTo>
                    <a:pt x="110" y="79"/>
                  </a:lnTo>
                  <a:lnTo>
                    <a:pt x="111" y="81"/>
                  </a:lnTo>
                  <a:lnTo>
                    <a:pt x="112" y="82"/>
                  </a:lnTo>
                  <a:lnTo>
                    <a:pt x="112" y="83"/>
                  </a:lnTo>
                  <a:lnTo>
                    <a:pt x="113" y="85"/>
                  </a:lnTo>
                  <a:lnTo>
                    <a:pt x="114" y="85"/>
                  </a:lnTo>
                  <a:lnTo>
                    <a:pt x="115" y="85"/>
                  </a:lnTo>
                  <a:lnTo>
                    <a:pt x="112" y="86"/>
                  </a:lnTo>
                  <a:lnTo>
                    <a:pt x="109" y="86"/>
                  </a:lnTo>
                  <a:lnTo>
                    <a:pt x="106" y="87"/>
                  </a:lnTo>
                  <a:lnTo>
                    <a:pt x="103" y="87"/>
                  </a:lnTo>
                  <a:lnTo>
                    <a:pt x="102" y="87"/>
                  </a:lnTo>
                  <a:lnTo>
                    <a:pt x="101" y="88"/>
                  </a:lnTo>
                  <a:lnTo>
                    <a:pt x="99" y="88"/>
                  </a:lnTo>
                  <a:lnTo>
                    <a:pt x="96" y="89"/>
                  </a:lnTo>
                  <a:lnTo>
                    <a:pt x="94" y="90"/>
                  </a:lnTo>
                  <a:lnTo>
                    <a:pt x="92" y="91"/>
                  </a:lnTo>
                  <a:lnTo>
                    <a:pt x="90" y="91"/>
                  </a:lnTo>
                  <a:lnTo>
                    <a:pt x="88" y="92"/>
                  </a:lnTo>
                  <a:lnTo>
                    <a:pt x="89" y="93"/>
                  </a:lnTo>
                  <a:lnTo>
                    <a:pt x="89" y="94"/>
                  </a:lnTo>
                  <a:lnTo>
                    <a:pt x="90" y="95"/>
                  </a:lnTo>
                  <a:lnTo>
                    <a:pt x="90" y="96"/>
                  </a:lnTo>
                  <a:lnTo>
                    <a:pt x="90" y="97"/>
                  </a:lnTo>
                  <a:lnTo>
                    <a:pt x="90" y="98"/>
                  </a:lnTo>
                  <a:lnTo>
                    <a:pt x="92" y="97"/>
                  </a:lnTo>
                  <a:lnTo>
                    <a:pt x="94" y="98"/>
                  </a:lnTo>
                  <a:lnTo>
                    <a:pt x="95" y="99"/>
                  </a:lnTo>
                  <a:lnTo>
                    <a:pt x="97" y="99"/>
                  </a:lnTo>
                  <a:lnTo>
                    <a:pt x="99" y="100"/>
                  </a:lnTo>
                  <a:lnTo>
                    <a:pt x="100" y="100"/>
                  </a:lnTo>
                  <a:lnTo>
                    <a:pt x="100" y="101"/>
                  </a:lnTo>
                  <a:lnTo>
                    <a:pt x="102" y="103"/>
                  </a:lnTo>
                  <a:lnTo>
                    <a:pt x="102" y="105"/>
                  </a:lnTo>
                  <a:lnTo>
                    <a:pt x="101" y="105"/>
                  </a:lnTo>
                  <a:lnTo>
                    <a:pt x="102" y="107"/>
                  </a:lnTo>
                  <a:lnTo>
                    <a:pt x="102" y="108"/>
                  </a:lnTo>
                  <a:lnTo>
                    <a:pt x="102" y="110"/>
                  </a:lnTo>
                  <a:lnTo>
                    <a:pt x="103" y="112"/>
                  </a:lnTo>
                  <a:lnTo>
                    <a:pt x="102" y="112"/>
                  </a:lnTo>
                  <a:lnTo>
                    <a:pt x="100" y="114"/>
                  </a:lnTo>
                  <a:lnTo>
                    <a:pt x="99" y="116"/>
                  </a:lnTo>
                  <a:lnTo>
                    <a:pt x="98" y="119"/>
                  </a:lnTo>
                  <a:lnTo>
                    <a:pt x="100" y="121"/>
                  </a:lnTo>
                  <a:lnTo>
                    <a:pt x="98" y="123"/>
                  </a:lnTo>
                  <a:lnTo>
                    <a:pt x="96" y="121"/>
                  </a:lnTo>
                  <a:lnTo>
                    <a:pt x="95" y="120"/>
                  </a:lnTo>
                  <a:lnTo>
                    <a:pt x="92" y="117"/>
                  </a:lnTo>
                  <a:lnTo>
                    <a:pt x="85" y="110"/>
                  </a:lnTo>
                  <a:lnTo>
                    <a:pt x="77" y="119"/>
                  </a:lnTo>
                  <a:lnTo>
                    <a:pt x="76" y="120"/>
                  </a:lnTo>
                  <a:lnTo>
                    <a:pt x="75" y="121"/>
                  </a:lnTo>
                  <a:lnTo>
                    <a:pt x="71" y="124"/>
                  </a:lnTo>
                  <a:lnTo>
                    <a:pt x="69" y="123"/>
                  </a:lnTo>
                  <a:lnTo>
                    <a:pt x="69" y="122"/>
                  </a:lnTo>
                  <a:lnTo>
                    <a:pt x="65" y="121"/>
                  </a:lnTo>
                  <a:lnTo>
                    <a:pt x="60" y="118"/>
                  </a:lnTo>
                  <a:lnTo>
                    <a:pt x="58" y="116"/>
                  </a:lnTo>
                  <a:lnTo>
                    <a:pt x="55" y="114"/>
                  </a:lnTo>
                  <a:lnTo>
                    <a:pt x="55" y="113"/>
                  </a:lnTo>
                  <a:lnTo>
                    <a:pt x="54" y="112"/>
                  </a:lnTo>
                  <a:lnTo>
                    <a:pt x="53" y="108"/>
                  </a:lnTo>
                  <a:lnTo>
                    <a:pt x="53" y="105"/>
                  </a:lnTo>
                  <a:lnTo>
                    <a:pt x="53" y="104"/>
                  </a:lnTo>
                  <a:lnTo>
                    <a:pt x="51" y="101"/>
                  </a:lnTo>
                  <a:lnTo>
                    <a:pt x="49" y="99"/>
                  </a:lnTo>
                  <a:lnTo>
                    <a:pt x="48" y="97"/>
                  </a:lnTo>
                  <a:lnTo>
                    <a:pt x="44" y="93"/>
                  </a:lnTo>
                  <a:lnTo>
                    <a:pt x="44" y="91"/>
                  </a:lnTo>
                  <a:lnTo>
                    <a:pt x="43" y="90"/>
                  </a:lnTo>
                  <a:lnTo>
                    <a:pt x="43" y="88"/>
                  </a:lnTo>
                  <a:lnTo>
                    <a:pt x="43" y="87"/>
                  </a:lnTo>
                  <a:lnTo>
                    <a:pt x="43" y="86"/>
                  </a:lnTo>
                  <a:lnTo>
                    <a:pt x="43" y="84"/>
                  </a:lnTo>
                  <a:lnTo>
                    <a:pt x="42" y="82"/>
                  </a:lnTo>
                  <a:lnTo>
                    <a:pt x="41" y="82"/>
                  </a:lnTo>
                  <a:lnTo>
                    <a:pt x="41" y="81"/>
                  </a:lnTo>
                  <a:lnTo>
                    <a:pt x="40" y="81"/>
                  </a:lnTo>
                  <a:lnTo>
                    <a:pt x="40" y="80"/>
                  </a:lnTo>
                  <a:lnTo>
                    <a:pt x="39" y="78"/>
                  </a:lnTo>
                  <a:lnTo>
                    <a:pt x="37" y="76"/>
                  </a:lnTo>
                  <a:lnTo>
                    <a:pt x="34" y="73"/>
                  </a:lnTo>
                  <a:lnTo>
                    <a:pt x="33" y="72"/>
                  </a:lnTo>
                  <a:lnTo>
                    <a:pt x="33" y="71"/>
                  </a:lnTo>
                  <a:lnTo>
                    <a:pt x="32" y="70"/>
                  </a:lnTo>
                  <a:lnTo>
                    <a:pt x="30" y="68"/>
                  </a:lnTo>
                  <a:lnTo>
                    <a:pt x="29" y="67"/>
                  </a:lnTo>
                  <a:lnTo>
                    <a:pt x="28" y="65"/>
                  </a:lnTo>
                  <a:lnTo>
                    <a:pt x="28" y="64"/>
                  </a:lnTo>
                  <a:lnTo>
                    <a:pt x="26" y="60"/>
                  </a:lnTo>
                  <a:lnTo>
                    <a:pt x="25" y="58"/>
                  </a:lnTo>
                  <a:lnTo>
                    <a:pt x="24" y="57"/>
                  </a:lnTo>
                  <a:lnTo>
                    <a:pt x="22" y="55"/>
                  </a:lnTo>
                  <a:lnTo>
                    <a:pt x="22" y="54"/>
                  </a:lnTo>
                  <a:lnTo>
                    <a:pt x="21" y="53"/>
                  </a:lnTo>
                  <a:lnTo>
                    <a:pt x="21" y="52"/>
                  </a:lnTo>
                  <a:lnTo>
                    <a:pt x="20" y="52"/>
                  </a:lnTo>
                  <a:lnTo>
                    <a:pt x="19" y="52"/>
                  </a:lnTo>
                  <a:lnTo>
                    <a:pt x="17" y="52"/>
                  </a:lnTo>
                  <a:lnTo>
                    <a:pt x="15" y="52"/>
                  </a:lnTo>
                  <a:lnTo>
                    <a:pt x="12" y="52"/>
                  </a:lnTo>
                  <a:lnTo>
                    <a:pt x="10" y="52"/>
                  </a:lnTo>
                  <a:lnTo>
                    <a:pt x="6" y="51"/>
                  </a:lnTo>
                  <a:lnTo>
                    <a:pt x="4" y="50"/>
                  </a:lnTo>
                  <a:lnTo>
                    <a:pt x="3" y="50"/>
                  </a:lnTo>
                  <a:lnTo>
                    <a:pt x="2" y="50"/>
                  </a:lnTo>
                  <a:lnTo>
                    <a:pt x="1" y="50"/>
                  </a:lnTo>
                  <a:lnTo>
                    <a:pt x="0" y="50"/>
                  </a:lnTo>
                  <a:lnTo>
                    <a:pt x="1" y="46"/>
                  </a:lnTo>
                  <a:lnTo>
                    <a:pt x="1" y="44"/>
                  </a:lnTo>
                  <a:lnTo>
                    <a:pt x="1" y="43"/>
                  </a:lnTo>
                  <a:lnTo>
                    <a:pt x="1" y="40"/>
                  </a:lnTo>
                  <a:lnTo>
                    <a:pt x="1" y="39"/>
                  </a:lnTo>
                  <a:lnTo>
                    <a:pt x="1" y="38"/>
                  </a:lnTo>
                  <a:lnTo>
                    <a:pt x="1" y="37"/>
                  </a:lnTo>
                  <a:lnTo>
                    <a:pt x="2" y="37"/>
                  </a:lnTo>
                  <a:lnTo>
                    <a:pt x="2" y="35"/>
                  </a:lnTo>
                  <a:lnTo>
                    <a:pt x="3" y="35"/>
                  </a:lnTo>
                  <a:lnTo>
                    <a:pt x="3" y="34"/>
                  </a:lnTo>
                  <a:lnTo>
                    <a:pt x="4" y="34"/>
                  </a:lnTo>
                  <a:lnTo>
                    <a:pt x="6" y="33"/>
                  </a:lnTo>
                  <a:lnTo>
                    <a:pt x="7" y="32"/>
                  </a:lnTo>
                  <a:lnTo>
                    <a:pt x="8" y="32"/>
                  </a:lnTo>
                  <a:lnTo>
                    <a:pt x="8" y="31"/>
                  </a:lnTo>
                  <a:lnTo>
                    <a:pt x="9" y="31"/>
                  </a:lnTo>
                  <a:lnTo>
                    <a:pt x="10" y="30"/>
                  </a:lnTo>
                  <a:lnTo>
                    <a:pt x="11" y="30"/>
                  </a:lnTo>
                  <a:lnTo>
                    <a:pt x="11" y="28"/>
                  </a:lnTo>
                  <a:lnTo>
                    <a:pt x="12" y="27"/>
                  </a:lnTo>
                  <a:lnTo>
                    <a:pt x="13" y="27"/>
                  </a:lnTo>
                  <a:lnTo>
                    <a:pt x="13" y="26"/>
                  </a:lnTo>
                  <a:lnTo>
                    <a:pt x="14" y="26"/>
                  </a:lnTo>
                  <a:lnTo>
                    <a:pt x="14" y="25"/>
                  </a:lnTo>
                  <a:lnTo>
                    <a:pt x="15" y="25"/>
                  </a:lnTo>
                  <a:lnTo>
                    <a:pt x="16" y="25"/>
                  </a:lnTo>
                  <a:lnTo>
                    <a:pt x="18" y="24"/>
                  </a:lnTo>
                  <a:lnTo>
                    <a:pt x="19" y="24"/>
                  </a:lnTo>
                  <a:lnTo>
                    <a:pt x="22" y="23"/>
                  </a:lnTo>
                  <a:lnTo>
                    <a:pt x="22" y="22"/>
                  </a:lnTo>
                  <a:lnTo>
                    <a:pt x="23" y="22"/>
                  </a:lnTo>
                  <a:lnTo>
                    <a:pt x="24" y="20"/>
                  </a:lnTo>
                  <a:lnTo>
                    <a:pt x="23" y="19"/>
                  </a:lnTo>
                  <a:lnTo>
                    <a:pt x="24" y="19"/>
                  </a:lnTo>
                  <a:lnTo>
                    <a:pt x="28" y="15"/>
                  </a:lnTo>
                  <a:lnTo>
                    <a:pt x="29" y="15"/>
                  </a:lnTo>
                  <a:lnTo>
                    <a:pt x="29" y="14"/>
                  </a:lnTo>
                  <a:lnTo>
                    <a:pt x="30" y="14"/>
                  </a:lnTo>
                  <a:lnTo>
                    <a:pt x="30" y="13"/>
                  </a:lnTo>
                  <a:lnTo>
                    <a:pt x="33" y="11"/>
                  </a:lnTo>
                  <a:lnTo>
                    <a:pt x="33" y="10"/>
                  </a:lnTo>
                  <a:lnTo>
                    <a:pt x="33" y="9"/>
                  </a:lnTo>
                  <a:lnTo>
                    <a:pt x="34" y="9"/>
                  </a:lnTo>
                  <a:lnTo>
                    <a:pt x="36" y="9"/>
                  </a:lnTo>
                  <a:lnTo>
                    <a:pt x="37" y="8"/>
                  </a:lnTo>
                  <a:lnTo>
                    <a:pt x="40" y="8"/>
                  </a:lnTo>
                  <a:lnTo>
                    <a:pt x="40" y="7"/>
                  </a:lnTo>
                  <a:lnTo>
                    <a:pt x="41" y="7"/>
                  </a:lnTo>
                  <a:lnTo>
                    <a:pt x="42" y="7"/>
                  </a:lnTo>
                  <a:lnTo>
                    <a:pt x="43" y="7"/>
                  </a:lnTo>
                  <a:lnTo>
                    <a:pt x="43" y="6"/>
                  </a:lnTo>
                  <a:lnTo>
                    <a:pt x="43" y="4"/>
                  </a:lnTo>
                  <a:lnTo>
                    <a:pt x="44" y="5"/>
                  </a:lnTo>
                  <a:lnTo>
                    <a:pt x="45" y="5"/>
                  </a:lnTo>
                  <a:lnTo>
                    <a:pt x="46" y="6"/>
                  </a:lnTo>
                  <a:lnTo>
                    <a:pt x="47" y="6"/>
                  </a:lnTo>
                  <a:lnTo>
                    <a:pt x="49" y="6"/>
                  </a:lnTo>
                  <a:lnTo>
                    <a:pt x="51" y="7"/>
                  </a:lnTo>
                  <a:lnTo>
                    <a:pt x="51" y="8"/>
                  </a:lnTo>
                  <a:lnTo>
                    <a:pt x="54" y="9"/>
                  </a:lnTo>
                  <a:lnTo>
                    <a:pt x="54" y="10"/>
                  </a:lnTo>
                  <a:lnTo>
                    <a:pt x="55" y="10"/>
                  </a:lnTo>
                  <a:lnTo>
                    <a:pt x="56" y="11"/>
                  </a:lnTo>
                  <a:lnTo>
                    <a:pt x="57" y="11"/>
                  </a:lnTo>
                  <a:lnTo>
                    <a:pt x="57" y="10"/>
                  </a:lnTo>
                  <a:lnTo>
                    <a:pt x="57" y="9"/>
                  </a:lnTo>
                  <a:lnTo>
                    <a:pt x="58" y="9"/>
                  </a:lnTo>
                  <a:lnTo>
                    <a:pt x="58" y="8"/>
                  </a:lnTo>
                  <a:lnTo>
                    <a:pt x="58" y="7"/>
                  </a:lnTo>
                  <a:lnTo>
                    <a:pt x="59" y="7"/>
                  </a:lnTo>
                  <a:lnTo>
                    <a:pt x="59" y="5"/>
                  </a:lnTo>
                  <a:lnTo>
                    <a:pt x="59" y="4"/>
                  </a:lnTo>
                  <a:lnTo>
                    <a:pt x="59" y="2"/>
                  </a:lnTo>
                  <a:lnTo>
                    <a:pt x="59" y="1"/>
                  </a:lnTo>
                  <a:lnTo>
                    <a:pt x="60" y="0"/>
                  </a:lnTo>
                  <a:close/>
                </a:path>
              </a:pathLst>
            </a:custGeom>
            <a:solidFill>
              <a:srgbClr val="CCFFFF"/>
            </a:solidFill>
            <a:ln w="0">
              <a:solidFill>
                <a:srgbClr val="000000"/>
              </a:solidFill>
              <a:prstDash val="solid"/>
              <a:round/>
              <a:headEnd/>
              <a:tailEnd/>
            </a:ln>
          </p:spPr>
          <p:txBody>
            <a:bodyPr/>
            <a:lstStyle/>
            <a:p>
              <a:endParaRPr lang="en-GB"/>
            </a:p>
          </p:txBody>
        </p:sp>
        <p:sp>
          <p:nvSpPr>
            <p:cNvPr id="36" name="Freeform 35"/>
            <p:cNvSpPr>
              <a:spLocks/>
            </p:cNvSpPr>
            <p:nvPr/>
          </p:nvSpPr>
          <p:spPr bwMode="auto">
            <a:xfrm>
              <a:off x="1781175" y="1190625"/>
              <a:ext cx="552450" cy="466725"/>
            </a:xfrm>
            <a:custGeom>
              <a:avLst/>
              <a:gdLst>
                <a:gd name="T0" fmla="*/ 2147483647 w 58"/>
                <a:gd name="T1" fmla="*/ 2147483647 h 49"/>
                <a:gd name="T2" fmla="*/ 2147483647 w 58"/>
                <a:gd name="T3" fmla="*/ 2147483647 h 49"/>
                <a:gd name="T4" fmla="*/ 2147483647 w 58"/>
                <a:gd name="T5" fmla="*/ 2147483647 h 49"/>
                <a:gd name="T6" fmla="*/ 2147483647 w 58"/>
                <a:gd name="T7" fmla="*/ 2147483647 h 49"/>
                <a:gd name="T8" fmla="*/ 2147483647 w 58"/>
                <a:gd name="T9" fmla="*/ 2147483647 h 49"/>
                <a:gd name="T10" fmla="*/ 2147483647 w 58"/>
                <a:gd name="T11" fmla="*/ 2147483647 h 49"/>
                <a:gd name="T12" fmla="*/ 0 w 58"/>
                <a:gd name="T13" fmla="*/ 2147483647 h 49"/>
                <a:gd name="T14" fmla="*/ 2147483647 w 58"/>
                <a:gd name="T15" fmla="*/ 2147483647 h 49"/>
                <a:gd name="T16" fmla="*/ 2147483647 w 58"/>
                <a:gd name="T17" fmla="*/ 2147483647 h 49"/>
                <a:gd name="T18" fmla="*/ 2147483647 w 58"/>
                <a:gd name="T19" fmla="*/ 2147483647 h 49"/>
                <a:gd name="T20" fmla="*/ 2147483647 w 58"/>
                <a:gd name="T21" fmla="*/ 2147483647 h 49"/>
                <a:gd name="T22" fmla="*/ 2147483647 w 58"/>
                <a:gd name="T23" fmla="*/ 2147483647 h 49"/>
                <a:gd name="T24" fmla="*/ 2147483647 w 58"/>
                <a:gd name="T25" fmla="*/ 2147483647 h 49"/>
                <a:gd name="T26" fmla="*/ 2147483647 w 58"/>
                <a:gd name="T27" fmla="*/ 2147483647 h 49"/>
                <a:gd name="T28" fmla="*/ 2147483647 w 58"/>
                <a:gd name="T29" fmla="*/ 2147483647 h 49"/>
                <a:gd name="T30" fmla="*/ 2147483647 w 58"/>
                <a:gd name="T31" fmla="*/ 2147483647 h 49"/>
                <a:gd name="T32" fmla="*/ 2147483647 w 58"/>
                <a:gd name="T33" fmla="*/ 2147483647 h 49"/>
                <a:gd name="T34" fmla="*/ 2147483647 w 58"/>
                <a:gd name="T35" fmla="*/ 2147483647 h 49"/>
                <a:gd name="T36" fmla="*/ 2147483647 w 58"/>
                <a:gd name="T37" fmla="*/ 2147483647 h 49"/>
                <a:gd name="T38" fmla="*/ 2147483647 w 58"/>
                <a:gd name="T39" fmla="*/ 2147483647 h 49"/>
                <a:gd name="T40" fmla="*/ 2147483647 w 58"/>
                <a:gd name="T41" fmla="*/ 0 h 49"/>
                <a:gd name="T42" fmla="*/ 2147483647 w 58"/>
                <a:gd name="T43" fmla="*/ 2147483647 h 49"/>
                <a:gd name="T44" fmla="*/ 2147483647 w 58"/>
                <a:gd name="T45" fmla="*/ 2147483647 h 49"/>
                <a:gd name="T46" fmla="*/ 2147483647 w 58"/>
                <a:gd name="T47" fmla="*/ 2147483647 h 49"/>
                <a:gd name="T48" fmla="*/ 2147483647 w 58"/>
                <a:gd name="T49" fmla="*/ 2147483647 h 49"/>
                <a:gd name="T50" fmla="*/ 2147483647 w 58"/>
                <a:gd name="T51" fmla="*/ 2147483647 h 49"/>
                <a:gd name="T52" fmla="*/ 2147483647 w 58"/>
                <a:gd name="T53" fmla="*/ 2147483647 h 49"/>
                <a:gd name="T54" fmla="*/ 2147483647 w 58"/>
                <a:gd name="T55" fmla="*/ 2147483647 h 49"/>
                <a:gd name="T56" fmla="*/ 2147483647 w 58"/>
                <a:gd name="T57" fmla="*/ 2147483647 h 49"/>
                <a:gd name="T58" fmla="*/ 2147483647 w 58"/>
                <a:gd name="T59" fmla="*/ 2147483647 h 49"/>
                <a:gd name="T60" fmla="*/ 2147483647 w 58"/>
                <a:gd name="T61" fmla="*/ 2147483647 h 49"/>
                <a:gd name="T62" fmla="*/ 2147483647 w 58"/>
                <a:gd name="T63" fmla="*/ 2147483647 h 49"/>
                <a:gd name="T64" fmla="*/ 2147483647 w 58"/>
                <a:gd name="T65" fmla="*/ 2147483647 h 49"/>
                <a:gd name="T66" fmla="*/ 2147483647 w 58"/>
                <a:gd name="T67" fmla="*/ 2147483647 h 49"/>
                <a:gd name="T68" fmla="*/ 2147483647 w 58"/>
                <a:gd name="T69" fmla="*/ 2147483647 h 49"/>
                <a:gd name="T70" fmla="*/ 2147483647 w 58"/>
                <a:gd name="T71" fmla="*/ 2147483647 h 49"/>
                <a:gd name="T72" fmla="*/ 2147483647 w 58"/>
                <a:gd name="T73" fmla="*/ 2147483647 h 49"/>
                <a:gd name="T74" fmla="*/ 2147483647 w 58"/>
                <a:gd name="T75" fmla="*/ 2147483647 h 49"/>
                <a:gd name="T76" fmla="*/ 2147483647 w 58"/>
                <a:gd name="T77" fmla="*/ 2147483647 h 49"/>
                <a:gd name="T78" fmla="*/ 2147483647 w 58"/>
                <a:gd name="T79" fmla="*/ 2147483647 h 49"/>
                <a:gd name="T80" fmla="*/ 2147483647 w 58"/>
                <a:gd name="T81" fmla="*/ 2147483647 h 49"/>
                <a:gd name="T82" fmla="*/ 2147483647 w 58"/>
                <a:gd name="T83" fmla="*/ 2147483647 h 49"/>
                <a:gd name="T84" fmla="*/ 2147483647 w 58"/>
                <a:gd name="T85" fmla="*/ 2147483647 h 49"/>
                <a:gd name="T86" fmla="*/ 2147483647 w 58"/>
                <a:gd name="T87" fmla="*/ 2147483647 h 49"/>
                <a:gd name="T88" fmla="*/ 2147483647 w 58"/>
                <a:gd name="T89" fmla="*/ 2147483647 h 49"/>
                <a:gd name="T90" fmla="*/ 2147483647 w 58"/>
                <a:gd name="T91" fmla="*/ 2147483647 h 49"/>
                <a:gd name="T92" fmla="*/ 2147483647 w 58"/>
                <a:gd name="T93" fmla="*/ 2147483647 h 49"/>
                <a:gd name="T94" fmla="*/ 2147483647 w 58"/>
                <a:gd name="T95" fmla="*/ 2147483647 h 49"/>
                <a:gd name="T96" fmla="*/ 2147483647 w 58"/>
                <a:gd name="T97" fmla="*/ 2147483647 h 49"/>
                <a:gd name="T98" fmla="*/ 2147483647 w 58"/>
                <a:gd name="T99" fmla="*/ 2147483647 h 49"/>
                <a:gd name="T100" fmla="*/ 2147483647 w 58"/>
                <a:gd name="T101" fmla="*/ 2147483647 h 49"/>
                <a:gd name="T102" fmla="*/ 2147483647 w 58"/>
                <a:gd name="T103" fmla="*/ 2147483647 h 49"/>
                <a:gd name="T104" fmla="*/ 2147483647 w 58"/>
                <a:gd name="T105" fmla="*/ 2147483647 h 49"/>
                <a:gd name="T106" fmla="*/ 2147483647 w 58"/>
                <a:gd name="T107" fmla="*/ 2147483647 h 49"/>
                <a:gd name="T108" fmla="*/ 2147483647 w 58"/>
                <a:gd name="T109" fmla="*/ 2147483647 h 49"/>
                <a:gd name="T110" fmla="*/ 2147483647 w 58"/>
                <a:gd name="T111" fmla="*/ 2147483647 h 49"/>
                <a:gd name="T112" fmla="*/ 2147483647 w 58"/>
                <a:gd name="T113" fmla="*/ 2147483647 h 4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8"/>
                <a:gd name="T172" fmla="*/ 0 h 49"/>
                <a:gd name="T173" fmla="*/ 58 w 58"/>
                <a:gd name="T174" fmla="*/ 49 h 4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8" h="49">
                  <a:moveTo>
                    <a:pt x="6" y="48"/>
                  </a:moveTo>
                  <a:lnTo>
                    <a:pt x="6" y="43"/>
                  </a:lnTo>
                  <a:lnTo>
                    <a:pt x="9" y="42"/>
                  </a:lnTo>
                  <a:lnTo>
                    <a:pt x="8" y="40"/>
                  </a:lnTo>
                  <a:lnTo>
                    <a:pt x="4" y="36"/>
                  </a:lnTo>
                  <a:lnTo>
                    <a:pt x="13" y="26"/>
                  </a:lnTo>
                  <a:lnTo>
                    <a:pt x="12" y="25"/>
                  </a:lnTo>
                  <a:lnTo>
                    <a:pt x="11" y="25"/>
                  </a:lnTo>
                  <a:lnTo>
                    <a:pt x="8" y="23"/>
                  </a:lnTo>
                  <a:lnTo>
                    <a:pt x="6" y="21"/>
                  </a:lnTo>
                  <a:lnTo>
                    <a:pt x="4" y="18"/>
                  </a:lnTo>
                  <a:lnTo>
                    <a:pt x="0" y="15"/>
                  </a:lnTo>
                  <a:lnTo>
                    <a:pt x="0" y="14"/>
                  </a:lnTo>
                  <a:lnTo>
                    <a:pt x="1" y="14"/>
                  </a:lnTo>
                  <a:lnTo>
                    <a:pt x="2" y="14"/>
                  </a:lnTo>
                  <a:lnTo>
                    <a:pt x="3" y="13"/>
                  </a:lnTo>
                  <a:lnTo>
                    <a:pt x="4" y="14"/>
                  </a:lnTo>
                  <a:lnTo>
                    <a:pt x="5" y="12"/>
                  </a:lnTo>
                  <a:lnTo>
                    <a:pt x="6" y="11"/>
                  </a:lnTo>
                  <a:lnTo>
                    <a:pt x="7" y="10"/>
                  </a:lnTo>
                  <a:lnTo>
                    <a:pt x="7" y="9"/>
                  </a:lnTo>
                  <a:lnTo>
                    <a:pt x="7" y="8"/>
                  </a:lnTo>
                  <a:lnTo>
                    <a:pt x="8" y="7"/>
                  </a:lnTo>
                  <a:lnTo>
                    <a:pt x="8" y="6"/>
                  </a:lnTo>
                  <a:lnTo>
                    <a:pt x="8" y="5"/>
                  </a:lnTo>
                  <a:lnTo>
                    <a:pt x="8" y="4"/>
                  </a:lnTo>
                  <a:lnTo>
                    <a:pt x="10" y="3"/>
                  </a:lnTo>
                  <a:lnTo>
                    <a:pt x="14" y="1"/>
                  </a:lnTo>
                  <a:lnTo>
                    <a:pt x="17" y="0"/>
                  </a:lnTo>
                  <a:lnTo>
                    <a:pt x="18" y="1"/>
                  </a:lnTo>
                  <a:lnTo>
                    <a:pt x="18" y="2"/>
                  </a:lnTo>
                  <a:lnTo>
                    <a:pt x="19" y="1"/>
                  </a:lnTo>
                  <a:lnTo>
                    <a:pt x="20" y="1"/>
                  </a:lnTo>
                  <a:lnTo>
                    <a:pt x="21" y="1"/>
                  </a:lnTo>
                  <a:lnTo>
                    <a:pt x="22" y="2"/>
                  </a:lnTo>
                  <a:lnTo>
                    <a:pt x="24" y="2"/>
                  </a:lnTo>
                  <a:lnTo>
                    <a:pt x="25" y="3"/>
                  </a:lnTo>
                  <a:lnTo>
                    <a:pt x="26" y="4"/>
                  </a:lnTo>
                  <a:lnTo>
                    <a:pt x="27" y="4"/>
                  </a:lnTo>
                  <a:lnTo>
                    <a:pt x="28" y="5"/>
                  </a:lnTo>
                  <a:lnTo>
                    <a:pt x="29" y="7"/>
                  </a:lnTo>
                  <a:lnTo>
                    <a:pt x="30" y="9"/>
                  </a:lnTo>
                  <a:lnTo>
                    <a:pt x="31" y="10"/>
                  </a:lnTo>
                  <a:lnTo>
                    <a:pt x="31" y="11"/>
                  </a:lnTo>
                  <a:lnTo>
                    <a:pt x="32" y="10"/>
                  </a:lnTo>
                  <a:lnTo>
                    <a:pt x="38" y="4"/>
                  </a:lnTo>
                  <a:lnTo>
                    <a:pt x="39" y="4"/>
                  </a:lnTo>
                  <a:lnTo>
                    <a:pt x="40" y="3"/>
                  </a:lnTo>
                  <a:lnTo>
                    <a:pt x="43" y="1"/>
                  </a:lnTo>
                  <a:lnTo>
                    <a:pt x="44" y="2"/>
                  </a:lnTo>
                  <a:lnTo>
                    <a:pt x="45" y="5"/>
                  </a:lnTo>
                  <a:lnTo>
                    <a:pt x="46" y="7"/>
                  </a:lnTo>
                  <a:lnTo>
                    <a:pt x="47" y="8"/>
                  </a:lnTo>
                  <a:lnTo>
                    <a:pt x="48" y="9"/>
                  </a:lnTo>
                  <a:lnTo>
                    <a:pt x="49" y="10"/>
                  </a:lnTo>
                  <a:lnTo>
                    <a:pt x="50" y="11"/>
                  </a:lnTo>
                  <a:lnTo>
                    <a:pt x="51" y="12"/>
                  </a:lnTo>
                  <a:lnTo>
                    <a:pt x="52" y="13"/>
                  </a:lnTo>
                  <a:lnTo>
                    <a:pt x="53" y="16"/>
                  </a:lnTo>
                  <a:lnTo>
                    <a:pt x="53" y="18"/>
                  </a:lnTo>
                  <a:lnTo>
                    <a:pt x="54" y="26"/>
                  </a:lnTo>
                  <a:lnTo>
                    <a:pt x="55" y="30"/>
                  </a:lnTo>
                  <a:lnTo>
                    <a:pt x="56" y="32"/>
                  </a:lnTo>
                  <a:lnTo>
                    <a:pt x="56" y="34"/>
                  </a:lnTo>
                  <a:lnTo>
                    <a:pt x="57" y="38"/>
                  </a:lnTo>
                  <a:lnTo>
                    <a:pt x="57" y="40"/>
                  </a:lnTo>
                  <a:lnTo>
                    <a:pt x="58" y="42"/>
                  </a:lnTo>
                  <a:lnTo>
                    <a:pt x="55" y="46"/>
                  </a:lnTo>
                  <a:lnTo>
                    <a:pt x="54" y="48"/>
                  </a:lnTo>
                  <a:lnTo>
                    <a:pt x="53" y="49"/>
                  </a:lnTo>
                  <a:lnTo>
                    <a:pt x="51" y="48"/>
                  </a:lnTo>
                  <a:lnTo>
                    <a:pt x="48" y="47"/>
                  </a:lnTo>
                  <a:lnTo>
                    <a:pt x="46" y="46"/>
                  </a:lnTo>
                  <a:lnTo>
                    <a:pt x="43" y="45"/>
                  </a:lnTo>
                  <a:lnTo>
                    <a:pt x="40" y="45"/>
                  </a:lnTo>
                  <a:lnTo>
                    <a:pt x="38" y="44"/>
                  </a:lnTo>
                  <a:lnTo>
                    <a:pt x="35" y="43"/>
                  </a:lnTo>
                  <a:lnTo>
                    <a:pt x="33" y="42"/>
                  </a:lnTo>
                  <a:lnTo>
                    <a:pt x="32" y="43"/>
                  </a:lnTo>
                  <a:lnTo>
                    <a:pt x="28" y="44"/>
                  </a:lnTo>
                  <a:lnTo>
                    <a:pt x="27" y="44"/>
                  </a:lnTo>
                  <a:lnTo>
                    <a:pt x="26" y="45"/>
                  </a:lnTo>
                  <a:lnTo>
                    <a:pt x="25" y="45"/>
                  </a:lnTo>
                  <a:lnTo>
                    <a:pt x="24" y="48"/>
                  </a:lnTo>
                  <a:lnTo>
                    <a:pt x="21" y="48"/>
                  </a:lnTo>
                  <a:lnTo>
                    <a:pt x="20" y="48"/>
                  </a:lnTo>
                  <a:lnTo>
                    <a:pt x="19" y="47"/>
                  </a:lnTo>
                  <a:lnTo>
                    <a:pt x="18" y="47"/>
                  </a:lnTo>
                  <a:lnTo>
                    <a:pt x="17" y="47"/>
                  </a:lnTo>
                  <a:lnTo>
                    <a:pt x="14" y="47"/>
                  </a:lnTo>
                  <a:lnTo>
                    <a:pt x="12" y="47"/>
                  </a:lnTo>
                  <a:lnTo>
                    <a:pt x="9" y="48"/>
                  </a:lnTo>
                  <a:lnTo>
                    <a:pt x="6" y="48"/>
                  </a:lnTo>
                  <a:close/>
                </a:path>
              </a:pathLst>
            </a:custGeom>
            <a:solidFill>
              <a:srgbClr val="669999"/>
            </a:solidFill>
            <a:ln w="0">
              <a:solidFill>
                <a:srgbClr val="000000"/>
              </a:solidFill>
              <a:prstDash val="solid"/>
              <a:round/>
              <a:headEnd/>
              <a:tailEnd/>
            </a:ln>
          </p:spPr>
          <p:txBody>
            <a:bodyPr/>
            <a:lstStyle/>
            <a:p>
              <a:endParaRPr lang="en-GB"/>
            </a:p>
          </p:txBody>
        </p:sp>
        <p:sp>
          <p:nvSpPr>
            <p:cNvPr id="37" name="Freeform 36"/>
            <p:cNvSpPr>
              <a:spLocks/>
            </p:cNvSpPr>
            <p:nvPr/>
          </p:nvSpPr>
          <p:spPr bwMode="auto">
            <a:xfrm>
              <a:off x="1352550" y="0"/>
              <a:ext cx="1181100" cy="1066800"/>
            </a:xfrm>
            <a:custGeom>
              <a:avLst/>
              <a:gdLst>
                <a:gd name="T0" fmla="*/ 0 w 124"/>
                <a:gd name="T1" fmla="*/ 2147483647 h 112"/>
                <a:gd name="T2" fmla="*/ 2147483647 w 124"/>
                <a:gd name="T3" fmla="*/ 2147483647 h 112"/>
                <a:gd name="T4" fmla="*/ 2147483647 w 124"/>
                <a:gd name="T5" fmla="*/ 2147483647 h 112"/>
                <a:gd name="T6" fmla="*/ 2147483647 w 124"/>
                <a:gd name="T7" fmla="*/ 0 h 112"/>
                <a:gd name="T8" fmla="*/ 2147483647 w 124"/>
                <a:gd name="T9" fmla="*/ 2147483647 h 112"/>
                <a:gd name="T10" fmla="*/ 2147483647 w 124"/>
                <a:gd name="T11" fmla="*/ 2147483647 h 112"/>
                <a:gd name="T12" fmla="*/ 2147483647 w 124"/>
                <a:gd name="T13" fmla="*/ 2147483647 h 112"/>
                <a:gd name="T14" fmla="*/ 2147483647 w 124"/>
                <a:gd name="T15" fmla="*/ 2147483647 h 112"/>
                <a:gd name="T16" fmla="*/ 2147483647 w 124"/>
                <a:gd name="T17" fmla="*/ 2147483647 h 112"/>
                <a:gd name="T18" fmla="*/ 2147483647 w 124"/>
                <a:gd name="T19" fmla="*/ 0 h 112"/>
                <a:gd name="T20" fmla="*/ 2147483647 w 124"/>
                <a:gd name="T21" fmla="*/ 0 h 112"/>
                <a:gd name="T22" fmla="*/ 2147483647 w 124"/>
                <a:gd name="T23" fmla="*/ 0 h 112"/>
                <a:gd name="T24" fmla="*/ 2147483647 w 124"/>
                <a:gd name="T25" fmla="*/ 0 h 112"/>
                <a:gd name="T26" fmla="*/ 2147483647 w 124"/>
                <a:gd name="T27" fmla="*/ 2147483647 h 112"/>
                <a:gd name="T28" fmla="*/ 2147483647 w 124"/>
                <a:gd name="T29" fmla="*/ 2147483647 h 112"/>
                <a:gd name="T30" fmla="*/ 2147483647 w 124"/>
                <a:gd name="T31" fmla="*/ 2147483647 h 112"/>
                <a:gd name="T32" fmla="*/ 2147483647 w 124"/>
                <a:gd name="T33" fmla="*/ 2147483647 h 112"/>
                <a:gd name="T34" fmla="*/ 2147483647 w 124"/>
                <a:gd name="T35" fmla="*/ 2147483647 h 112"/>
                <a:gd name="T36" fmla="*/ 2147483647 w 124"/>
                <a:gd name="T37" fmla="*/ 2147483647 h 112"/>
                <a:gd name="T38" fmla="*/ 2147483647 w 124"/>
                <a:gd name="T39" fmla="*/ 2147483647 h 112"/>
                <a:gd name="T40" fmla="*/ 2147483647 w 124"/>
                <a:gd name="T41" fmla="*/ 2147483647 h 112"/>
                <a:gd name="T42" fmla="*/ 2147483647 w 124"/>
                <a:gd name="T43" fmla="*/ 2147483647 h 112"/>
                <a:gd name="T44" fmla="*/ 2147483647 w 124"/>
                <a:gd name="T45" fmla="*/ 2147483647 h 112"/>
                <a:gd name="T46" fmla="*/ 2147483647 w 124"/>
                <a:gd name="T47" fmla="*/ 2147483647 h 112"/>
                <a:gd name="T48" fmla="*/ 2147483647 w 124"/>
                <a:gd name="T49" fmla="*/ 2147483647 h 112"/>
                <a:gd name="T50" fmla="*/ 2147483647 w 124"/>
                <a:gd name="T51" fmla="*/ 2147483647 h 112"/>
                <a:gd name="T52" fmla="*/ 2147483647 w 124"/>
                <a:gd name="T53" fmla="*/ 2147483647 h 112"/>
                <a:gd name="T54" fmla="*/ 2147483647 w 124"/>
                <a:gd name="T55" fmla="*/ 2147483647 h 112"/>
                <a:gd name="T56" fmla="*/ 2147483647 w 124"/>
                <a:gd name="T57" fmla="*/ 2147483647 h 112"/>
                <a:gd name="T58" fmla="*/ 2147483647 w 124"/>
                <a:gd name="T59" fmla="*/ 2147483647 h 112"/>
                <a:gd name="T60" fmla="*/ 2147483647 w 124"/>
                <a:gd name="T61" fmla="*/ 2147483647 h 112"/>
                <a:gd name="T62" fmla="*/ 2147483647 w 124"/>
                <a:gd name="T63" fmla="*/ 2147483647 h 112"/>
                <a:gd name="T64" fmla="*/ 2147483647 w 124"/>
                <a:gd name="T65" fmla="*/ 2147483647 h 112"/>
                <a:gd name="T66" fmla="*/ 2147483647 w 124"/>
                <a:gd name="T67" fmla="*/ 2147483647 h 112"/>
                <a:gd name="T68" fmla="*/ 2147483647 w 124"/>
                <a:gd name="T69" fmla="*/ 2147483647 h 112"/>
                <a:gd name="T70" fmla="*/ 2147483647 w 124"/>
                <a:gd name="T71" fmla="*/ 2147483647 h 112"/>
                <a:gd name="T72" fmla="*/ 2147483647 w 124"/>
                <a:gd name="T73" fmla="*/ 2147483647 h 112"/>
                <a:gd name="T74" fmla="*/ 2147483647 w 124"/>
                <a:gd name="T75" fmla="*/ 2147483647 h 112"/>
                <a:gd name="T76" fmla="*/ 2147483647 w 124"/>
                <a:gd name="T77" fmla="*/ 2147483647 h 112"/>
                <a:gd name="T78" fmla="*/ 2147483647 w 124"/>
                <a:gd name="T79" fmla="*/ 2147483647 h 112"/>
                <a:gd name="T80" fmla="*/ 2147483647 w 124"/>
                <a:gd name="T81" fmla="*/ 2147483647 h 112"/>
                <a:gd name="T82" fmla="*/ 2147483647 w 124"/>
                <a:gd name="T83" fmla="*/ 2147483647 h 112"/>
                <a:gd name="T84" fmla="*/ 2147483647 w 124"/>
                <a:gd name="T85" fmla="*/ 2147483647 h 112"/>
                <a:gd name="T86" fmla="*/ 2147483647 w 124"/>
                <a:gd name="T87" fmla="*/ 2147483647 h 112"/>
                <a:gd name="T88" fmla="*/ 2147483647 w 124"/>
                <a:gd name="T89" fmla="*/ 2147483647 h 112"/>
                <a:gd name="T90" fmla="*/ 2147483647 w 124"/>
                <a:gd name="T91" fmla="*/ 2147483647 h 112"/>
                <a:gd name="T92" fmla="*/ 2147483647 w 124"/>
                <a:gd name="T93" fmla="*/ 2147483647 h 112"/>
                <a:gd name="T94" fmla="*/ 2147483647 w 124"/>
                <a:gd name="T95" fmla="*/ 2147483647 h 112"/>
                <a:gd name="T96" fmla="*/ 2147483647 w 124"/>
                <a:gd name="T97" fmla="*/ 2147483647 h 112"/>
                <a:gd name="T98" fmla="*/ 2147483647 w 124"/>
                <a:gd name="T99" fmla="*/ 2147483647 h 112"/>
                <a:gd name="T100" fmla="*/ 2147483647 w 124"/>
                <a:gd name="T101" fmla="*/ 2147483647 h 112"/>
                <a:gd name="T102" fmla="*/ 2147483647 w 124"/>
                <a:gd name="T103" fmla="*/ 2147483647 h 112"/>
                <a:gd name="T104" fmla="*/ 2147483647 w 124"/>
                <a:gd name="T105" fmla="*/ 2147483647 h 112"/>
                <a:gd name="T106" fmla="*/ 2147483647 w 124"/>
                <a:gd name="T107" fmla="*/ 2147483647 h 112"/>
                <a:gd name="T108" fmla="*/ 2147483647 w 124"/>
                <a:gd name="T109" fmla="*/ 2147483647 h 112"/>
                <a:gd name="T110" fmla="*/ 2147483647 w 124"/>
                <a:gd name="T111" fmla="*/ 2147483647 h 112"/>
                <a:gd name="T112" fmla="*/ 2147483647 w 124"/>
                <a:gd name="T113" fmla="*/ 2147483647 h 112"/>
                <a:gd name="T114" fmla="*/ 2147483647 w 124"/>
                <a:gd name="T115" fmla="*/ 2147483647 h 1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24"/>
                <a:gd name="T175" fmla="*/ 0 h 112"/>
                <a:gd name="T176" fmla="*/ 124 w 124"/>
                <a:gd name="T177" fmla="*/ 112 h 11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24" h="112">
                  <a:moveTo>
                    <a:pt x="0" y="11"/>
                  </a:moveTo>
                  <a:lnTo>
                    <a:pt x="0" y="11"/>
                  </a:lnTo>
                  <a:lnTo>
                    <a:pt x="0" y="10"/>
                  </a:lnTo>
                  <a:lnTo>
                    <a:pt x="1" y="9"/>
                  </a:lnTo>
                  <a:lnTo>
                    <a:pt x="2" y="8"/>
                  </a:lnTo>
                  <a:lnTo>
                    <a:pt x="4" y="6"/>
                  </a:lnTo>
                  <a:lnTo>
                    <a:pt x="5" y="6"/>
                  </a:lnTo>
                  <a:lnTo>
                    <a:pt x="5" y="5"/>
                  </a:lnTo>
                  <a:lnTo>
                    <a:pt x="6" y="5"/>
                  </a:lnTo>
                  <a:lnTo>
                    <a:pt x="7" y="4"/>
                  </a:lnTo>
                  <a:lnTo>
                    <a:pt x="7" y="3"/>
                  </a:lnTo>
                  <a:lnTo>
                    <a:pt x="8" y="3"/>
                  </a:lnTo>
                  <a:lnTo>
                    <a:pt x="10" y="2"/>
                  </a:lnTo>
                  <a:lnTo>
                    <a:pt x="12" y="1"/>
                  </a:lnTo>
                  <a:lnTo>
                    <a:pt x="15" y="1"/>
                  </a:lnTo>
                  <a:lnTo>
                    <a:pt x="17" y="0"/>
                  </a:lnTo>
                  <a:lnTo>
                    <a:pt x="21" y="0"/>
                  </a:lnTo>
                  <a:lnTo>
                    <a:pt x="22" y="0"/>
                  </a:lnTo>
                  <a:lnTo>
                    <a:pt x="23" y="0"/>
                  </a:lnTo>
                  <a:lnTo>
                    <a:pt x="24" y="0"/>
                  </a:lnTo>
                  <a:lnTo>
                    <a:pt x="25" y="0"/>
                  </a:lnTo>
                  <a:lnTo>
                    <a:pt x="25" y="1"/>
                  </a:lnTo>
                  <a:lnTo>
                    <a:pt x="26" y="1"/>
                  </a:lnTo>
                  <a:lnTo>
                    <a:pt x="27" y="1"/>
                  </a:lnTo>
                  <a:lnTo>
                    <a:pt x="29" y="1"/>
                  </a:lnTo>
                  <a:lnTo>
                    <a:pt x="30" y="2"/>
                  </a:lnTo>
                  <a:lnTo>
                    <a:pt x="31" y="2"/>
                  </a:lnTo>
                  <a:lnTo>
                    <a:pt x="32" y="2"/>
                  </a:lnTo>
                  <a:lnTo>
                    <a:pt x="33" y="2"/>
                  </a:lnTo>
                  <a:lnTo>
                    <a:pt x="36" y="2"/>
                  </a:lnTo>
                  <a:lnTo>
                    <a:pt x="38" y="2"/>
                  </a:lnTo>
                  <a:lnTo>
                    <a:pt x="42" y="1"/>
                  </a:lnTo>
                  <a:lnTo>
                    <a:pt x="43" y="1"/>
                  </a:lnTo>
                  <a:lnTo>
                    <a:pt x="44" y="1"/>
                  </a:lnTo>
                  <a:lnTo>
                    <a:pt x="44" y="0"/>
                  </a:lnTo>
                  <a:lnTo>
                    <a:pt x="45" y="0"/>
                  </a:lnTo>
                  <a:lnTo>
                    <a:pt x="46" y="0"/>
                  </a:lnTo>
                  <a:lnTo>
                    <a:pt x="47" y="0"/>
                  </a:lnTo>
                  <a:lnTo>
                    <a:pt x="47" y="1"/>
                  </a:lnTo>
                  <a:lnTo>
                    <a:pt x="48" y="1"/>
                  </a:lnTo>
                  <a:lnTo>
                    <a:pt x="52" y="4"/>
                  </a:lnTo>
                  <a:lnTo>
                    <a:pt x="59" y="4"/>
                  </a:lnTo>
                  <a:lnTo>
                    <a:pt x="64" y="5"/>
                  </a:lnTo>
                  <a:lnTo>
                    <a:pt x="70" y="5"/>
                  </a:lnTo>
                  <a:lnTo>
                    <a:pt x="74" y="6"/>
                  </a:lnTo>
                  <a:lnTo>
                    <a:pt x="80" y="6"/>
                  </a:lnTo>
                  <a:lnTo>
                    <a:pt x="83" y="6"/>
                  </a:lnTo>
                  <a:lnTo>
                    <a:pt x="83" y="7"/>
                  </a:lnTo>
                  <a:lnTo>
                    <a:pt x="85" y="8"/>
                  </a:lnTo>
                  <a:lnTo>
                    <a:pt x="86" y="8"/>
                  </a:lnTo>
                  <a:lnTo>
                    <a:pt x="87" y="9"/>
                  </a:lnTo>
                  <a:lnTo>
                    <a:pt x="91" y="11"/>
                  </a:lnTo>
                  <a:lnTo>
                    <a:pt x="94" y="12"/>
                  </a:lnTo>
                  <a:lnTo>
                    <a:pt x="98" y="13"/>
                  </a:lnTo>
                  <a:lnTo>
                    <a:pt x="102" y="14"/>
                  </a:lnTo>
                  <a:lnTo>
                    <a:pt x="103" y="14"/>
                  </a:lnTo>
                  <a:lnTo>
                    <a:pt x="104" y="14"/>
                  </a:lnTo>
                  <a:lnTo>
                    <a:pt x="105" y="15"/>
                  </a:lnTo>
                  <a:lnTo>
                    <a:pt x="106" y="15"/>
                  </a:lnTo>
                  <a:lnTo>
                    <a:pt x="111" y="19"/>
                  </a:lnTo>
                  <a:lnTo>
                    <a:pt x="111" y="20"/>
                  </a:lnTo>
                  <a:lnTo>
                    <a:pt x="111" y="21"/>
                  </a:lnTo>
                  <a:lnTo>
                    <a:pt x="112" y="22"/>
                  </a:lnTo>
                  <a:lnTo>
                    <a:pt x="114" y="24"/>
                  </a:lnTo>
                  <a:lnTo>
                    <a:pt x="114" y="28"/>
                  </a:lnTo>
                  <a:lnTo>
                    <a:pt x="115" y="30"/>
                  </a:lnTo>
                  <a:lnTo>
                    <a:pt x="116" y="37"/>
                  </a:lnTo>
                  <a:lnTo>
                    <a:pt x="116" y="39"/>
                  </a:lnTo>
                  <a:lnTo>
                    <a:pt x="116" y="40"/>
                  </a:lnTo>
                  <a:lnTo>
                    <a:pt x="117" y="41"/>
                  </a:lnTo>
                  <a:lnTo>
                    <a:pt x="117" y="42"/>
                  </a:lnTo>
                  <a:lnTo>
                    <a:pt x="117" y="43"/>
                  </a:lnTo>
                  <a:lnTo>
                    <a:pt x="118" y="46"/>
                  </a:lnTo>
                  <a:lnTo>
                    <a:pt x="118" y="47"/>
                  </a:lnTo>
                  <a:lnTo>
                    <a:pt x="118" y="48"/>
                  </a:lnTo>
                  <a:lnTo>
                    <a:pt x="118" y="50"/>
                  </a:lnTo>
                  <a:lnTo>
                    <a:pt x="118" y="51"/>
                  </a:lnTo>
                  <a:lnTo>
                    <a:pt x="118" y="52"/>
                  </a:lnTo>
                  <a:lnTo>
                    <a:pt x="118" y="53"/>
                  </a:lnTo>
                  <a:lnTo>
                    <a:pt x="118" y="54"/>
                  </a:lnTo>
                  <a:lnTo>
                    <a:pt x="119" y="55"/>
                  </a:lnTo>
                  <a:lnTo>
                    <a:pt x="119" y="56"/>
                  </a:lnTo>
                  <a:lnTo>
                    <a:pt x="119" y="58"/>
                  </a:lnTo>
                  <a:lnTo>
                    <a:pt x="119" y="59"/>
                  </a:lnTo>
                  <a:lnTo>
                    <a:pt x="119" y="60"/>
                  </a:lnTo>
                  <a:lnTo>
                    <a:pt x="118" y="61"/>
                  </a:lnTo>
                  <a:lnTo>
                    <a:pt x="118" y="64"/>
                  </a:lnTo>
                  <a:lnTo>
                    <a:pt x="118" y="65"/>
                  </a:lnTo>
                  <a:lnTo>
                    <a:pt x="118" y="66"/>
                  </a:lnTo>
                  <a:lnTo>
                    <a:pt x="117" y="68"/>
                  </a:lnTo>
                  <a:lnTo>
                    <a:pt x="118" y="69"/>
                  </a:lnTo>
                  <a:lnTo>
                    <a:pt x="118" y="70"/>
                  </a:lnTo>
                  <a:lnTo>
                    <a:pt x="118" y="71"/>
                  </a:lnTo>
                  <a:lnTo>
                    <a:pt x="118" y="72"/>
                  </a:lnTo>
                  <a:lnTo>
                    <a:pt x="119" y="72"/>
                  </a:lnTo>
                  <a:lnTo>
                    <a:pt x="120" y="74"/>
                  </a:lnTo>
                  <a:lnTo>
                    <a:pt x="123" y="80"/>
                  </a:lnTo>
                  <a:lnTo>
                    <a:pt x="124" y="82"/>
                  </a:lnTo>
                  <a:lnTo>
                    <a:pt x="115" y="87"/>
                  </a:lnTo>
                  <a:lnTo>
                    <a:pt x="115" y="88"/>
                  </a:lnTo>
                  <a:lnTo>
                    <a:pt x="113" y="89"/>
                  </a:lnTo>
                  <a:lnTo>
                    <a:pt x="109" y="92"/>
                  </a:lnTo>
                  <a:lnTo>
                    <a:pt x="104" y="95"/>
                  </a:lnTo>
                  <a:lnTo>
                    <a:pt x="101" y="96"/>
                  </a:lnTo>
                  <a:lnTo>
                    <a:pt x="104" y="100"/>
                  </a:lnTo>
                  <a:lnTo>
                    <a:pt x="106" y="105"/>
                  </a:lnTo>
                  <a:lnTo>
                    <a:pt x="105" y="106"/>
                  </a:lnTo>
                  <a:lnTo>
                    <a:pt x="104" y="106"/>
                  </a:lnTo>
                  <a:lnTo>
                    <a:pt x="102" y="107"/>
                  </a:lnTo>
                  <a:lnTo>
                    <a:pt x="102" y="106"/>
                  </a:lnTo>
                  <a:lnTo>
                    <a:pt x="101" y="105"/>
                  </a:lnTo>
                  <a:lnTo>
                    <a:pt x="97" y="104"/>
                  </a:lnTo>
                  <a:lnTo>
                    <a:pt x="96" y="107"/>
                  </a:lnTo>
                  <a:lnTo>
                    <a:pt x="95" y="110"/>
                  </a:lnTo>
                  <a:lnTo>
                    <a:pt x="94" y="111"/>
                  </a:lnTo>
                  <a:lnTo>
                    <a:pt x="93" y="112"/>
                  </a:lnTo>
                  <a:lnTo>
                    <a:pt x="92" y="111"/>
                  </a:lnTo>
                  <a:lnTo>
                    <a:pt x="92" y="110"/>
                  </a:lnTo>
                  <a:lnTo>
                    <a:pt x="91" y="109"/>
                  </a:lnTo>
                  <a:lnTo>
                    <a:pt x="90" y="107"/>
                  </a:lnTo>
                  <a:lnTo>
                    <a:pt x="88" y="106"/>
                  </a:lnTo>
                  <a:lnTo>
                    <a:pt x="87" y="104"/>
                  </a:lnTo>
                  <a:lnTo>
                    <a:pt x="86" y="104"/>
                  </a:lnTo>
                  <a:lnTo>
                    <a:pt x="85" y="103"/>
                  </a:lnTo>
                  <a:lnTo>
                    <a:pt x="84" y="102"/>
                  </a:lnTo>
                  <a:lnTo>
                    <a:pt x="83" y="101"/>
                  </a:lnTo>
                  <a:lnTo>
                    <a:pt x="82" y="100"/>
                  </a:lnTo>
                  <a:lnTo>
                    <a:pt x="81" y="100"/>
                  </a:lnTo>
                  <a:lnTo>
                    <a:pt x="81" y="99"/>
                  </a:lnTo>
                  <a:lnTo>
                    <a:pt x="80" y="99"/>
                  </a:lnTo>
                  <a:lnTo>
                    <a:pt x="79" y="98"/>
                  </a:lnTo>
                  <a:lnTo>
                    <a:pt x="78" y="98"/>
                  </a:lnTo>
                  <a:lnTo>
                    <a:pt x="77" y="98"/>
                  </a:lnTo>
                  <a:lnTo>
                    <a:pt x="77" y="97"/>
                  </a:lnTo>
                  <a:lnTo>
                    <a:pt x="74" y="97"/>
                  </a:lnTo>
                  <a:lnTo>
                    <a:pt x="73" y="96"/>
                  </a:lnTo>
                  <a:lnTo>
                    <a:pt x="71" y="96"/>
                  </a:lnTo>
                  <a:lnTo>
                    <a:pt x="70" y="96"/>
                  </a:lnTo>
                  <a:lnTo>
                    <a:pt x="68" y="95"/>
                  </a:lnTo>
                  <a:lnTo>
                    <a:pt x="67" y="95"/>
                  </a:lnTo>
                  <a:lnTo>
                    <a:pt x="66" y="95"/>
                  </a:lnTo>
                  <a:lnTo>
                    <a:pt x="65" y="95"/>
                  </a:lnTo>
                  <a:lnTo>
                    <a:pt x="63" y="95"/>
                  </a:lnTo>
                  <a:lnTo>
                    <a:pt x="61" y="96"/>
                  </a:lnTo>
                  <a:lnTo>
                    <a:pt x="55" y="96"/>
                  </a:lnTo>
                  <a:lnTo>
                    <a:pt x="54" y="96"/>
                  </a:lnTo>
                  <a:lnTo>
                    <a:pt x="53" y="96"/>
                  </a:lnTo>
                  <a:lnTo>
                    <a:pt x="52" y="94"/>
                  </a:lnTo>
                  <a:lnTo>
                    <a:pt x="52" y="93"/>
                  </a:lnTo>
                  <a:lnTo>
                    <a:pt x="51" y="92"/>
                  </a:lnTo>
                  <a:lnTo>
                    <a:pt x="50" y="90"/>
                  </a:lnTo>
                  <a:lnTo>
                    <a:pt x="49" y="89"/>
                  </a:lnTo>
                  <a:lnTo>
                    <a:pt x="49" y="88"/>
                  </a:lnTo>
                  <a:lnTo>
                    <a:pt x="48" y="87"/>
                  </a:lnTo>
                  <a:lnTo>
                    <a:pt x="47" y="86"/>
                  </a:lnTo>
                  <a:lnTo>
                    <a:pt x="46" y="84"/>
                  </a:lnTo>
                  <a:lnTo>
                    <a:pt x="46" y="83"/>
                  </a:lnTo>
                  <a:lnTo>
                    <a:pt x="46" y="82"/>
                  </a:lnTo>
                  <a:lnTo>
                    <a:pt x="45" y="82"/>
                  </a:lnTo>
                  <a:lnTo>
                    <a:pt x="45" y="81"/>
                  </a:lnTo>
                  <a:lnTo>
                    <a:pt x="44" y="81"/>
                  </a:lnTo>
                  <a:lnTo>
                    <a:pt x="43" y="81"/>
                  </a:lnTo>
                  <a:lnTo>
                    <a:pt x="42" y="81"/>
                  </a:lnTo>
                  <a:lnTo>
                    <a:pt x="42" y="80"/>
                  </a:lnTo>
                  <a:lnTo>
                    <a:pt x="41" y="78"/>
                  </a:lnTo>
                  <a:lnTo>
                    <a:pt x="40" y="77"/>
                  </a:lnTo>
                  <a:lnTo>
                    <a:pt x="39" y="76"/>
                  </a:lnTo>
                  <a:lnTo>
                    <a:pt x="39" y="75"/>
                  </a:lnTo>
                  <a:lnTo>
                    <a:pt x="39" y="74"/>
                  </a:lnTo>
                  <a:lnTo>
                    <a:pt x="39" y="73"/>
                  </a:lnTo>
                  <a:lnTo>
                    <a:pt x="39" y="72"/>
                  </a:lnTo>
                  <a:lnTo>
                    <a:pt x="38" y="71"/>
                  </a:lnTo>
                  <a:lnTo>
                    <a:pt x="38" y="70"/>
                  </a:lnTo>
                  <a:lnTo>
                    <a:pt x="37" y="70"/>
                  </a:lnTo>
                  <a:lnTo>
                    <a:pt x="36" y="69"/>
                  </a:lnTo>
                  <a:lnTo>
                    <a:pt x="35" y="68"/>
                  </a:lnTo>
                  <a:lnTo>
                    <a:pt x="35" y="67"/>
                  </a:lnTo>
                  <a:lnTo>
                    <a:pt x="34" y="67"/>
                  </a:lnTo>
                  <a:lnTo>
                    <a:pt x="34" y="66"/>
                  </a:lnTo>
                  <a:lnTo>
                    <a:pt x="34" y="65"/>
                  </a:lnTo>
                  <a:lnTo>
                    <a:pt x="34" y="64"/>
                  </a:lnTo>
                  <a:lnTo>
                    <a:pt x="33" y="63"/>
                  </a:lnTo>
                  <a:lnTo>
                    <a:pt x="33" y="62"/>
                  </a:lnTo>
                  <a:lnTo>
                    <a:pt x="32" y="61"/>
                  </a:lnTo>
                  <a:lnTo>
                    <a:pt x="31" y="60"/>
                  </a:lnTo>
                  <a:lnTo>
                    <a:pt x="30" y="59"/>
                  </a:lnTo>
                  <a:lnTo>
                    <a:pt x="29" y="59"/>
                  </a:lnTo>
                  <a:lnTo>
                    <a:pt x="29" y="58"/>
                  </a:lnTo>
                  <a:lnTo>
                    <a:pt x="28" y="58"/>
                  </a:lnTo>
                  <a:lnTo>
                    <a:pt x="28" y="57"/>
                  </a:lnTo>
                  <a:lnTo>
                    <a:pt x="27" y="56"/>
                  </a:lnTo>
                  <a:lnTo>
                    <a:pt x="26" y="56"/>
                  </a:lnTo>
                  <a:lnTo>
                    <a:pt x="25" y="56"/>
                  </a:lnTo>
                  <a:lnTo>
                    <a:pt x="24" y="55"/>
                  </a:lnTo>
                  <a:lnTo>
                    <a:pt x="23" y="55"/>
                  </a:lnTo>
                  <a:lnTo>
                    <a:pt x="23" y="54"/>
                  </a:lnTo>
                  <a:lnTo>
                    <a:pt x="22" y="54"/>
                  </a:lnTo>
                  <a:lnTo>
                    <a:pt x="22" y="53"/>
                  </a:lnTo>
                  <a:lnTo>
                    <a:pt x="21" y="53"/>
                  </a:lnTo>
                  <a:lnTo>
                    <a:pt x="20" y="53"/>
                  </a:lnTo>
                  <a:lnTo>
                    <a:pt x="20" y="52"/>
                  </a:lnTo>
                  <a:lnTo>
                    <a:pt x="19" y="52"/>
                  </a:lnTo>
                  <a:lnTo>
                    <a:pt x="18" y="51"/>
                  </a:lnTo>
                  <a:lnTo>
                    <a:pt x="17" y="50"/>
                  </a:lnTo>
                  <a:lnTo>
                    <a:pt x="16" y="49"/>
                  </a:lnTo>
                  <a:lnTo>
                    <a:pt x="16" y="48"/>
                  </a:lnTo>
                  <a:lnTo>
                    <a:pt x="15" y="48"/>
                  </a:lnTo>
                  <a:lnTo>
                    <a:pt x="15" y="47"/>
                  </a:lnTo>
                  <a:lnTo>
                    <a:pt x="14" y="47"/>
                  </a:lnTo>
                  <a:lnTo>
                    <a:pt x="14" y="46"/>
                  </a:lnTo>
                  <a:lnTo>
                    <a:pt x="13" y="46"/>
                  </a:lnTo>
                  <a:lnTo>
                    <a:pt x="12" y="44"/>
                  </a:lnTo>
                  <a:lnTo>
                    <a:pt x="11" y="43"/>
                  </a:lnTo>
                  <a:lnTo>
                    <a:pt x="10" y="43"/>
                  </a:lnTo>
                  <a:lnTo>
                    <a:pt x="10" y="42"/>
                  </a:lnTo>
                  <a:lnTo>
                    <a:pt x="9" y="41"/>
                  </a:lnTo>
                  <a:lnTo>
                    <a:pt x="8" y="41"/>
                  </a:lnTo>
                  <a:lnTo>
                    <a:pt x="7" y="39"/>
                  </a:lnTo>
                  <a:lnTo>
                    <a:pt x="6" y="39"/>
                  </a:lnTo>
                  <a:lnTo>
                    <a:pt x="6" y="38"/>
                  </a:lnTo>
                  <a:lnTo>
                    <a:pt x="5" y="37"/>
                  </a:lnTo>
                  <a:lnTo>
                    <a:pt x="4" y="37"/>
                  </a:lnTo>
                  <a:lnTo>
                    <a:pt x="4" y="36"/>
                  </a:lnTo>
                  <a:lnTo>
                    <a:pt x="3" y="35"/>
                  </a:lnTo>
                  <a:lnTo>
                    <a:pt x="3" y="34"/>
                  </a:lnTo>
                  <a:lnTo>
                    <a:pt x="3" y="33"/>
                  </a:lnTo>
                  <a:lnTo>
                    <a:pt x="3" y="32"/>
                  </a:lnTo>
                  <a:lnTo>
                    <a:pt x="3" y="31"/>
                  </a:lnTo>
                  <a:lnTo>
                    <a:pt x="3" y="30"/>
                  </a:lnTo>
                  <a:lnTo>
                    <a:pt x="3" y="26"/>
                  </a:lnTo>
                  <a:lnTo>
                    <a:pt x="3" y="24"/>
                  </a:lnTo>
                  <a:lnTo>
                    <a:pt x="3" y="23"/>
                  </a:lnTo>
                  <a:lnTo>
                    <a:pt x="3" y="21"/>
                  </a:lnTo>
                  <a:lnTo>
                    <a:pt x="3" y="17"/>
                  </a:lnTo>
                  <a:lnTo>
                    <a:pt x="3" y="16"/>
                  </a:lnTo>
                  <a:lnTo>
                    <a:pt x="3" y="14"/>
                  </a:lnTo>
                  <a:lnTo>
                    <a:pt x="1" y="12"/>
                  </a:lnTo>
                  <a:lnTo>
                    <a:pt x="0" y="11"/>
                  </a:lnTo>
                  <a:close/>
                </a:path>
              </a:pathLst>
            </a:custGeom>
            <a:solidFill>
              <a:srgbClr val="CCFFFF"/>
            </a:solidFill>
            <a:ln w="0">
              <a:solidFill>
                <a:srgbClr val="000000"/>
              </a:solidFill>
              <a:prstDash val="solid"/>
              <a:round/>
              <a:headEnd/>
              <a:tailEnd/>
            </a:ln>
          </p:spPr>
          <p:txBody>
            <a:bodyPr/>
            <a:lstStyle/>
            <a:p>
              <a:endParaRPr lang="en-GB"/>
            </a:p>
          </p:txBody>
        </p:sp>
        <p:sp>
          <p:nvSpPr>
            <p:cNvPr id="38" name="Freeform 37"/>
            <p:cNvSpPr>
              <a:spLocks/>
            </p:cNvSpPr>
            <p:nvPr/>
          </p:nvSpPr>
          <p:spPr bwMode="auto">
            <a:xfrm>
              <a:off x="2895600" y="2562225"/>
              <a:ext cx="857250" cy="714375"/>
            </a:xfrm>
            <a:custGeom>
              <a:avLst/>
              <a:gdLst>
                <a:gd name="T0" fmla="*/ 2147483647 w 90"/>
                <a:gd name="T1" fmla="*/ 2147483647 h 75"/>
                <a:gd name="T2" fmla="*/ 2147483647 w 90"/>
                <a:gd name="T3" fmla="*/ 2147483647 h 75"/>
                <a:gd name="T4" fmla="*/ 2147483647 w 90"/>
                <a:gd name="T5" fmla="*/ 2147483647 h 75"/>
                <a:gd name="T6" fmla="*/ 2147483647 w 90"/>
                <a:gd name="T7" fmla="*/ 2147483647 h 75"/>
                <a:gd name="T8" fmla="*/ 2147483647 w 90"/>
                <a:gd name="T9" fmla="*/ 2147483647 h 75"/>
                <a:gd name="T10" fmla="*/ 2147483647 w 90"/>
                <a:gd name="T11" fmla="*/ 2147483647 h 75"/>
                <a:gd name="T12" fmla="*/ 2147483647 w 90"/>
                <a:gd name="T13" fmla="*/ 2147483647 h 75"/>
                <a:gd name="T14" fmla="*/ 2147483647 w 90"/>
                <a:gd name="T15" fmla="*/ 2147483647 h 75"/>
                <a:gd name="T16" fmla="*/ 2147483647 w 90"/>
                <a:gd name="T17" fmla="*/ 2147483647 h 75"/>
                <a:gd name="T18" fmla="*/ 2147483647 w 90"/>
                <a:gd name="T19" fmla="*/ 2147483647 h 75"/>
                <a:gd name="T20" fmla="*/ 2147483647 w 90"/>
                <a:gd name="T21" fmla="*/ 2147483647 h 75"/>
                <a:gd name="T22" fmla="*/ 2147483647 w 90"/>
                <a:gd name="T23" fmla="*/ 2147483647 h 75"/>
                <a:gd name="T24" fmla="*/ 2147483647 w 90"/>
                <a:gd name="T25" fmla="*/ 2147483647 h 75"/>
                <a:gd name="T26" fmla="*/ 2147483647 w 90"/>
                <a:gd name="T27" fmla="*/ 2147483647 h 75"/>
                <a:gd name="T28" fmla="*/ 2147483647 w 90"/>
                <a:gd name="T29" fmla="*/ 2147483647 h 75"/>
                <a:gd name="T30" fmla="*/ 2147483647 w 90"/>
                <a:gd name="T31" fmla="*/ 2147483647 h 75"/>
                <a:gd name="T32" fmla="*/ 2147483647 w 90"/>
                <a:gd name="T33" fmla="*/ 2147483647 h 75"/>
                <a:gd name="T34" fmla="*/ 2147483647 w 90"/>
                <a:gd name="T35" fmla="*/ 2147483647 h 75"/>
                <a:gd name="T36" fmla="*/ 2147483647 w 90"/>
                <a:gd name="T37" fmla="*/ 2147483647 h 75"/>
                <a:gd name="T38" fmla="*/ 2147483647 w 90"/>
                <a:gd name="T39" fmla="*/ 2147483647 h 75"/>
                <a:gd name="T40" fmla="*/ 2147483647 w 90"/>
                <a:gd name="T41" fmla="*/ 2147483647 h 75"/>
                <a:gd name="T42" fmla="*/ 2147483647 w 90"/>
                <a:gd name="T43" fmla="*/ 2147483647 h 75"/>
                <a:gd name="T44" fmla="*/ 2147483647 w 90"/>
                <a:gd name="T45" fmla="*/ 2147483647 h 75"/>
                <a:gd name="T46" fmla="*/ 2147483647 w 90"/>
                <a:gd name="T47" fmla="*/ 2147483647 h 75"/>
                <a:gd name="T48" fmla="*/ 2147483647 w 90"/>
                <a:gd name="T49" fmla="*/ 2147483647 h 75"/>
                <a:gd name="T50" fmla="*/ 2147483647 w 90"/>
                <a:gd name="T51" fmla="*/ 2147483647 h 75"/>
                <a:gd name="T52" fmla="*/ 2147483647 w 90"/>
                <a:gd name="T53" fmla="*/ 2147483647 h 75"/>
                <a:gd name="T54" fmla="*/ 2147483647 w 90"/>
                <a:gd name="T55" fmla="*/ 2147483647 h 75"/>
                <a:gd name="T56" fmla="*/ 2147483647 w 90"/>
                <a:gd name="T57" fmla="*/ 2147483647 h 75"/>
                <a:gd name="T58" fmla="*/ 2147483647 w 90"/>
                <a:gd name="T59" fmla="*/ 2147483647 h 75"/>
                <a:gd name="T60" fmla="*/ 2147483647 w 90"/>
                <a:gd name="T61" fmla="*/ 2147483647 h 75"/>
                <a:gd name="T62" fmla="*/ 2147483647 w 90"/>
                <a:gd name="T63" fmla="*/ 2147483647 h 75"/>
                <a:gd name="T64" fmla="*/ 2147483647 w 90"/>
                <a:gd name="T65" fmla="*/ 2147483647 h 75"/>
                <a:gd name="T66" fmla="*/ 2147483647 w 90"/>
                <a:gd name="T67" fmla="*/ 2147483647 h 75"/>
                <a:gd name="T68" fmla="*/ 2147483647 w 90"/>
                <a:gd name="T69" fmla="*/ 2147483647 h 75"/>
                <a:gd name="T70" fmla="*/ 0 w 90"/>
                <a:gd name="T71" fmla="*/ 2147483647 h 75"/>
                <a:gd name="T72" fmla="*/ 2147483647 w 90"/>
                <a:gd name="T73" fmla="*/ 2147483647 h 75"/>
                <a:gd name="T74" fmla="*/ 2147483647 w 90"/>
                <a:gd name="T75" fmla="*/ 2147483647 h 75"/>
                <a:gd name="T76" fmla="*/ 2147483647 w 90"/>
                <a:gd name="T77" fmla="*/ 2147483647 h 75"/>
                <a:gd name="T78" fmla="*/ 2147483647 w 90"/>
                <a:gd name="T79" fmla="*/ 2147483647 h 75"/>
                <a:gd name="T80" fmla="*/ 2147483647 w 90"/>
                <a:gd name="T81" fmla="*/ 2147483647 h 75"/>
                <a:gd name="T82" fmla="*/ 2147483647 w 90"/>
                <a:gd name="T83" fmla="*/ 2147483647 h 75"/>
                <a:gd name="T84" fmla="*/ 2147483647 w 90"/>
                <a:gd name="T85" fmla="*/ 2147483647 h 75"/>
                <a:gd name="T86" fmla="*/ 2147483647 w 90"/>
                <a:gd name="T87" fmla="*/ 2147483647 h 75"/>
                <a:gd name="T88" fmla="*/ 2147483647 w 90"/>
                <a:gd name="T89" fmla="*/ 2147483647 h 75"/>
                <a:gd name="T90" fmla="*/ 2147483647 w 90"/>
                <a:gd name="T91" fmla="*/ 2147483647 h 75"/>
                <a:gd name="T92" fmla="*/ 2147483647 w 90"/>
                <a:gd name="T93" fmla="*/ 2147483647 h 75"/>
                <a:gd name="T94" fmla="*/ 2147483647 w 90"/>
                <a:gd name="T95" fmla="*/ 2147483647 h 7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0"/>
                <a:gd name="T145" fmla="*/ 0 h 75"/>
                <a:gd name="T146" fmla="*/ 90 w 90"/>
                <a:gd name="T147" fmla="*/ 75 h 7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0" h="75">
                  <a:moveTo>
                    <a:pt x="57" y="0"/>
                  </a:moveTo>
                  <a:lnTo>
                    <a:pt x="57" y="0"/>
                  </a:lnTo>
                  <a:lnTo>
                    <a:pt x="58" y="1"/>
                  </a:lnTo>
                  <a:lnTo>
                    <a:pt x="59" y="3"/>
                  </a:lnTo>
                  <a:lnTo>
                    <a:pt x="59" y="5"/>
                  </a:lnTo>
                  <a:lnTo>
                    <a:pt x="60" y="5"/>
                  </a:lnTo>
                  <a:lnTo>
                    <a:pt x="60" y="6"/>
                  </a:lnTo>
                  <a:lnTo>
                    <a:pt x="61" y="7"/>
                  </a:lnTo>
                  <a:lnTo>
                    <a:pt x="64" y="10"/>
                  </a:lnTo>
                  <a:lnTo>
                    <a:pt x="65" y="10"/>
                  </a:lnTo>
                  <a:lnTo>
                    <a:pt x="66" y="11"/>
                  </a:lnTo>
                  <a:lnTo>
                    <a:pt x="68" y="12"/>
                  </a:lnTo>
                  <a:lnTo>
                    <a:pt x="73" y="13"/>
                  </a:lnTo>
                  <a:lnTo>
                    <a:pt x="74" y="13"/>
                  </a:lnTo>
                  <a:lnTo>
                    <a:pt x="74" y="14"/>
                  </a:lnTo>
                  <a:lnTo>
                    <a:pt x="75" y="14"/>
                  </a:lnTo>
                  <a:lnTo>
                    <a:pt x="76" y="14"/>
                  </a:lnTo>
                  <a:lnTo>
                    <a:pt x="77" y="14"/>
                  </a:lnTo>
                  <a:lnTo>
                    <a:pt x="77" y="16"/>
                  </a:lnTo>
                  <a:lnTo>
                    <a:pt x="78" y="17"/>
                  </a:lnTo>
                  <a:lnTo>
                    <a:pt x="79" y="19"/>
                  </a:lnTo>
                  <a:lnTo>
                    <a:pt x="84" y="18"/>
                  </a:lnTo>
                  <a:lnTo>
                    <a:pt x="85" y="21"/>
                  </a:lnTo>
                  <a:lnTo>
                    <a:pt x="86" y="22"/>
                  </a:lnTo>
                  <a:lnTo>
                    <a:pt x="86" y="24"/>
                  </a:lnTo>
                  <a:lnTo>
                    <a:pt x="87" y="26"/>
                  </a:lnTo>
                  <a:lnTo>
                    <a:pt x="88" y="27"/>
                  </a:lnTo>
                  <a:lnTo>
                    <a:pt x="88" y="29"/>
                  </a:lnTo>
                  <a:lnTo>
                    <a:pt x="90" y="36"/>
                  </a:lnTo>
                  <a:lnTo>
                    <a:pt x="90" y="39"/>
                  </a:lnTo>
                  <a:lnTo>
                    <a:pt x="89" y="40"/>
                  </a:lnTo>
                  <a:lnTo>
                    <a:pt x="87" y="41"/>
                  </a:lnTo>
                  <a:lnTo>
                    <a:pt x="86" y="41"/>
                  </a:lnTo>
                  <a:lnTo>
                    <a:pt x="84" y="42"/>
                  </a:lnTo>
                  <a:lnTo>
                    <a:pt x="83" y="43"/>
                  </a:lnTo>
                  <a:lnTo>
                    <a:pt x="82" y="44"/>
                  </a:lnTo>
                  <a:lnTo>
                    <a:pt x="80" y="44"/>
                  </a:lnTo>
                  <a:lnTo>
                    <a:pt x="77" y="43"/>
                  </a:lnTo>
                  <a:lnTo>
                    <a:pt x="75" y="43"/>
                  </a:lnTo>
                  <a:lnTo>
                    <a:pt x="72" y="42"/>
                  </a:lnTo>
                  <a:lnTo>
                    <a:pt x="68" y="42"/>
                  </a:lnTo>
                  <a:lnTo>
                    <a:pt x="65" y="42"/>
                  </a:lnTo>
                  <a:lnTo>
                    <a:pt x="63" y="41"/>
                  </a:lnTo>
                  <a:lnTo>
                    <a:pt x="60" y="42"/>
                  </a:lnTo>
                  <a:lnTo>
                    <a:pt x="60" y="43"/>
                  </a:lnTo>
                  <a:lnTo>
                    <a:pt x="60" y="44"/>
                  </a:lnTo>
                  <a:lnTo>
                    <a:pt x="61" y="45"/>
                  </a:lnTo>
                  <a:lnTo>
                    <a:pt x="64" y="49"/>
                  </a:lnTo>
                  <a:lnTo>
                    <a:pt x="66" y="53"/>
                  </a:lnTo>
                  <a:lnTo>
                    <a:pt x="67" y="56"/>
                  </a:lnTo>
                  <a:lnTo>
                    <a:pt x="68" y="58"/>
                  </a:lnTo>
                  <a:lnTo>
                    <a:pt x="68" y="59"/>
                  </a:lnTo>
                  <a:lnTo>
                    <a:pt x="66" y="59"/>
                  </a:lnTo>
                  <a:lnTo>
                    <a:pt x="66" y="60"/>
                  </a:lnTo>
                  <a:lnTo>
                    <a:pt x="60" y="61"/>
                  </a:lnTo>
                  <a:lnTo>
                    <a:pt x="57" y="55"/>
                  </a:lnTo>
                  <a:lnTo>
                    <a:pt x="48" y="59"/>
                  </a:lnTo>
                  <a:lnTo>
                    <a:pt x="47" y="60"/>
                  </a:lnTo>
                  <a:lnTo>
                    <a:pt x="44" y="61"/>
                  </a:lnTo>
                  <a:lnTo>
                    <a:pt x="43" y="61"/>
                  </a:lnTo>
                  <a:lnTo>
                    <a:pt x="43" y="62"/>
                  </a:lnTo>
                  <a:lnTo>
                    <a:pt x="43" y="63"/>
                  </a:lnTo>
                  <a:lnTo>
                    <a:pt x="42" y="63"/>
                  </a:lnTo>
                  <a:lnTo>
                    <a:pt x="41" y="64"/>
                  </a:lnTo>
                  <a:lnTo>
                    <a:pt x="40" y="64"/>
                  </a:lnTo>
                  <a:lnTo>
                    <a:pt x="37" y="63"/>
                  </a:lnTo>
                  <a:lnTo>
                    <a:pt x="33" y="62"/>
                  </a:lnTo>
                  <a:lnTo>
                    <a:pt x="31" y="62"/>
                  </a:lnTo>
                  <a:lnTo>
                    <a:pt x="31" y="63"/>
                  </a:lnTo>
                  <a:lnTo>
                    <a:pt x="28" y="60"/>
                  </a:lnTo>
                  <a:lnTo>
                    <a:pt x="26" y="63"/>
                  </a:lnTo>
                  <a:lnTo>
                    <a:pt x="25" y="63"/>
                  </a:lnTo>
                  <a:lnTo>
                    <a:pt x="24" y="65"/>
                  </a:lnTo>
                  <a:lnTo>
                    <a:pt x="22" y="66"/>
                  </a:lnTo>
                  <a:lnTo>
                    <a:pt x="19" y="69"/>
                  </a:lnTo>
                  <a:lnTo>
                    <a:pt x="16" y="71"/>
                  </a:lnTo>
                  <a:lnTo>
                    <a:pt x="14" y="72"/>
                  </a:lnTo>
                  <a:lnTo>
                    <a:pt x="14" y="73"/>
                  </a:lnTo>
                  <a:lnTo>
                    <a:pt x="13" y="73"/>
                  </a:lnTo>
                  <a:lnTo>
                    <a:pt x="13" y="74"/>
                  </a:lnTo>
                  <a:lnTo>
                    <a:pt x="13" y="75"/>
                  </a:lnTo>
                  <a:lnTo>
                    <a:pt x="12" y="75"/>
                  </a:lnTo>
                  <a:lnTo>
                    <a:pt x="11" y="75"/>
                  </a:lnTo>
                  <a:lnTo>
                    <a:pt x="10" y="74"/>
                  </a:lnTo>
                  <a:lnTo>
                    <a:pt x="9" y="73"/>
                  </a:lnTo>
                  <a:lnTo>
                    <a:pt x="8" y="73"/>
                  </a:lnTo>
                  <a:lnTo>
                    <a:pt x="6" y="71"/>
                  </a:lnTo>
                  <a:lnTo>
                    <a:pt x="5" y="71"/>
                  </a:lnTo>
                  <a:lnTo>
                    <a:pt x="3" y="67"/>
                  </a:lnTo>
                  <a:lnTo>
                    <a:pt x="3" y="65"/>
                  </a:lnTo>
                  <a:lnTo>
                    <a:pt x="0" y="57"/>
                  </a:lnTo>
                  <a:lnTo>
                    <a:pt x="0" y="56"/>
                  </a:lnTo>
                  <a:lnTo>
                    <a:pt x="0" y="55"/>
                  </a:lnTo>
                  <a:lnTo>
                    <a:pt x="1" y="54"/>
                  </a:lnTo>
                  <a:lnTo>
                    <a:pt x="2" y="53"/>
                  </a:lnTo>
                  <a:lnTo>
                    <a:pt x="5" y="53"/>
                  </a:lnTo>
                  <a:lnTo>
                    <a:pt x="8" y="52"/>
                  </a:lnTo>
                  <a:lnTo>
                    <a:pt x="10" y="51"/>
                  </a:lnTo>
                  <a:lnTo>
                    <a:pt x="13" y="51"/>
                  </a:lnTo>
                  <a:lnTo>
                    <a:pt x="12" y="48"/>
                  </a:lnTo>
                  <a:lnTo>
                    <a:pt x="10" y="46"/>
                  </a:lnTo>
                  <a:lnTo>
                    <a:pt x="12" y="45"/>
                  </a:lnTo>
                  <a:lnTo>
                    <a:pt x="15" y="44"/>
                  </a:lnTo>
                  <a:lnTo>
                    <a:pt x="16" y="42"/>
                  </a:lnTo>
                  <a:lnTo>
                    <a:pt x="20" y="40"/>
                  </a:lnTo>
                  <a:lnTo>
                    <a:pt x="21" y="39"/>
                  </a:lnTo>
                  <a:lnTo>
                    <a:pt x="25" y="36"/>
                  </a:lnTo>
                  <a:lnTo>
                    <a:pt x="29" y="34"/>
                  </a:lnTo>
                  <a:lnTo>
                    <a:pt x="30" y="33"/>
                  </a:lnTo>
                  <a:lnTo>
                    <a:pt x="28" y="31"/>
                  </a:lnTo>
                  <a:lnTo>
                    <a:pt x="23" y="25"/>
                  </a:lnTo>
                  <a:lnTo>
                    <a:pt x="21" y="22"/>
                  </a:lnTo>
                  <a:lnTo>
                    <a:pt x="19" y="20"/>
                  </a:lnTo>
                  <a:lnTo>
                    <a:pt x="21" y="19"/>
                  </a:lnTo>
                  <a:lnTo>
                    <a:pt x="22" y="18"/>
                  </a:lnTo>
                  <a:lnTo>
                    <a:pt x="30" y="15"/>
                  </a:lnTo>
                  <a:lnTo>
                    <a:pt x="35" y="13"/>
                  </a:lnTo>
                  <a:lnTo>
                    <a:pt x="42" y="10"/>
                  </a:lnTo>
                  <a:lnTo>
                    <a:pt x="46" y="9"/>
                  </a:lnTo>
                  <a:lnTo>
                    <a:pt x="48" y="8"/>
                  </a:lnTo>
                  <a:lnTo>
                    <a:pt x="51" y="7"/>
                  </a:lnTo>
                  <a:lnTo>
                    <a:pt x="52" y="6"/>
                  </a:lnTo>
                  <a:lnTo>
                    <a:pt x="53" y="6"/>
                  </a:lnTo>
                  <a:lnTo>
                    <a:pt x="55" y="4"/>
                  </a:lnTo>
                  <a:lnTo>
                    <a:pt x="57" y="1"/>
                  </a:lnTo>
                  <a:lnTo>
                    <a:pt x="57" y="0"/>
                  </a:lnTo>
                  <a:close/>
                </a:path>
              </a:pathLst>
            </a:custGeom>
            <a:solidFill>
              <a:srgbClr val="003333"/>
            </a:solidFill>
            <a:ln w="0">
              <a:solidFill>
                <a:srgbClr val="000000"/>
              </a:solidFill>
              <a:prstDash val="solid"/>
              <a:round/>
              <a:headEnd/>
              <a:tailEnd/>
            </a:ln>
          </p:spPr>
          <p:txBody>
            <a:bodyPr/>
            <a:lstStyle/>
            <a:p>
              <a:endParaRPr lang="en-GB"/>
            </a:p>
          </p:txBody>
        </p:sp>
        <p:sp>
          <p:nvSpPr>
            <p:cNvPr id="39" name="Freeform 38"/>
            <p:cNvSpPr>
              <a:spLocks/>
            </p:cNvSpPr>
            <p:nvPr/>
          </p:nvSpPr>
          <p:spPr bwMode="auto">
            <a:xfrm>
              <a:off x="2238375" y="781050"/>
              <a:ext cx="657225" cy="723900"/>
            </a:xfrm>
            <a:custGeom>
              <a:avLst/>
              <a:gdLst>
                <a:gd name="T0" fmla="*/ 2147483647 w 69"/>
                <a:gd name="T1" fmla="*/ 2147483647 h 76"/>
                <a:gd name="T2" fmla="*/ 2147483647 w 69"/>
                <a:gd name="T3" fmla="*/ 2147483647 h 76"/>
                <a:gd name="T4" fmla="*/ 2147483647 w 69"/>
                <a:gd name="T5" fmla="*/ 2147483647 h 76"/>
                <a:gd name="T6" fmla="*/ 2147483647 w 69"/>
                <a:gd name="T7" fmla="*/ 2147483647 h 76"/>
                <a:gd name="T8" fmla="*/ 2147483647 w 69"/>
                <a:gd name="T9" fmla="*/ 2147483647 h 76"/>
                <a:gd name="T10" fmla="*/ 2147483647 w 69"/>
                <a:gd name="T11" fmla="*/ 2147483647 h 76"/>
                <a:gd name="T12" fmla="*/ 2147483647 w 69"/>
                <a:gd name="T13" fmla="*/ 2147483647 h 76"/>
                <a:gd name="T14" fmla="*/ 2147483647 w 69"/>
                <a:gd name="T15" fmla="*/ 2147483647 h 76"/>
                <a:gd name="T16" fmla="*/ 2147483647 w 69"/>
                <a:gd name="T17" fmla="*/ 2147483647 h 76"/>
                <a:gd name="T18" fmla="*/ 2147483647 w 69"/>
                <a:gd name="T19" fmla="*/ 2147483647 h 76"/>
                <a:gd name="T20" fmla="*/ 2147483647 w 69"/>
                <a:gd name="T21" fmla="*/ 2147483647 h 76"/>
                <a:gd name="T22" fmla="*/ 2147483647 w 69"/>
                <a:gd name="T23" fmla="*/ 2147483647 h 76"/>
                <a:gd name="T24" fmla="*/ 2147483647 w 69"/>
                <a:gd name="T25" fmla="*/ 2147483647 h 76"/>
                <a:gd name="T26" fmla="*/ 2147483647 w 69"/>
                <a:gd name="T27" fmla="*/ 2147483647 h 76"/>
                <a:gd name="T28" fmla="*/ 2147483647 w 69"/>
                <a:gd name="T29" fmla="*/ 2147483647 h 76"/>
                <a:gd name="T30" fmla="*/ 2147483647 w 69"/>
                <a:gd name="T31" fmla="*/ 2147483647 h 76"/>
                <a:gd name="T32" fmla="*/ 2147483647 w 69"/>
                <a:gd name="T33" fmla="*/ 2147483647 h 76"/>
                <a:gd name="T34" fmla="*/ 2147483647 w 69"/>
                <a:gd name="T35" fmla="*/ 2147483647 h 76"/>
                <a:gd name="T36" fmla="*/ 2147483647 w 69"/>
                <a:gd name="T37" fmla="*/ 2147483647 h 76"/>
                <a:gd name="T38" fmla="*/ 2147483647 w 69"/>
                <a:gd name="T39" fmla="*/ 2147483647 h 76"/>
                <a:gd name="T40" fmla="*/ 2147483647 w 69"/>
                <a:gd name="T41" fmla="*/ 2147483647 h 76"/>
                <a:gd name="T42" fmla="*/ 2147483647 w 69"/>
                <a:gd name="T43" fmla="*/ 2147483647 h 76"/>
                <a:gd name="T44" fmla="*/ 2147483647 w 69"/>
                <a:gd name="T45" fmla="*/ 2147483647 h 76"/>
                <a:gd name="T46" fmla="*/ 2147483647 w 69"/>
                <a:gd name="T47" fmla="*/ 2147483647 h 76"/>
                <a:gd name="T48" fmla="*/ 2147483647 w 69"/>
                <a:gd name="T49" fmla="*/ 2147483647 h 76"/>
                <a:gd name="T50" fmla="*/ 2147483647 w 69"/>
                <a:gd name="T51" fmla="*/ 2147483647 h 76"/>
                <a:gd name="T52" fmla="*/ 2147483647 w 69"/>
                <a:gd name="T53" fmla="*/ 2147483647 h 76"/>
                <a:gd name="T54" fmla="*/ 2147483647 w 69"/>
                <a:gd name="T55" fmla="*/ 2147483647 h 76"/>
                <a:gd name="T56" fmla="*/ 2147483647 w 69"/>
                <a:gd name="T57" fmla="*/ 2147483647 h 76"/>
                <a:gd name="T58" fmla="*/ 2147483647 w 69"/>
                <a:gd name="T59" fmla="*/ 2147483647 h 76"/>
                <a:gd name="T60" fmla="*/ 2147483647 w 69"/>
                <a:gd name="T61" fmla="*/ 2147483647 h 76"/>
                <a:gd name="T62" fmla="*/ 2147483647 w 69"/>
                <a:gd name="T63" fmla="*/ 2147483647 h 76"/>
                <a:gd name="T64" fmla="*/ 2147483647 w 69"/>
                <a:gd name="T65" fmla="*/ 2147483647 h 76"/>
                <a:gd name="T66" fmla="*/ 2147483647 w 69"/>
                <a:gd name="T67" fmla="*/ 2147483647 h 76"/>
                <a:gd name="T68" fmla="*/ 2147483647 w 69"/>
                <a:gd name="T69" fmla="*/ 2147483647 h 76"/>
                <a:gd name="T70" fmla="*/ 2147483647 w 69"/>
                <a:gd name="T71" fmla="*/ 2147483647 h 76"/>
                <a:gd name="T72" fmla="*/ 2147483647 w 69"/>
                <a:gd name="T73" fmla="*/ 2147483647 h 76"/>
                <a:gd name="T74" fmla="*/ 2147483647 w 69"/>
                <a:gd name="T75" fmla="*/ 2147483647 h 76"/>
                <a:gd name="T76" fmla="*/ 2147483647 w 69"/>
                <a:gd name="T77" fmla="*/ 2147483647 h 76"/>
                <a:gd name="T78" fmla="*/ 2147483647 w 69"/>
                <a:gd name="T79" fmla="*/ 2147483647 h 76"/>
                <a:gd name="T80" fmla="*/ 2147483647 w 69"/>
                <a:gd name="T81" fmla="*/ 2147483647 h 76"/>
                <a:gd name="T82" fmla="*/ 2147483647 w 69"/>
                <a:gd name="T83" fmla="*/ 2147483647 h 76"/>
                <a:gd name="T84" fmla="*/ 2147483647 w 69"/>
                <a:gd name="T85" fmla="*/ 2147483647 h 76"/>
                <a:gd name="T86" fmla="*/ 2147483647 w 69"/>
                <a:gd name="T87" fmla="*/ 2147483647 h 76"/>
                <a:gd name="T88" fmla="*/ 0 w 69"/>
                <a:gd name="T89" fmla="*/ 2147483647 h 76"/>
                <a:gd name="T90" fmla="*/ 2147483647 w 69"/>
                <a:gd name="T91" fmla="*/ 2147483647 h 76"/>
                <a:gd name="T92" fmla="*/ 2147483647 w 69"/>
                <a:gd name="T93" fmla="*/ 2147483647 h 76"/>
                <a:gd name="T94" fmla="*/ 2147483647 w 69"/>
                <a:gd name="T95" fmla="*/ 2147483647 h 76"/>
                <a:gd name="T96" fmla="*/ 2147483647 w 69"/>
                <a:gd name="T97" fmla="*/ 2147483647 h 76"/>
                <a:gd name="T98" fmla="*/ 2147483647 w 69"/>
                <a:gd name="T99" fmla="*/ 2147483647 h 76"/>
                <a:gd name="T100" fmla="*/ 2147483647 w 69"/>
                <a:gd name="T101" fmla="*/ 2147483647 h 76"/>
                <a:gd name="T102" fmla="*/ 2147483647 w 69"/>
                <a:gd name="T103" fmla="*/ 2147483647 h 76"/>
                <a:gd name="T104" fmla="*/ 2147483647 w 69"/>
                <a:gd name="T105" fmla="*/ 2147483647 h 76"/>
                <a:gd name="T106" fmla="*/ 2147483647 w 69"/>
                <a:gd name="T107" fmla="*/ 2147483647 h 76"/>
                <a:gd name="T108" fmla="*/ 2147483647 w 69"/>
                <a:gd name="T109" fmla="*/ 2147483647 h 76"/>
                <a:gd name="T110" fmla="*/ 2147483647 w 69"/>
                <a:gd name="T111" fmla="*/ 2147483647 h 76"/>
                <a:gd name="T112" fmla="*/ 2147483647 w 69"/>
                <a:gd name="T113" fmla="*/ 2147483647 h 76"/>
                <a:gd name="T114" fmla="*/ 2147483647 w 69"/>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
                <a:gd name="T175" fmla="*/ 0 h 76"/>
                <a:gd name="T176" fmla="*/ 69 w 69"/>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 h="76">
                  <a:moveTo>
                    <a:pt x="35" y="8"/>
                  </a:moveTo>
                  <a:lnTo>
                    <a:pt x="38" y="15"/>
                  </a:lnTo>
                  <a:lnTo>
                    <a:pt x="39" y="16"/>
                  </a:lnTo>
                  <a:lnTo>
                    <a:pt x="39" y="17"/>
                  </a:lnTo>
                  <a:lnTo>
                    <a:pt x="40" y="17"/>
                  </a:lnTo>
                  <a:lnTo>
                    <a:pt x="42" y="19"/>
                  </a:lnTo>
                  <a:lnTo>
                    <a:pt x="44" y="20"/>
                  </a:lnTo>
                  <a:lnTo>
                    <a:pt x="46" y="20"/>
                  </a:lnTo>
                  <a:lnTo>
                    <a:pt x="46" y="21"/>
                  </a:lnTo>
                  <a:lnTo>
                    <a:pt x="47" y="21"/>
                  </a:lnTo>
                  <a:lnTo>
                    <a:pt x="47" y="22"/>
                  </a:lnTo>
                  <a:lnTo>
                    <a:pt x="48" y="24"/>
                  </a:lnTo>
                  <a:lnTo>
                    <a:pt x="48" y="25"/>
                  </a:lnTo>
                  <a:lnTo>
                    <a:pt x="49" y="25"/>
                  </a:lnTo>
                  <a:lnTo>
                    <a:pt x="50" y="27"/>
                  </a:lnTo>
                  <a:lnTo>
                    <a:pt x="51" y="28"/>
                  </a:lnTo>
                  <a:lnTo>
                    <a:pt x="54" y="31"/>
                  </a:lnTo>
                  <a:lnTo>
                    <a:pt x="58" y="35"/>
                  </a:lnTo>
                  <a:lnTo>
                    <a:pt x="59" y="36"/>
                  </a:lnTo>
                  <a:lnTo>
                    <a:pt x="61" y="37"/>
                  </a:lnTo>
                  <a:lnTo>
                    <a:pt x="61" y="38"/>
                  </a:lnTo>
                  <a:lnTo>
                    <a:pt x="62" y="38"/>
                  </a:lnTo>
                  <a:lnTo>
                    <a:pt x="62" y="39"/>
                  </a:lnTo>
                  <a:lnTo>
                    <a:pt x="63" y="39"/>
                  </a:lnTo>
                  <a:lnTo>
                    <a:pt x="63" y="40"/>
                  </a:lnTo>
                  <a:lnTo>
                    <a:pt x="63" y="42"/>
                  </a:lnTo>
                  <a:lnTo>
                    <a:pt x="63" y="43"/>
                  </a:lnTo>
                  <a:lnTo>
                    <a:pt x="65" y="48"/>
                  </a:lnTo>
                  <a:lnTo>
                    <a:pt x="65" y="49"/>
                  </a:lnTo>
                  <a:lnTo>
                    <a:pt x="66" y="50"/>
                  </a:lnTo>
                  <a:lnTo>
                    <a:pt x="67" y="51"/>
                  </a:lnTo>
                  <a:lnTo>
                    <a:pt x="68" y="53"/>
                  </a:lnTo>
                  <a:lnTo>
                    <a:pt x="69" y="54"/>
                  </a:lnTo>
                  <a:lnTo>
                    <a:pt x="64" y="59"/>
                  </a:lnTo>
                  <a:lnTo>
                    <a:pt x="62" y="58"/>
                  </a:lnTo>
                  <a:lnTo>
                    <a:pt x="61" y="57"/>
                  </a:lnTo>
                  <a:lnTo>
                    <a:pt x="59" y="58"/>
                  </a:lnTo>
                  <a:lnTo>
                    <a:pt x="58" y="58"/>
                  </a:lnTo>
                  <a:lnTo>
                    <a:pt x="53" y="58"/>
                  </a:lnTo>
                  <a:lnTo>
                    <a:pt x="52" y="58"/>
                  </a:lnTo>
                  <a:lnTo>
                    <a:pt x="51" y="58"/>
                  </a:lnTo>
                  <a:lnTo>
                    <a:pt x="51" y="57"/>
                  </a:lnTo>
                  <a:lnTo>
                    <a:pt x="48" y="57"/>
                  </a:lnTo>
                  <a:lnTo>
                    <a:pt x="41" y="56"/>
                  </a:lnTo>
                  <a:lnTo>
                    <a:pt x="40" y="56"/>
                  </a:lnTo>
                  <a:lnTo>
                    <a:pt x="35" y="55"/>
                  </a:lnTo>
                  <a:lnTo>
                    <a:pt x="31" y="55"/>
                  </a:lnTo>
                  <a:lnTo>
                    <a:pt x="26" y="55"/>
                  </a:lnTo>
                  <a:lnTo>
                    <a:pt x="26" y="57"/>
                  </a:lnTo>
                  <a:lnTo>
                    <a:pt x="26" y="58"/>
                  </a:lnTo>
                  <a:lnTo>
                    <a:pt x="25" y="60"/>
                  </a:lnTo>
                  <a:lnTo>
                    <a:pt x="24" y="67"/>
                  </a:lnTo>
                  <a:lnTo>
                    <a:pt x="24" y="68"/>
                  </a:lnTo>
                  <a:lnTo>
                    <a:pt x="24" y="70"/>
                  </a:lnTo>
                  <a:lnTo>
                    <a:pt x="24" y="71"/>
                  </a:lnTo>
                  <a:lnTo>
                    <a:pt x="24" y="73"/>
                  </a:lnTo>
                  <a:lnTo>
                    <a:pt x="25" y="76"/>
                  </a:lnTo>
                  <a:lnTo>
                    <a:pt x="16" y="76"/>
                  </a:lnTo>
                  <a:lnTo>
                    <a:pt x="11" y="75"/>
                  </a:lnTo>
                  <a:lnTo>
                    <a:pt x="9" y="75"/>
                  </a:lnTo>
                  <a:lnTo>
                    <a:pt x="8" y="75"/>
                  </a:lnTo>
                  <a:lnTo>
                    <a:pt x="7" y="73"/>
                  </a:lnTo>
                  <a:lnTo>
                    <a:pt x="6" y="69"/>
                  </a:lnTo>
                  <a:lnTo>
                    <a:pt x="5" y="61"/>
                  </a:lnTo>
                  <a:lnTo>
                    <a:pt x="5" y="59"/>
                  </a:lnTo>
                  <a:lnTo>
                    <a:pt x="4" y="56"/>
                  </a:lnTo>
                  <a:lnTo>
                    <a:pt x="4" y="53"/>
                  </a:lnTo>
                  <a:lnTo>
                    <a:pt x="4" y="52"/>
                  </a:lnTo>
                  <a:lnTo>
                    <a:pt x="3" y="51"/>
                  </a:lnTo>
                  <a:lnTo>
                    <a:pt x="3" y="50"/>
                  </a:lnTo>
                  <a:lnTo>
                    <a:pt x="3" y="48"/>
                  </a:lnTo>
                  <a:lnTo>
                    <a:pt x="3" y="47"/>
                  </a:lnTo>
                  <a:lnTo>
                    <a:pt x="3" y="45"/>
                  </a:lnTo>
                  <a:lnTo>
                    <a:pt x="3" y="42"/>
                  </a:lnTo>
                  <a:lnTo>
                    <a:pt x="3" y="40"/>
                  </a:lnTo>
                  <a:lnTo>
                    <a:pt x="3" y="39"/>
                  </a:lnTo>
                  <a:lnTo>
                    <a:pt x="3" y="38"/>
                  </a:lnTo>
                  <a:lnTo>
                    <a:pt x="2" y="37"/>
                  </a:lnTo>
                  <a:lnTo>
                    <a:pt x="1" y="34"/>
                  </a:lnTo>
                  <a:lnTo>
                    <a:pt x="1" y="32"/>
                  </a:lnTo>
                  <a:lnTo>
                    <a:pt x="0" y="31"/>
                  </a:lnTo>
                  <a:lnTo>
                    <a:pt x="0" y="30"/>
                  </a:lnTo>
                  <a:lnTo>
                    <a:pt x="1" y="29"/>
                  </a:lnTo>
                  <a:lnTo>
                    <a:pt x="2" y="28"/>
                  </a:lnTo>
                  <a:lnTo>
                    <a:pt x="3" y="25"/>
                  </a:lnTo>
                  <a:lnTo>
                    <a:pt x="4" y="22"/>
                  </a:lnTo>
                  <a:lnTo>
                    <a:pt x="8" y="23"/>
                  </a:lnTo>
                  <a:lnTo>
                    <a:pt x="9" y="24"/>
                  </a:lnTo>
                  <a:lnTo>
                    <a:pt x="9" y="25"/>
                  </a:lnTo>
                  <a:lnTo>
                    <a:pt x="11" y="24"/>
                  </a:lnTo>
                  <a:lnTo>
                    <a:pt x="12" y="24"/>
                  </a:lnTo>
                  <a:lnTo>
                    <a:pt x="13" y="23"/>
                  </a:lnTo>
                  <a:lnTo>
                    <a:pt x="11" y="18"/>
                  </a:lnTo>
                  <a:lnTo>
                    <a:pt x="8" y="14"/>
                  </a:lnTo>
                  <a:lnTo>
                    <a:pt x="11" y="13"/>
                  </a:lnTo>
                  <a:lnTo>
                    <a:pt x="16" y="10"/>
                  </a:lnTo>
                  <a:lnTo>
                    <a:pt x="20" y="7"/>
                  </a:lnTo>
                  <a:lnTo>
                    <a:pt x="22" y="6"/>
                  </a:lnTo>
                  <a:lnTo>
                    <a:pt x="22" y="5"/>
                  </a:lnTo>
                  <a:lnTo>
                    <a:pt x="31" y="0"/>
                  </a:lnTo>
                  <a:lnTo>
                    <a:pt x="31" y="2"/>
                  </a:lnTo>
                  <a:lnTo>
                    <a:pt x="34" y="7"/>
                  </a:lnTo>
                  <a:lnTo>
                    <a:pt x="35" y="8"/>
                  </a:lnTo>
                  <a:close/>
                </a:path>
              </a:pathLst>
            </a:custGeom>
            <a:solidFill>
              <a:srgbClr val="66CCCC"/>
            </a:solidFill>
            <a:ln w="0">
              <a:solidFill>
                <a:srgbClr val="000000"/>
              </a:solidFill>
              <a:prstDash val="solid"/>
              <a:round/>
              <a:headEnd/>
              <a:tailEnd/>
            </a:ln>
          </p:spPr>
          <p:txBody>
            <a:bodyPr/>
            <a:lstStyle/>
            <a:p>
              <a:endParaRPr lang="en-GB"/>
            </a:p>
          </p:txBody>
        </p:sp>
        <p:sp>
          <p:nvSpPr>
            <p:cNvPr id="40" name="Freeform 39"/>
            <p:cNvSpPr>
              <a:spLocks/>
            </p:cNvSpPr>
            <p:nvPr/>
          </p:nvSpPr>
          <p:spPr bwMode="auto">
            <a:xfrm>
              <a:off x="409575" y="1485900"/>
              <a:ext cx="819150" cy="647700"/>
            </a:xfrm>
            <a:custGeom>
              <a:avLst/>
              <a:gdLst>
                <a:gd name="T0" fmla="*/ 2147483647 w 86"/>
                <a:gd name="T1" fmla="*/ 2147483647 h 68"/>
                <a:gd name="T2" fmla="*/ 2147483647 w 86"/>
                <a:gd name="T3" fmla="*/ 2147483647 h 68"/>
                <a:gd name="T4" fmla="*/ 2147483647 w 86"/>
                <a:gd name="T5" fmla="*/ 2147483647 h 68"/>
                <a:gd name="T6" fmla="*/ 2147483647 w 86"/>
                <a:gd name="T7" fmla="*/ 2147483647 h 68"/>
                <a:gd name="T8" fmla="*/ 2147483647 w 86"/>
                <a:gd name="T9" fmla="*/ 2147483647 h 68"/>
                <a:gd name="T10" fmla="*/ 2147483647 w 86"/>
                <a:gd name="T11" fmla="*/ 2147483647 h 68"/>
                <a:gd name="T12" fmla="*/ 2147483647 w 86"/>
                <a:gd name="T13" fmla="*/ 2147483647 h 68"/>
                <a:gd name="T14" fmla="*/ 2147483647 w 86"/>
                <a:gd name="T15" fmla="*/ 2147483647 h 68"/>
                <a:gd name="T16" fmla="*/ 2147483647 w 86"/>
                <a:gd name="T17" fmla="*/ 2147483647 h 68"/>
                <a:gd name="T18" fmla="*/ 2147483647 w 86"/>
                <a:gd name="T19" fmla="*/ 2147483647 h 68"/>
                <a:gd name="T20" fmla="*/ 2147483647 w 86"/>
                <a:gd name="T21" fmla="*/ 2147483647 h 68"/>
                <a:gd name="T22" fmla="*/ 2147483647 w 86"/>
                <a:gd name="T23" fmla="*/ 2147483647 h 68"/>
                <a:gd name="T24" fmla="*/ 2147483647 w 86"/>
                <a:gd name="T25" fmla="*/ 2147483647 h 68"/>
                <a:gd name="T26" fmla="*/ 2147483647 w 86"/>
                <a:gd name="T27" fmla="*/ 2147483647 h 68"/>
                <a:gd name="T28" fmla="*/ 2147483647 w 86"/>
                <a:gd name="T29" fmla="*/ 2147483647 h 68"/>
                <a:gd name="T30" fmla="*/ 2147483647 w 86"/>
                <a:gd name="T31" fmla="*/ 2147483647 h 68"/>
                <a:gd name="T32" fmla="*/ 2147483647 w 86"/>
                <a:gd name="T33" fmla="*/ 2147483647 h 68"/>
                <a:gd name="T34" fmla="*/ 2147483647 w 86"/>
                <a:gd name="T35" fmla="*/ 2147483647 h 68"/>
                <a:gd name="T36" fmla="*/ 2147483647 w 86"/>
                <a:gd name="T37" fmla="*/ 2147483647 h 68"/>
                <a:gd name="T38" fmla="*/ 2147483647 w 86"/>
                <a:gd name="T39" fmla="*/ 2147483647 h 68"/>
                <a:gd name="T40" fmla="*/ 2147483647 w 86"/>
                <a:gd name="T41" fmla="*/ 2147483647 h 68"/>
                <a:gd name="T42" fmla="*/ 2147483647 w 86"/>
                <a:gd name="T43" fmla="*/ 2147483647 h 68"/>
                <a:gd name="T44" fmla="*/ 2147483647 w 86"/>
                <a:gd name="T45" fmla="*/ 2147483647 h 68"/>
                <a:gd name="T46" fmla="*/ 2147483647 w 86"/>
                <a:gd name="T47" fmla="*/ 2147483647 h 68"/>
                <a:gd name="T48" fmla="*/ 2147483647 w 86"/>
                <a:gd name="T49" fmla="*/ 2147483647 h 68"/>
                <a:gd name="T50" fmla="*/ 2147483647 w 86"/>
                <a:gd name="T51" fmla="*/ 2147483647 h 68"/>
                <a:gd name="T52" fmla="*/ 2147483647 w 86"/>
                <a:gd name="T53" fmla="*/ 2147483647 h 68"/>
                <a:gd name="T54" fmla="*/ 2147483647 w 86"/>
                <a:gd name="T55" fmla="*/ 2147483647 h 68"/>
                <a:gd name="T56" fmla="*/ 2147483647 w 86"/>
                <a:gd name="T57" fmla="*/ 2147483647 h 68"/>
                <a:gd name="T58" fmla="*/ 2147483647 w 86"/>
                <a:gd name="T59" fmla="*/ 2147483647 h 68"/>
                <a:gd name="T60" fmla="*/ 2147483647 w 86"/>
                <a:gd name="T61" fmla="*/ 2147483647 h 68"/>
                <a:gd name="T62" fmla="*/ 2147483647 w 86"/>
                <a:gd name="T63" fmla="*/ 2147483647 h 68"/>
                <a:gd name="T64" fmla="*/ 2147483647 w 86"/>
                <a:gd name="T65" fmla="*/ 2147483647 h 68"/>
                <a:gd name="T66" fmla="*/ 2147483647 w 86"/>
                <a:gd name="T67" fmla="*/ 2147483647 h 68"/>
                <a:gd name="T68" fmla="*/ 2147483647 w 86"/>
                <a:gd name="T69" fmla="*/ 2147483647 h 68"/>
                <a:gd name="T70" fmla="*/ 2147483647 w 86"/>
                <a:gd name="T71" fmla="*/ 2147483647 h 68"/>
                <a:gd name="T72" fmla="*/ 2147483647 w 86"/>
                <a:gd name="T73" fmla="*/ 2147483647 h 68"/>
                <a:gd name="T74" fmla="*/ 2147483647 w 86"/>
                <a:gd name="T75" fmla="*/ 2147483647 h 68"/>
                <a:gd name="T76" fmla="*/ 2147483647 w 86"/>
                <a:gd name="T77" fmla="*/ 2147483647 h 68"/>
                <a:gd name="T78" fmla="*/ 2147483647 w 86"/>
                <a:gd name="T79" fmla="*/ 2147483647 h 68"/>
                <a:gd name="T80" fmla="*/ 2147483647 w 86"/>
                <a:gd name="T81" fmla="*/ 2147483647 h 68"/>
                <a:gd name="T82" fmla="*/ 2147483647 w 86"/>
                <a:gd name="T83" fmla="*/ 2147483647 h 68"/>
                <a:gd name="T84" fmla="*/ 2147483647 w 86"/>
                <a:gd name="T85" fmla="*/ 2147483647 h 68"/>
                <a:gd name="T86" fmla="*/ 2147483647 w 86"/>
                <a:gd name="T87" fmla="*/ 2147483647 h 68"/>
                <a:gd name="T88" fmla="*/ 2147483647 w 86"/>
                <a:gd name="T89" fmla="*/ 2147483647 h 68"/>
                <a:gd name="T90" fmla="*/ 2147483647 w 86"/>
                <a:gd name="T91" fmla="*/ 2147483647 h 68"/>
                <a:gd name="T92" fmla="*/ 2147483647 w 86"/>
                <a:gd name="T93" fmla="*/ 2147483647 h 68"/>
                <a:gd name="T94" fmla="*/ 2147483647 w 86"/>
                <a:gd name="T95" fmla="*/ 2147483647 h 68"/>
                <a:gd name="T96" fmla="*/ 2147483647 w 86"/>
                <a:gd name="T97" fmla="*/ 2147483647 h 68"/>
                <a:gd name="T98" fmla="*/ 2147483647 w 86"/>
                <a:gd name="T99" fmla="*/ 2147483647 h 68"/>
                <a:gd name="T100" fmla="*/ 2147483647 w 86"/>
                <a:gd name="T101" fmla="*/ 2147483647 h 68"/>
                <a:gd name="T102" fmla="*/ 2147483647 w 86"/>
                <a:gd name="T103" fmla="*/ 2147483647 h 68"/>
                <a:gd name="T104" fmla="*/ 2147483647 w 86"/>
                <a:gd name="T105" fmla="*/ 2147483647 h 68"/>
                <a:gd name="T106" fmla="*/ 2147483647 w 86"/>
                <a:gd name="T107" fmla="*/ 2147483647 h 68"/>
                <a:gd name="T108" fmla="*/ 2147483647 w 86"/>
                <a:gd name="T109" fmla="*/ 2147483647 h 68"/>
                <a:gd name="T110" fmla="*/ 2147483647 w 86"/>
                <a:gd name="T111" fmla="*/ 2147483647 h 68"/>
                <a:gd name="T112" fmla="*/ 2147483647 w 86"/>
                <a:gd name="T113" fmla="*/ 2147483647 h 68"/>
                <a:gd name="T114" fmla="*/ 2147483647 w 86"/>
                <a:gd name="T115" fmla="*/ 2147483647 h 68"/>
                <a:gd name="T116" fmla="*/ 2147483647 w 86"/>
                <a:gd name="T117" fmla="*/ 2147483647 h 6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
                <a:gd name="T178" fmla="*/ 0 h 68"/>
                <a:gd name="T179" fmla="*/ 86 w 86"/>
                <a:gd name="T180" fmla="*/ 68 h 6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 h="68">
                  <a:moveTo>
                    <a:pt x="49" y="68"/>
                  </a:moveTo>
                  <a:lnTo>
                    <a:pt x="48" y="66"/>
                  </a:lnTo>
                  <a:lnTo>
                    <a:pt x="47" y="66"/>
                  </a:lnTo>
                  <a:lnTo>
                    <a:pt x="47" y="65"/>
                  </a:lnTo>
                  <a:lnTo>
                    <a:pt x="46" y="65"/>
                  </a:lnTo>
                  <a:lnTo>
                    <a:pt x="46" y="64"/>
                  </a:lnTo>
                  <a:lnTo>
                    <a:pt x="45" y="64"/>
                  </a:lnTo>
                  <a:lnTo>
                    <a:pt x="45" y="63"/>
                  </a:lnTo>
                  <a:lnTo>
                    <a:pt x="43" y="62"/>
                  </a:lnTo>
                  <a:lnTo>
                    <a:pt x="41" y="61"/>
                  </a:lnTo>
                  <a:lnTo>
                    <a:pt x="40" y="60"/>
                  </a:lnTo>
                  <a:lnTo>
                    <a:pt x="40" y="59"/>
                  </a:lnTo>
                  <a:lnTo>
                    <a:pt x="39" y="58"/>
                  </a:lnTo>
                  <a:lnTo>
                    <a:pt x="35" y="53"/>
                  </a:lnTo>
                  <a:lnTo>
                    <a:pt x="34" y="52"/>
                  </a:lnTo>
                  <a:lnTo>
                    <a:pt x="30" y="46"/>
                  </a:lnTo>
                  <a:lnTo>
                    <a:pt x="24" y="38"/>
                  </a:lnTo>
                  <a:lnTo>
                    <a:pt x="20" y="33"/>
                  </a:lnTo>
                  <a:lnTo>
                    <a:pt x="19" y="32"/>
                  </a:lnTo>
                  <a:lnTo>
                    <a:pt x="19" y="31"/>
                  </a:lnTo>
                  <a:lnTo>
                    <a:pt x="15" y="27"/>
                  </a:lnTo>
                  <a:lnTo>
                    <a:pt x="11" y="22"/>
                  </a:lnTo>
                  <a:lnTo>
                    <a:pt x="9" y="19"/>
                  </a:lnTo>
                  <a:lnTo>
                    <a:pt x="3" y="11"/>
                  </a:lnTo>
                  <a:lnTo>
                    <a:pt x="0" y="7"/>
                  </a:lnTo>
                  <a:lnTo>
                    <a:pt x="3" y="5"/>
                  </a:lnTo>
                  <a:lnTo>
                    <a:pt x="4" y="4"/>
                  </a:lnTo>
                  <a:lnTo>
                    <a:pt x="8" y="3"/>
                  </a:lnTo>
                  <a:lnTo>
                    <a:pt x="11" y="1"/>
                  </a:lnTo>
                  <a:lnTo>
                    <a:pt x="13" y="1"/>
                  </a:lnTo>
                  <a:lnTo>
                    <a:pt x="14" y="0"/>
                  </a:lnTo>
                  <a:lnTo>
                    <a:pt x="15" y="2"/>
                  </a:lnTo>
                  <a:lnTo>
                    <a:pt x="16" y="2"/>
                  </a:lnTo>
                  <a:lnTo>
                    <a:pt x="18" y="2"/>
                  </a:lnTo>
                  <a:lnTo>
                    <a:pt x="19" y="3"/>
                  </a:lnTo>
                  <a:lnTo>
                    <a:pt x="17" y="8"/>
                  </a:lnTo>
                  <a:lnTo>
                    <a:pt x="18" y="8"/>
                  </a:lnTo>
                  <a:lnTo>
                    <a:pt x="19" y="9"/>
                  </a:lnTo>
                  <a:lnTo>
                    <a:pt x="19" y="10"/>
                  </a:lnTo>
                  <a:lnTo>
                    <a:pt x="20" y="10"/>
                  </a:lnTo>
                  <a:lnTo>
                    <a:pt x="20" y="11"/>
                  </a:lnTo>
                  <a:lnTo>
                    <a:pt x="22" y="12"/>
                  </a:lnTo>
                  <a:lnTo>
                    <a:pt x="25" y="12"/>
                  </a:lnTo>
                  <a:lnTo>
                    <a:pt x="26" y="12"/>
                  </a:lnTo>
                  <a:lnTo>
                    <a:pt x="27" y="12"/>
                  </a:lnTo>
                  <a:lnTo>
                    <a:pt x="27" y="13"/>
                  </a:lnTo>
                  <a:lnTo>
                    <a:pt x="27" y="12"/>
                  </a:lnTo>
                  <a:lnTo>
                    <a:pt x="29" y="13"/>
                  </a:lnTo>
                  <a:lnTo>
                    <a:pt x="29" y="12"/>
                  </a:lnTo>
                  <a:lnTo>
                    <a:pt x="30" y="12"/>
                  </a:lnTo>
                  <a:lnTo>
                    <a:pt x="31" y="12"/>
                  </a:lnTo>
                  <a:lnTo>
                    <a:pt x="31" y="10"/>
                  </a:lnTo>
                  <a:lnTo>
                    <a:pt x="33" y="10"/>
                  </a:lnTo>
                  <a:lnTo>
                    <a:pt x="34" y="10"/>
                  </a:lnTo>
                  <a:lnTo>
                    <a:pt x="34" y="11"/>
                  </a:lnTo>
                  <a:lnTo>
                    <a:pt x="33" y="12"/>
                  </a:lnTo>
                  <a:lnTo>
                    <a:pt x="33" y="13"/>
                  </a:lnTo>
                  <a:lnTo>
                    <a:pt x="33" y="14"/>
                  </a:lnTo>
                  <a:lnTo>
                    <a:pt x="34" y="15"/>
                  </a:lnTo>
                  <a:lnTo>
                    <a:pt x="33" y="15"/>
                  </a:lnTo>
                  <a:lnTo>
                    <a:pt x="33" y="16"/>
                  </a:lnTo>
                  <a:lnTo>
                    <a:pt x="33" y="17"/>
                  </a:lnTo>
                  <a:lnTo>
                    <a:pt x="33" y="18"/>
                  </a:lnTo>
                  <a:lnTo>
                    <a:pt x="32" y="19"/>
                  </a:lnTo>
                  <a:lnTo>
                    <a:pt x="32" y="21"/>
                  </a:lnTo>
                  <a:lnTo>
                    <a:pt x="32" y="22"/>
                  </a:lnTo>
                  <a:lnTo>
                    <a:pt x="32" y="23"/>
                  </a:lnTo>
                  <a:lnTo>
                    <a:pt x="33" y="25"/>
                  </a:lnTo>
                  <a:lnTo>
                    <a:pt x="34" y="26"/>
                  </a:lnTo>
                  <a:lnTo>
                    <a:pt x="35" y="29"/>
                  </a:lnTo>
                  <a:lnTo>
                    <a:pt x="35" y="30"/>
                  </a:lnTo>
                  <a:lnTo>
                    <a:pt x="36" y="30"/>
                  </a:lnTo>
                  <a:lnTo>
                    <a:pt x="37" y="30"/>
                  </a:lnTo>
                  <a:lnTo>
                    <a:pt x="38" y="30"/>
                  </a:lnTo>
                  <a:lnTo>
                    <a:pt x="39" y="30"/>
                  </a:lnTo>
                  <a:lnTo>
                    <a:pt x="43" y="30"/>
                  </a:lnTo>
                  <a:lnTo>
                    <a:pt x="44" y="30"/>
                  </a:lnTo>
                  <a:lnTo>
                    <a:pt x="46" y="32"/>
                  </a:lnTo>
                  <a:lnTo>
                    <a:pt x="47" y="31"/>
                  </a:lnTo>
                  <a:lnTo>
                    <a:pt x="48" y="30"/>
                  </a:lnTo>
                  <a:lnTo>
                    <a:pt x="49" y="31"/>
                  </a:lnTo>
                  <a:lnTo>
                    <a:pt x="50" y="31"/>
                  </a:lnTo>
                  <a:lnTo>
                    <a:pt x="52" y="32"/>
                  </a:lnTo>
                  <a:lnTo>
                    <a:pt x="53" y="32"/>
                  </a:lnTo>
                  <a:lnTo>
                    <a:pt x="54" y="32"/>
                  </a:lnTo>
                  <a:lnTo>
                    <a:pt x="55" y="32"/>
                  </a:lnTo>
                  <a:lnTo>
                    <a:pt x="56" y="32"/>
                  </a:lnTo>
                  <a:lnTo>
                    <a:pt x="58" y="32"/>
                  </a:lnTo>
                  <a:lnTo>
                    <a:pt x="60" y="32"/>
                  </a:lnTo>
                  <a:lnTo>
                    <a:pt x="61" y="32"/>
                  </a:lnTo>
                  <a:lnTo>
                    <a:pt x="62" y="31"/>
                  </a:lnTo>
                  <a:lnTo>
                    <a:pt x="64" y="31"/>
                  </a:lnTo>
                  <a:lnTo>
                    <a:pt x="65" y="31"/>
                  </a:lnTo>
                  <a:lnTo>
                    <a:pt x="66" y="30"/>
                  </a:lnTo>
                  <a:lnTo>
                    <a:pt x="67" y="30"/>
                  </a:lnTo>
                  <a:lnTo>
                    <a:pt x="68" y="29"/>
                  </a:lnTo>
                  <a:lnTo>
                    <a:pt x="69" y="28"/>
                  </a:lnTo>
                  <a:lnTo>
                    <a:pt x="70" y="28"/>
                  </a:lnTo>
                  <a:lnTo>
                    <a:pt x="72" y="27"/>
                  </a:lnTo>
                  <a:lnTo>
                    <a:pt x="73" y="26"/>
                  </a:lnTo>
                  <a:lnTo>
                    <a:pt x="74" y="26"/>
                  </a:lnTo>
                  <a:lnTo>
                    <a:pt x="75" y="26"/>
                  </a:lnTo>
                  <a:lnTo>
                    <a:pt x="76" y="25"/>
                  </a:lnTo>
                  <a:lnTo>
                    <a:pt x="77" y="25"/>
                  </a:lnTo>
                  <a:lnTo>
                    <a:pt x="78" y="25"/>
                  </a:lnTo>
                  <a:lnTo>
                    <a:pt x="79" y="25"/>
                  </a:lnTo>
                  <a:lnTo>
                    <a:pt x="80" y="25"/>
                  </a:lnTo>
                  <a:lnTo>
                    <a:pt x="80" y="26"/>
                  </a:lnTo>
                  <a:lnTo>
                    <a:pt x="81" y="25"/>
                  </a:lnTo>
                  <a:lnTo>
                    <a:pt x="81" y="26"/>
                  </a:lnTo>
                  <a:lnTo>
                    <a:pt x="82" y="28"/>
                  </a:lnTo>
                  <a:lnTo>
                    <a:pt x="82" y="29"/>
                  </a:lnTo>
                  <a:lnTo>
                    <a:pt x="83" y="32"/>
                  </a:lnTo>
                  <a:lnTo>
                    <a:pt x="86" y="36"/>
                  </a:lnTo>
                  <a:lnTo>
                    <a:pt x="85" y="36"/>
                  </a:lnTo>
                  <a:lnTo>
                    <a:pt x="84" y="36"/>
                  </a:lnTo>
                  <a:lnTo>
                    <a:pt x="83" y="37"/>
                  </a:lnTo>
                  <a:lnTo>
                    <a:pt x="82" y="37"/>
                  </a:lnTo>
                  <a:lnTo>
                    <a:pt x="80" y="37"/>
                  </a:lnTo>
                  <a:lnTo>
                    <a:pt x="79" y="38"/>
                  </a:lnTo>
                  <a:lnTo>
                    <a:pt x="78" y="38"/>
                  </a:lnTo>
                  <a:lnTo>
                    <a:pt x="74" y="40"/>
                  </a:lnTo>
                  <a:lnTo>
                    <a:pt x="70" y="43"/>
                  </a:lnTo>
                  <a:lnTo>
                    <a:pt x="66" y="45"/>
                  </a:lnTo>
                  <a:lnTo>
                    <a:pt x="65" y="46"/>
                  </a:lnTo>
                  <a:lnTo>
                    <a:pt x="64" y="47"/>
                  </a:lnTo>
                  <a:lnTo>
                    <a:pt x="63" y="47"/>
                  </a:lnTo>
                  <a:lnTo>
                    <a:pt x="63" y="48"/>
                  </a:lnTo>
                  <a:lnTo>
                    <a:pt x="61" y="52"/>
                  </a:lnTo>
                  <a:lnTo>
                    <a:pt x="60" y="52"/>
                  </a:lnTo>
                  <a:lnTo>
                    <a:pt x="52" y="65"/>
                  </a:lnTo>
                  <a:lnTo>
                    <a:pt x="52" y="66"/>
                  </a:lnTo>
                  <a:lnTo>
                    <a:pt x="49" y="67"/>
                  </a:lnTo>
                  <a:lnTo>
                    <a:pt x="49" y="68"/>
                  </a:lnTo>
                  <a:close/>
                </a:path>
              </a:pathLst>
            </a:custGeom>
            <a:solidFill>
              <a:srgbClr val="669999"/>
            </a:solidFill>
            <a:ln w="0">
              <a:solidFill>
                <a:srgbClr val="000000"/>
              </a:solidFill>
              <a:prstDash val="solid"/>
              <a:round/>
              <a:headEnd/>
              <a:tailEnd/>
            </a:ln>
          </p:spPr>
          <p:txBody>
            <a:bodyPr/>
            <a:lstStyle/>
            <a:p>
              <a:endParaRPr lang="en-GB"/>
            </a:p>
          </p:txBody>
        </p:sp>
        <p:sp>
          <p:nvSpPr>
            <p:cNvPr id="41" name="Freeform 40"/>
            <p:cNvSpPr>
              <a:spLocks/>
            </p:cNvSpPr>
            <p:nvPr/>
          </p:nvSpPr>
          <p:spPr bwMode="auto">
            <a:xfrm>
              <a:off x="2867025" y="2266950"/>
              <a:ext cx="619125" cy="438150"/>
            </a:xfrm>
            <a:custGeom>
              <a:avLst/>
              <a:gdLst>
                <a:gd name="T0" fmla="*/ 2147483647 w 65"/>
                <a:gd name="T1" fmla="*/ 2147483647 h 46"/>
                <a:gd name="T2" fmla="*/ 2147483647 w 65"/>
                <a:gd name="T3" fmla="*/ 2147483647 h 46"/>
                <a:gd name="T4" fmla="*/ 2147483647 w 65"/>
                <a:gd name="T5" fmla="*/ 2147483647 h 46"/>
                <a:gd name="T6" fmla="*/ 2147483647 w 65"/>
                <a:gd name="T7" fmla="*/ 2147483647 h 46"/>
                <a:gd name="T8" fmla="*/ 2147483647 w 65"/>
                <a:gd name="T9" fmla="*/ 2147483647 h 46"/>
                <a:gd name="T10" fmla="*/ 2147483647 w 65"/>
                <a:gd name="T11" fmla="*/ 2147483647 h 46"/>
                <a:gd name="T12" fmla="*/ 2147483647 w 65"/>
                <a:gd name="T13" fmla="*/ 2147483647 h 46"/>
                <a:gd name="T14" fmla="*/ 2147483647 w 65"/>
                <a:gd name="T15" fmla="*/ 2147483647 h 46"/>
                <a:gd name="T16" fmla="*/ 2147483647 w 65"/>
                <a:gd name="T17" fmla="*/ 2147483647 h 46"/>
                <a:gd name="T18" fmla="*/ 2147483647 w 65"/>
                <a:gd name="T19" fmla="*/ 2147483647 h 46"/>
                <a:gd name="T20" fmla="*/ 2147483647 w 65"/>
                <a:gd name="T21" fmla="*/ 2147483647 h 46"/>
                <a:gd name="T22" fmla="*/ 2147483647 w 65"/>
                <a:gd name="T23" fmla="*/ 2147483647 h 46"/>
                <a:gd name="T24" fmla="*/ 2147483647 w 65"/>
                <a:gd name="T25" fmla="*/ 2147483647 h 46"/>
                <a:gd name="T26" fmla="*/ 2147483647 w 65"/>
                <a:gd name="T27" fmla="*/ 2147483647 h 46"/>
                <a:gd name="T28" fmla="*/ 2147483647 w 65"/>
                <a:gd name="T29" fmla="*/ 2147483647 h 46"/>
                <a:gd name="T30" fmla="*/ 2147483647 w 65"/>
                <a:gd name="T31" fmla="*/ 2147483647 h 46"/>
                <a:gd name="T32" fmla="*/ 2147483647 w 65"/>
                <a:gd name="T33" fmla="*/ 2147483647 h 46"/>
                <a:gd name="T34" fmla="*/ 2147483647 w 65"/>
                <a:gd name="T35" fmla="*/ 2147483647 h 46"/>
                <a:gd name="T36" fmla="*/ 2147483647 w 65"/>
                <a:gd name="T37" fmla="*/ 2147483647 h 46"/>
                <a:gd name="T38" fmla="*/ 2147483647 w 65"/>
                <a:gd name="T39" fmla="*/ 2147483647 h 46"/>
                <a:gd name="T40" fmla="*/ 2147483647 w 65"/>
                <a:gd name="T41" fmla="*/ 2147483647 h 46"/>
                <a:gd name="T42" fmla="*/ 2147483647 w 65"/>
                <a:gd name="T43" fmla="*/ 2147483647 h 46"/>
                <a:gd name="T44" fmla="*/ 2147483647 w 65"/>
                <a:gd name="T45" fmla="*/ 2147483647 h 46"/>
                <a:gd name="T46" fmla="*/ 2147483647 w 65"/>
                <a:gd name="T47" fmla="*/ 2147483647 h 46"/>
                <a:gd name="T48" fmla="*/ 2147483647 w 65"/>
                <a:gd name="T49" fmla="*/ 2147483647 h 46"/>
                <a:gd name="T50" fmla="*/ 2147483647 w 65"/>
                <a:gd name="T51" fmla="*/ 2147483647 h 46"/>
                <a:gd name="T52" fmla="*/ 2147483647 w 65"/>
                <a:gd name="T53" fmla="*/ 2147483647 h 46"/>
                <a:gd name="T54" fmla="*/ 2147483647 w 65"/>
                <a:gd name="T55" fmla="*/ 2147483647 h 46"/>
                <a:gd name="T56" fmla="*/ 2147483647 w 65"/>
                <a:gd name="T57" fmla="*/ 2147483647 h 46"/>
                <a:gd name="T58" fmla="*/ 2147483647 w 65"/>
                <a:gd name="T59" fmla="*/ 2147483647 h 46"/>
                <a:gd name="T60" fmla="*/ 2147483647 w 65"/>
                <a:gd name="T61" fmla="*/ 2147483647 h 46"/>
                <a:gd name="T62" fmla="*/ 2147483647 w 65"/>
                <a:gd name="T63" fmla="*/ 2147483647 h 46"/>
                <a:gd name="T64" fmla="*/ 2147483647 w 65"/>
                <a:gd name="T65" fmla="*/ 2147483647 h 46"/>
                <a:gd name="T66" fmla="*/ 0 w 65"/>
                <a:gd name="T67" fmla="*/ 2147483647 h 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
                <a:gd name="T103" fmla="*/ 0 h 46"/>
                <a:gd name="T104" fmla="*/ 65 w 65"/>
                <a:gd name="T105" fmla="*/ 46 h 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 h="46">
                  <a:moveTo>
                    <a:pt x="0" y="22"/>
                  </a:moveTo>
                  <a:lnTo>
                    <a:pt x="1" y="22"/>
                  </a:lnTo>
                  <a:lnTo>
                    <a:pt x="1" y="21"/>
                  </a:lnTo>
                  <a:lnTo>
                    <a:pt x="3" y="20"/>
                  </a:lnTo>
                  <a:lnTo>
                    <a:pt x="13" y="14"/>
                  </a:lnTo>
                  <a:lnTo>
                    <a:pt x="17" y="11"/>
                  </a:lnTo>
                  <a:lnTo>
                    <a:pt x="24" y="7"/>
                  </a:lnTo>
                  <a:lnTo>
                    <a:pt x="27" y="4"/>
                  </a:lnTo>
                  <a:lnTo>
                    <a:pt x="29" y="3"/>
                  </a:lnTo>
                  <a:lnTo>
                    <a:pt x="30" y="1"/>
                  </a:lnTo>
                  <a:lnTo>
                    <a:pt x="32" y="1"/>
                  </a:lnTo>
                  <a:lnTo>
                    <a:pt x="34" y="1"/>
                  </a:lnTo>
                  <a:lnTo>
                    <a:pt x="39" y="0"/>
                  </a:lnTo>
                  <a:lnTo>
                    <a:pt x="42" y="1"/>
                  </a:lnTo>
                  <a:lnTo>
                    <a:pt x="46" y="2"/>
                  </a:lnTo>
                  <a:lnTo>
                    <a:pt x="48" y="3"/>
                  </a:lnTo>
                  <a:lnTo>
                    <a:pt x="49" y="4"/>
                  </a:lnTo>
                  <a:lnTo>
                    <a:pt x="51" y="5"/>
                  </a:lnTo>
                  <a:lnTo>
                    <a:pt x="53" y="6"/>
                  </a:lnTo>
                  <a:lnTo>
                    <a:pt x="54" y="6"/>
                  </a:lnTo>
                  <a:lnTo>
                    <a:pt x="54" y="7"/>
                  </a:lnTo>
                  <a:lnTo>
                    <a:pt x="54" y="8"/>
                  </a:lnTo>
                  <a:lnTo>
                    <a:pt x="55" y="12"/>
                  </a:lnTo>
                  <a:lnTo>
                    <a:pt x="55" y="15"/>
                  </a:lnTo>
                  <a:lnTo>
                    <a:pt x="55" y="17"/>
                  </a:lnTo>
                  <a:lnTo>
                    <a:pt x="55" y="18"/>
                  </a:lnTo>
                  <a:lnTo>
                    <a:pt x="56" y="18"/>
                  </a:lnTo>
                  <a:lnTo>
                    <a:pt x="56" y="19"/>
                  </a:lnTo>
                  <a:lnTo>
                    <a:pt x="58" y="21"/>
                  </a:lnTo>
                  <a:lnTo>
                    <a:pt x="59" y="22"/>
                  </a:lnTo>
                  <a:lnTo>
                    <a:pt x="62" y="24"/>
                  </a:lnTo>
                  <a:lnTo>
                    <a:pt x="62" y="25"/>
                  </a:lnTo>
                  <a:lnTo>
                    <a:pt x="63" y="25"/>
                  </a:lnTo>
                  <a:lnTo>
                    <a:pt x="65" y="26"/>
                  </a:lnTo>
                  <a:lnTo>
                    <a:pt x="64" y="27"/>
                  </a:lnTo>
                  <a:lnTo>
                    <a:pt x="62" y="29"/>
                  </a:lnTo>
                  <a:lnTo>
                    <a:pt x="60" y="31"/>
                  </a:lnTo>
                  <a:lnTo>
                    <a:pt x="60" y="32"/>
                  </a:lnTo>
                  <a:lnTo>
                    <a:pt x="58" y="35"/>
                  </a:lnTo>
                  <a:lnTo>
                    <a:pt x="56" y="37"/>
                  </a:lnTo>
                  <a:lnTo>
                    <a:pt x="55" y="37"/>
                  </a:lnTo>
                  <a:lnTo>
                    <a:pt x="54" y="38"/>
                  </a:lnTo>
                  <a:lnTo>
                    <a:pt x="51" y="39"/>
                  </a:lnTo>
                  <a:lnTo>
                    <a:pt x="49" y="40"/>
                  </a:lnTo>
                  <a:lnTo>
                    <a:pt x="45" y="41"/>
                  </a:lnTo>
                  <a:lnTo>
                    <a:pt x="38" y="44"/>
                  </a:lnTo>
                  <a:lnTo>
                    <a:pt x="33" y="46"/>
                  </a:lnTo>
                  <a:lnTo>
                    <a:pt x="33" y="45"/>
                  </a:lnTo>
                  <a:lnTo>
                    <a:pt x="31" y="41"/>
                  </a:lnTo>
                  <a:lnTo>
                    <a:pt x="30" y="38"/>
                  </a:lnTo>
                  <a:lnTo>
                    <a:pt x="26" y="28"/>
                  </a:lnTo>
                  <a:lnTo>
                    <a:pt x="24" y="29"/>
                  </a:lnTo>
                  <a:lnTo>
                    <a:pt x="19" y="31"/>
                  </a:lnTo>
                  <a:lnTo>
                    <a:pt x="16" y="34"/>
                  </a:lnTo>
                  <a:lnTo>
                    <a:pt x="13" y="36"/>
                  </a:lnTo>
                  <a:lnTo>
                    <a:pt x="11" y="37"/>
                  </a:lnTo>
                  <a:lnTo>
                    <a:pt x="8" y="32"/>
                  </a:lnTo>
                  <a:lnTo>
                    <a:pt x="3" y="27"/>
                  </a:lnTo>
                  <a:lnTo>
                    <a:pt x="1" y="23"/>
                  </a:lnTo>
                  <a:lnTo>
                    <a:pt x="0" y="22"/>
                  </a:lnTo>
                  <a:close/>
                </a:path>
              </a:pathLst>
            </a:custGeom>
            <a:solidFill>
              <a:srgbClr val="336666"/>
            </a:solidFill>
            <a:ln w="0">
              <a:solidFill>
                <a:srgbClr val="000000"/>
              </a:solidFill>
              <a:prstDash val="solid"/>
              <a:round/>
              <a:headEnd/>
              <a:tailEnd/>
            </a:ln>
          </p:spPr>
          <p:txBody>
            <a:bodyPr/>
            <a:lstStyle/>
            <a:p>
              <a:endParaRPr lang="en-GB"/>
            </a:p>
          </p:txBody>
        </p:sp>
        <p:sp>
          <p:nvSpPr>
            <p:cNvPr id="42" name="Freeform 41"/>
            <p:cNvSpPr>
              <a:spLocks/>
            </p:cNvSpPr>
            <p:nvPr/>
          </p:nvSpPr>
          <p:spPr bwMode="auto">
            <a:xfrm>
              <a:off x="2105025" y="1924050"/>
              <a:ext cx="762000" cy="752475"/>
            </a:xfrm>
            <a:custGeom>
              <a:avLst/>
              <a:gdLst>
                <a:gd name="T0" fmla="*/ 2147483647 w 80"/>
                <a:gd name="T1" fmla="*/ 2147483647 h 79"/>
                <a:gd name="T2" fmla="*/ 2147483647 w 80"/>
                <a:gd name="T3" fmla="*/ 2147483647 h 79"/>
                <a:gd name="T4" fmla="*/ 2147483647 w 80"/>
                <a:gd name="T5" fmla="*/ 2147483647 h 79"/>
                <a:gd name="T6" fmla="*/ 2147483647 w 80"/>
                <a:gd name="T7" fmla="*/ 2147483647 h 79"/>
                <a:gd name="T8" fmla="*/ 2147483647 w 80"/>
                <a:gd name="T9" fmla="*/ 2147483647 h 79"/>
                <a:gd name="T10" fmla="*/ 2147483647 w 80"/>
                <a:gd name="T11" fmla="*/ 2147483647 h 79"/>
                <a:gd name="T12" fmla="*/ 2147483647 w 80"/>
                <a:gd name="T13" fmla="*/ 2147483647 h 79"/>
                <a:gd name="T14" fmla="*/ 2147483647 w 80"/>
                <a:gd name="T15" fmla="*/ 2147483647 h 79"/>
                <a:gd name="T16" fmla="*/ 2147483647 w 80"/>
                <a:gd name="T17" fmla="*/ 2147483647 h 79"/>
                <a:gd name="T18" fmla="*/ 2147483647 w 80"/>
                <a:gd name="T19" fmla="*/ 2147483647 h 79"/>
                <a:gd name="T20" fmla="*/ 2147483647 w 80"/>
                <a:gd name="T21" fmla="*/ 2147483647 h 79"/>
                <a:gd name="T22" fmla="*/ 2147483647 w 80"/>
                <a:gd name="T23" fmla="*/ 2147483647 h 79"/>
                <a:gd name="T24" fmla="*/ 2147483647 w 80"/>
                <a:gd name="T25" fmla="*/ 2147483647 h 79"/>
                <a:gd name="T26" fmla="*/ 2147483647 w 80"/>
                <a:gd name="T27" fmla="*/ 2147483647 h 79"/>
                <a:gd name="T28" fmla="*/ 2147483647 w 80"/>
                <a:gd name="T29" fmla="*/ 2147483647 h 79"/>
                <a:gd name="T30" fmla="*/ 2147483647 w 80"/>
                <a:gd name="T31" fmla="*/ 2147483647 h 79"/>
                <a:gd name="T32" fmla="*/ 2147483647 w 80"/>
                <a:gd name="T33" fmla="*/ 0 h 79"/>
                <a:gd name="T34" fmla="*/ 2147483647 w 80"/>
                <a:gd name="T35" fmla="*/ 2147483647 h 79"/>
                <a:gd name="T36" fmla="*/ 2147483647 w 80"/>
                <a:gd name="T37" fmla="*/ 2147483647 h 79"/>
                <a:gd name="T38" fmla="*/ 2147483647 w 80"/>
                <a:gd name="T39" fmla="*/ 2147483647 h 79"/>
                <a:gd name="T40" fmla="*/ 2147483647 w 80"/>
                <a:gd name="T41" fmla="*/ 2147483647 h 79"/>
                <a:gd name="T42" fmla="*/ 2147483647 w 80"/>
                <a:gd name="T43" fmla="*/ 2147483647 h 79"/>
                <a:gd name="T44" fmla="*/ 2147483647 w 80"/>
                <a:gd name="T45" fmla="*/ 2147483647 h 79"/>
                <a:gd name="T46" fmla="*/ 2147483647 w 80"/>
                <a:gd name="T47" fmla="*/ 2147483647 h 79"/>
                <a:gd name="T48" fmla="*/ 2147483647 w 80"/>
                <a:gd name="T49" fmla="*/ 2147483647 h 79"/>
                <a:gd name="T50" fmla="*/ 2147483647 w 80"/>
                <a:gd name="T51" fmla="*/ 2147483647 h 79"/>
                <a:gd name="T52" fmla="*/ 2147483647 w 80"/>
                <a:gd name="T53" fmla="*/ 2147483647 h 79"/>
                <a:gd name="T54" fmla="*/ 2147483647 w 80"/>
                <a:gd name="T55" fmla="*/ 2147483647 h 79"/>
                <a:gd name="T56" fmla="*/ 2147483647 w 80"/>
                <a:gd name="T57" fmla="*/ 2147483647 h 79"/>
                <a:gd name="T58" fmla="*/ 2147483647 w 80"/>
                <a:gd name="T59" fmla="*/ 2147483647 h 79"/>
                <a:gd name="T60" fmla="*/ 2147483647 w 80"/>
                <a:gd name="T61" fmla="*/ 2147483647 h 79"/>
                <a:gd name="T62" fmla="*/ 2147483647 w 80"/>
                <a:gd name="T63" fmla="*/ 2147483647 h 79"/>
                <a:gd name="T64" fmla="*/ 2147483647 w 80"/>
                <a:gd name="T65" fmla="*/ 2147483647 h 79"/>
                <a:gd name="T66" fmla="*/ 2147483647 w 80"/>
                <a:gd name="T67" fmla="*/ 2147483647 h 79"/>
                <a:gd name="T68" fmla="*/ 2147483647 w 80"/>
                <a:gd name="T69" fmla="*/ 2147483647 h 79"/>
                <a:gd name="T70" fmla="*/ 2147483647 w 80"/>
                <a:gd name="T71" fmla="*/ 2147483647 h 79"/>
                <a:gd name="T72" fmla="*/ 2147483647 w 80"/>
                <a:gd name="T73" fmla="*/ 2147483647 h 79"/>
                <a:gd name="T74" fmla="*/ 2147483647 w 80"/>
                <a:gd name="T75" fmla="*/ 2147483647 h 79"/>
                <a:gd name="T76" fmla="*/ 2147483647 w 80"/>
                <a:gd name="T77" fmla="*/ 2147483647 h 79"/>
                <a:gd name="T78" fmla="*/ 2147483647 w 80"/>
                <a:gd name="T79" fmla="*/ 2147483647 h 79"/>
                <a:gd name="T80" fmla="*/ 2147483647 w 80"/>
                <a:gd name="T81" fmla="*/ 2147483647 h 79"/>
                <a:gd name="T82" fmla="*/ 2147483647 w 80"/>
                <a:gd name="T83" fmla="*/ 2147483647 h 79"/>
                <a:gd name="T84" fmla="*/ 2147483647 w 80"/>
                <a:gd name="T85" fmla="*/ 2147483647 h 79"/>
                <a:gd name="T86" fmla="*/ 2147483647 w 80"/>
                <a:gd name="T87" fmla="*/ 2147483647 h 79"/>
                <a:gd name="T88" fmla="*/ 2147483647 w 80"/>
                <a:gd name="T89" fmla="*/ 2147483647 h 79"/>
                <a:gd name="T90" fmla="*/ 2147483647 w 80"/>
                <a:gd name="T91" fmla="*/ 2147483647 h 79"/>
                <a:gd name="T92" fmla="*/ 2147483647 w 80"/>
                <a:gd name="T93" fmla="*/ 2147483647 h 79"/>
                <a:gd name="T94" fmla="*/ 2147483647 w 80"/>
                <a:gd name="T95" fmla="*/ 2147483647 h 79"/>
                <a:gd name="T96" fmla="*/ 2147483647 w 80"/>
                <a:gd name="T97" fmla="*/ 2147483647 h 79"/>
                <a:gd name="T98" fmla="*/ 2147483647 w 80"/>
                <a:gd name="T99" fmla="*/ 2147483647 h 79"/>
                <a:gd name="T100" fmla="*/ 2147483647 w 80"/>
                <a:gd name="T101" fmla="*/ 2147483647 h 79"/>
                <a:gd name="T102" fmla="*/ 2147483647 w 80"/>
                <a:gd name="T103" fmla="*/ 2147483647 h 79"/>
                <a:gd name="T104" fmla="*/ 2147483647 w 80"/>
                <a:gd name="T105" fmla="*/ 2147483647 h 79"/>
                <a:gd name="T106" fmla="*/ 2147483647 w 80"/>
                <a:gd name="T107" fmla="*/ 2147483647 h 79"/>
                <a:gd name="T108" fmla="*/ 2147483647 w 80"/>
                <a:gd name="T109" fmla="*/ 2147483647 h 79"/>
                <a:gd name="T110" fmla="*/ 2147483647 w 80"/>
                <a:gd name="T111" fmla="*/ 2147483647 h 79"/>
                <a:gd name="T112" fmla="*/ 2147483647 w 80"/>
                <a:gd name="T113" fmla="*/ 2147483647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0"/>
                <a:gd name="T172" fmla="*/ 0 h 79"/>
                <a:gd name="T173" fmla="*/ 80 w 80"/>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0" h="79">
                  <a:moveTo>
                    <a:pt x="0" y="1"/>
                  </a:moveTo>
                  <a:lnTo>
                    <a:pt x="1" y="1"/>
                  </a:lnTo>
                  <a:lnTo>
                    <a:pt x="3" y="1"/>
                  </a:lnTo>
                  <a:lnTo>
                    <a:pt x="4" y="1"/>
                  </a:lnTo>
                  <a:lnTo>
                    <a:pt x="5" y="1"/>
                  </a:lnTo>
                  <a:lnTo>
                    <a:pt x="7" y="1"/>
                  </a:lnTo>
                  <a:lnTo>
                    <a:pt x="9" y="2"/>
                  </a:lnTo>
                  <a:lnTo>
                    <a:pt x="10" y="2"/>
                  </a:lnTo>
                  <a:lnTo>
                    <a:pt x="11" y="2"/>
                  </a:lnTo>
                  <a:lnTo>
                    <a:pt x="12" y="3"/>
                  </a:lnTo>
                  <a:lnTo>
                    <a:pt x="13" y="3"/>
                  </a:lnTo>
                  <a:lnTo>
                    <a:pt x="14" y="4"/>
                  </a:lnTo>
                  <a:lnTo>
                    <a:pt x="15" y="4"/>
                  </a:lnTo>
                  <a:lnTo>
                    <a:pt x="17" y="5"/>
                  </a:lnTo>
                  <a:lnTo>
                    <a:pt x="17" y="6"/>
                  </a:lnTo>
                  <a:lnTo>
                    <a:pt x="19" y="7"/>
                  </a:lnTo>
                  <a:lnTo>
                    <a:pt x="20" y="8"/>
                  </a:lnTo>
                  <a:lnTo>
                    <a:pt x="22" y="8"/>
                  </a:lnTo>
                  <a:lnTo>
                    <a:pt x="23" y="6"/>
                  </a:lnTo>
                  <a:lnTo>
                    <a:pt x="23" y="5"/>
                  </a:lnTo>
                  <a:lnTo>
                    <a:pt x="25" y="7"/>
                  </a:lnTo>
                  <a:lnTo>
                    <a:pt x="26" y="7"/>
                  </a:lnTo>
                  <a:lnTo>
                    <a:pt x="28" y="7"/>
                  </a:lnTo>
                  <a:lnTo>
                    <a:pt x="29" y="7"/>
                  </a:lnTo>
                  <a:lnTo>
                    <a:pt x="32" y="7"/>
                  </a:lnTo>
                  <a:lnTo>
                    <a:pt x="34" y="6"/>
                  </a:lnTo>
                  <a:lnTo>
                    <a:pt x="37" y="5"/>
                  </a:lnTo>
                  <a:lnTo>
                    <a:pt x="42" y="2"/>
                  </a:lnTo>
                  <a:lnTo>
                    <a:pt x="45" y="0"/>
                  </a:lnTo>
                  <a:lnTo>
                    <a:pt x="46" y="0"/>
                  </a:lnTo>
                  <a:lnTo>
                    <a:pt x="51" y="7"/>
                  </a:lnTo>
                  <a:lnTo>
                    <a:pt x="53" y="12"/>
                  </a:lnTo>
                  <a:lnTo>
                    <a:pt x="56" y="16"/>
                  </a:lnTo>
                  <a:lnTo>
                    <a:pt x="59" y="14"/>
                  </a:lnTo>
                  <a:lnTo>
                    <a:pt x="61" y="13"/>
                  </a:lnTo>
                  <a:lnTo>
                    <a:pt x="62" y="13"/>
                  </a:lnTo>
                  <a:lnTo>
                    <a:pt x="62" y="17"/>
                  </a:lnTo>
                  <a:lnTo>
                    <a:pt x="62" y="18"/>
                  </a:lnTo>
                  <a:lnTo>
                    <a:pt x="60" y="22"/>
                  </a:lnTo>
                  <a:lnTo>
                    <a:pt x="57" y="25"/>
                  </a:lnTo>
                  <a:lnTo>
                    <a:pt x="57" y="26"/>
                  </a:lnTo>
                  <a:lnTo>
                    <a:pt x="56" y="26"/>
                  </a:lnTo>
                  <a:lnTo>
                    <a:pt x="54" y="27"/>
                  </a:lnTo>
                  <a:lnTo>
                    <a:pt x="53" y="28"/>
                  </a:lnTo>
                  <a:lnTo>
                    <a:pt x="52" y="28"/>
                  </a:lnTo>
                  <a:lnTo>
                    <a:pt x="50" y="29"/>
                  </a:lnTo>
                  <a:lnTo>
                    <a:pt x="49" y="29"/>
                  </a:lnTo>
                  <a:lnTo>
                    <a:pt x="50" y="34"/>
                  </a:lnTo>
                  <a:lnTo>
                    <a:pt x="52" y="34"/>
                  </a:lnTo>
                  <a:lnTo>
                    <a:pt x="54" y="36"/>
                  </a:lnTo>
                  <a:lnTo>
                    <a:pt x="56" y="37"/>
                  </a:lnTo>
                  <a:lnTo>
                    <a:pt x="57" y="37"/>
                  </a:lnTo>
                  <a:lnTo>
                    <a:pt x="58" y="37"/>
                  </a:lnTo>
                  <a:lnTo>
                    <a:pt x="59" y="37"/>
                  </a:lnTo>
                  <a:lnTo>
                    <a:pt x="60" y="37"/>
                  </a:lnTo>
                  <a:lnTo>
                    <a:pt x="61" y="37"/>
                  </a:lnTo>
                  <a:lnTo>
                    <a:pt x="62" y="37"/>
                  </a:lnTo>
                  <a:lnTo>
                    <a:pt x="63" y="37"/>
                  </a:lnTo>
                  <a:lnTo>
                    <a:pt x="64" y="36"/>
                  </a:lnTo>
                  <a:lnTo>
                    <a:pt x="66" y="38"/>
                  </a:lnTo>
                  <a:lnTo>
                    <a:pt x="68" y="40"/>
                  </a:lnTo>
                  <a:lnTo>
                    <a:pt x="70" y="43"/>
                  </a:lnTo>
                  <a:lnTo>
                    <a:pt x="72" y="46"/>
                  </a:lnTo>
                  <a:lnTo>
                    <a:pt x="76" y="52"/>
                  </a:lnTo>
                  <a:lnTo>
                    <a:pt x="78" y="55"/>
                  </a:lnTo>
                  <a:lnTo>
                    <a:pt x="80" y="58"/>
                  </a:lnTo>
                  <a:lnTo>
                    <a:pt x="79" y="59"/>
                  </a:lnTo>
                  <a:lnTo>
                    <a:pt x="77" y="60"/>
                  </a:lnTo>
                  <a:lnTo>
                    <a:pt x="76" y="60"/>
                  </a:lnTo>
                  <a:lnTo>
                    <a:pt x="75" y="61"/>
                  </a:lnTo>
                  <a:lnTo>
                    <a:pt x="67" y="66"/>
                  </a:lnTo>
                  <a:lnTo>
                    <a:pt x="65" y="67"/>
                  </a:lnTo>
                  <a:lnTo>
                    <a:pt x="63" y="67"/>
                  </a:lnTo>
                  <a:lnTo>
                    <a:pt x="61" y="69"/>
                  </a:lnTo>
                  <a:lnTo>
                    <a:pt x="60" y="69"/>
                  </a:lnTo>
                  <a:lnTo>
                    <a:pt x="59" y="69"/>
                  </a:lnTo>
                  <a:lnTo>
                    <a:pt x="58" y="69"/>
                  </a:lnTo>
                  <a:lnTo>
                    <a:pt x="57" y="70"/>
                  </a:lnTo>
                  <a:lnTo>
                    <a:pt x="56" y="70"/>
                  </a:lnTo>
                  <a:lnTo>
                    <a:pt x="55" y="71"/>
                  </a:lnTo>
                  <a:lnTo>
                    <a:pt x="54" y="72"/>
                  </a:lnTo>
                  <a:lnTo>
                    <a:pt x="48" y="74"/>
                  </a:lnTo>
                  <a:lnTo>
                    <a:pt x="46" y="75"/>
                  </a:lnTo>
                  <a:lnTo>
                    <a:pt x="45" y="76"/>
                  </a:lnTo>
                  <a:lnTo>
                    <a:pt x="42" y="77"/>
                  </a:lnTo>
                  <a:lnTo>
                    <a:pt x="41" y="77"/>
                  </a:lnTo>
                  <a:lnTo>
                    <a:pt x="38" y="78"/>
                  </a:lnTo>
                  <a:lnTo>
                    <a:pt x="37" y="79"/>
                  </a:lnTo>
                  <a:lnTo>
                    <a:pt x="36" y="79"/>
                  </a:lnTo>
                  <a:lnTo>
                    <a:pt x="35" y="79"/>
                  </a:lnTo>
                  <a:lnTo>
                    <a:pt x="35" y="78"/>
                  </a:lnTo>
                  <a:lnTo>
                    <a:pt x="35" y="75"/>
                  </a:lnTo>
                  <a:lnTo>
                    <a:pt x="33" y="74"/>
                  </a:lnTo>
                  <a:lnTo>
                    <a:pt x="33" y="75"/>
                  </a:lnTo>
                  <a:lnTo>
                    <a:pt x="33" y="78"/>
                  </a:lnTo>
                  <a:lnTo>
                    <a:pt x="31" y="78"/>
                  </a:lnTo>
                  <a:lnTo>
                    <a:pt x="30" y="78"/>
                  </a:lnTo>
                  <a:lnTo>
                    <a:pt x="29" y="78"/>
                  </a:lnTo>
                  <a:lnTo>
                    <a:pt x="27" y="71"/>
                  </a:lnTo>
                  <a:lnTo>
                    <a:pt x="22" y="73"/>
                  </a:lnTo>
                  <a:lnTo>
                    <a:pt x="11" y="37"/>
                  </a:lnTo>
                  <a:lnTo>
                    <a:pt x="7" y="25"/>
                  </a:lnTo>
                  <a:lnTo>
                    <a:pt x="5" y="18"/>
                  </a:lnTo>
                  <a:lnTo>
                    <a:pt x="0" y="1"/>
                  </a:lnTo>
                  <a:close/>
                </a:path>
              </a:pathLst>
            </a:custGeom>
            <a:solidFill>
              <a:srgbClr val="003333"/>
            </a:solidFill>
            <a:ln w="0">
              <a:solidFill>
                <a:srgbClr val="000000"/>
              </a:solidFill>
              <a:prstDash val="solid"/>
              <a:round/>
              <a:headEnd/>
              <a:tailEnd/>
            </a:ln>
          </p:spPr>
          <p:txBody>
            <a:bodyPr/>
            <a:lstStyle/>
            <a:p>
              <a:endParaRPr lang="en-GB"/>
            </a:p>
          </p:txBody>
        </p:sp>
        <p:sp>
          <p:nvSpPr>
            <p:cNvPr id="43" name="Freeform 42"/>
            <p:cNvSpPr>
              <a:spLocks/>
            </p:cNvSpPr>
            <p:nvPr/>
          </p:nvSpPr>
          <p:spPr bwMode="auto">
            <a:xfrm>
              <a:off x="2543175" y="1609725"/>
              <a:ext cx="609600" cy="866775"/>
            </a:xfrm>
            <a:custGeom>
              <a:avLst/>
              <a:gdLst>
                <a:gd name="T0" fmla="*/ 2147483647 w 64"/>
                <a:gd name="T1" fmla="*/ 2147483647 h 91"/>
                <a:gd name="T2" fmla="*/ 2147483647 w 64"/>
                <a:gd name="T3" fmla="*/ 2147483647 h 91"/>
                <a:gd name="T4" fmla="*/ 2147483647 w 64"/>
                <a:gd name="T5" fmla="*/ 2147483647 h 91"/>
                <a:gd name="T6" fmla="*/ 2147483647 w 64"/>
                <a:gd name="T7" fmla="*/ 2147483647 h 91"/>
                <a:gd name="T8" fmla="*/ 2147483647 w 64"/>
                <a:gd name="T9" fmla="*/ 2147483647 h 91"/>
                <a:gd name="T10" fmla="*/ 2147483647 w 64"/>
                <a:gd name="T11" fmla="*/ 2147483647 h 91"/>
                <a:gd name="T12" fmla="*/ 2147483647 w 64"/>
                <a:gd name="T13" fmla="*/ 2147483647 h 91"/>
                <a:gd name="T14" fmla="*/ 2147483647 w 64"/>
                <a:gd name="T15" fmla="*/ 2147483647 h 91"/>
                <a:gd name="T16" fmla="*/ 2147483647 w 64"/>
                <a:gd name="T17" fmla="*/ 2147483647 h 91"/>
                <a:gd name="T18" fmla="*/ 2147483647 w 64"/>
                <a:gd name="T19" fmla="*/ 2147483647 h 91"/>
                <a:gd name="T20" fmla="*/ 2147483647 w 64"/>
                <a:gd name="T21" fmla="*/ 2147483647 h 91"/>
                <a:gd name="T22" fmla="*/ 2147483647 w 64"/>
                <a:gd name="T23" fmla="*/ 2147483647 h 91"/>
                <a:gd name="T24" fmla="*/ 2147483647 w 64"/>
                <a:gd name="T25" fmla="*/ 2147483647 h 91"/>
                <a:gd name="T26" fmla="*/ 2147483647 w 64"/>
                <a:gd name="T27" fmla="*/ 2147483647 h 91"/>
                <a:gd name="T28" fmla="*/ 2147483647 w 64"/>
                <a:gd name="T29" fmla="*/ 2147483647 h 91"/>
                <a:gd name="T30" fmla="*/ 2147483647 w 64"/>
                <a:gd name="T31" fmla="*/ 2147483647 h 91"/>
                <a:gd name="T32" fmla="*/ 2147483647 w 64"/>
                <a:gd name="T33" fmla="*/ 2147483647 h 91"/>
                <a:gd name="T34" fmla="*/ 2147483647 w 64"/>
                <a:gd name="T35" fmla="*/ 2147483647 h 91"/>
                <a:gd name="T36" fmla="*/ 2147483647 w 64"/>
                <a:gd name="T37" fmla="*/ 2147483647 h 91"/>
                <a:gd name="T38" fmla="*/ 2147483647 w 64"/>
                <a:gd name="T39" fmla="*/ 2147483647 h 91"/>
                <a:gd name="T40" fmla="*/ 2147483647 w 64"/>
                <a:gd name="T41" fmla="*/ 2147483647 h 91"/>
                <a:gd name="T42" fmla="*/ 2147483647 w 64"/>
                <a:gd name="T43" fmla="*/ 2147483647 h 91"/>
                <a:gd name="T44" fmla="*/ 2147483647 w 64"/>
                <a:gd name="T45" fmla="*/ 2147483647 h 91"/>
                <a:gd name="T46" fmla="*/ 2147483647 w 64"/>
                <a:gd name="T47" fmla="*/ 2147483647 h 91"/>
                <a:gd name="T48" fmla="*/ 2147483647 w 64"/>
                <a:gd name="T49" fmla="*/ 2147483647 h 91"/>
                <a:gd name="T50" fmla="*/ 2147483647 w 64"/>
                <a:gd name="T51" fmla="*/ 2147483647 h 91"/>
                <a:gd name="T52" fmla="*/ 2147483647 w 64"/>
                <a:gd name="T53" fmla="*/ 2147483647 h 91"/>
                <a:gd name="T54" fmla="*/ 2147483647 w 64"/>
                <a:gd name="T55" fmla="*/ 2147483647 h 91"/>
                <a:gd name="T56" fmla="*/ 2147483647 w 64"/>
                <a:gd name="T57" fmla="*/ 2147483647 h 91"/>
                <a:gd name="T58" fmla="*/ 2147483647 w 64"/>
                <a:gd name="T59" fmla="*/ 2147483647 h 91"/>
                <a:gd name="T60" fmla="*/ 2147483647 w 64"/>
                <a:gd name="T61" fmla="*/ 2147483647 h 91"/>
                <a:gd name="T62" fmla="*/ 2147483647 w 64"/>
                <a:gd name="T63" fmla="*/ 2147483647 h 91"/>
                <a:gd name="T64" fmla="*/ 2147483647 w 64"/>
                <a:gd name="T65" fmla="*/ 2147483647 h 91"/>
                <a:gd name="T66" fmla="*/ 2147483647 w 64"/>
                <a:gd name="T67" fmla="*/ 2147483647 h 91"/>
                <a:gd name="T68" fmla="*/ 2147483647 w 64"/>
                <a:gd name="T69" fmla="*/ 2147483647 h 91"/>
                <a:gd name="T70" fmla="*/ 2147483647 w 64"/>
                <a:gd name="T71" fmla="*/ 2147483647 h 91"/>
                <a:gd name="T72" fmla="*/ 2147483647 w 64"/>
                <a:gd name="T73" fmla="*/ 2147483647 h 91"/>
                <a:gd name="T74" fmla="*/ 2147483647 w 64"/>
                <a:gd name="T75" fmla="*/ 2147483647 h 91"/>
                <a:gd name="T76" fmla="*/ 2147483647 w 64"/>
                <a:gd name="T77" fmla="*/ 2147483647 h 91"/>
                <a:gd name="T78" fmla="*/ 2147483647 w 64"/>
                <a:gd name="T79" fmla="*/ 2147483647 h 91"/>
                <a:gd name="T80" fmla="*/ 2147483647 w 64"/>
                <a:gd name="T81" fmla="*/ 2147483647 h 91"/>
                <a:gd name="T82" fmla="*/ 2147483647 w 64"/>
                <a:gd name="T83" fmla="*/ 2147483647 h 91"/>
                <a:gd name="T84" fmla="*/ 2147483647 w 64"/>
                <a:gd name="T85" fmla="*/ 2147483647 h 91"/>
                <a:gd name="T86" fmla="*/ 2147483647 w 64"/>
                <a:gd name="T87" fmla="*/ 2147483647 h 91"/>
                <a:gd name="T88" fmla="*/ 2147483647 w 64"/>
                <a:gd name="T89" fmla="*/ 2147483647 h 91"/>
                <a:gd name="T90" fmla="*/ 2147483647 w 64"/>
                <a:gd name="T91" fmla="*/ 2147483647 h 91"/>
                <a:gd name="T92" fmla="*/ 2147483647 w 64"/>
                <a:gd name="T93" fmla="*/ 2147483647 h 91"/>
                <a:gd name="T94" fmla="*/ 2147483647 w 64"/>
                <a:gd name="T95" fmla="*/ 2147483647 h 91"/>
                <a:gd name="T96" fmla="*/ 2147483647 w 64"/>
                <a:gd name="T97" fmla="*/ 2147483647 h 91"/>
                <a:gd name="T98" fmla="*/ 2147483647 w 64"/>
                <a:gd name="T99" fmla="*/ 2147483647 h 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4"/>
                <a:gd name="T151" fmla="*/ 0 h 91"/>
                <a:gd name="T152" fmla="*/ 64 w 64"/>
                <a:gd name="T153" fmla="*/ 91 h 9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4" h="91">
                  <a:moveTo>
                    <a:pt x="0" y="33"/>
                  </a:moveTo>
                  <a:lnTo>
                    <a:pt x="6" y="28"/>
                  </a:lnTo>
                  <a:lnTo>
                    <a:pt x="13" y="23"/>
                  </a:lnTo>
                  <a:lnTo>
                    <a:pt x="11" y="19"/>
                  </a:lnTo>
                  <a:lnTo>
                    <a:pt x="8" y="14"/>
                  </a:lnTo>
                  <a:lnTo>
                    <a:pt x="8" y="13"/>
                  </a:lnTo>
                  <a:lnTo>
                    <a:pt x="13" y="11"/>
                  </a:lnTo>
                  <a:lnTo>
                    <a:pt x="16" y="9"/>
                  </a:lnTo>
                  <a:lnTo>
                    <a:pt x="15" y="8"/>
                  </a:lnTo>
                  <a:lnTo>
                    <a:pt x="14" y="7"/>
                  </a:lnTo>
                  <a:lnTo>
                    <a:pt x="17" y="5"/>
                  </a:lnTo>
                  <a:lnTo>
                    <a:pt x="21" y="3"/>
                  </a:lnTo>
                  <a:lnTo>
                    <a:pt x="23" y="2"/>
                  </a:lnTo>
                  <a:lnTo>
                    <a:pt x="24" y="2"/>
                  </a:lnTo>
                  <a:lnTo>
                    <a:pt x="25" y="2"/>
                  </a:lnTo>
                  <a:lnTo>
                    <a:pt x="26" y="1"/>
                  </a:lnTo>
                  <a:lnTo>
                    <a:pt x="30" y="0"/>
                  </a:lnTo>
                  <a:lnTo>
                    <a:pt x="31" y="3"/>
                  </a:lnTo>
                  <a:lnTo>
                    <a:pt x="31" y="6"/>
                  </a:lnTo>
                  <a:lnTo>
                    <a:pt x="32" y="8"/>
                  </a:lnTo>
                  <a:lnTo>
                    <a:pt x="33" y="11"/>
                  </a:lnTo>
                  <a:lnTo>
                    <a:pt x="39" y="11"/>
                  </a:lnTo>
                  <a:lnTo>
                    <a:pt x="46" y="11"/>
                  </a:lnTo>
                  <a:lnTo>
                    <a:pt x="47" y="11"/>
                  </a:lnTo>
                  <a:lnTo>
                    <a:pt x="48" y="11"/>
                  </a:lnTo>
                  <a:lnTo>
                    <a:pt x="50" y="11"/>
                  </a:lnTo>
                  <a:lnTo>
                    <a:pt x="53" y="11"/>
                  </a:lnTo>
                  <a:lnTo>
                    <a:pt x="53" y="12"/>
                  </a:lnTo>
                  <a:lnTo>
                    <a:pt x="54" y="14"/>
                  </a:lnTo>
                  <a:lnTo>
                    <a:pt x="56" y="18"/>
                  </a:lnTo>
                  <a:lnTo>
                    <a:pt x="57" y="20"/>
                  </a:lnTo>
                  <a:lnTo>
                    <a:pt x="58" y="22"/>
                  </a:lnTo>
                  <a:lnTo>
                    <a:pt x="59" y="24"/>
                  </a:lnTo>
                  <a:lnTo>
                    <a:pt x="60" y="25"/>
                  </a:lnTo>
                  <a:lnTo>
                    <a:pt x="61" y="26"/>
                  </a:lnTo>
                  <a:lnTo>
                    <a:pt x="62" y="29"/>
                  </a:lnTo>
                  <a:lnTo>
                    <a:pt x="62" y="31"/>
                  </a:lnTo>
                  <a:lnTo>
                    <a:pt x="63" y="32"/>
                  </a:lnTo>
                  <a:lnTo>
                    <a:pt x="63" y="35"/>
                  </a:lnTo>
                  <a:lnTo>
                    <a:pt x="63" y="38"/>
                  </a:lnTo>
                  <a:lnTo>
                    <a:pt x="64" y="40"/>
                  </a:lnTo>
                  <a:lnTo>
                    <a:pt x="64" y="41"/>
                  </a:lnTo>
                  <a:lnTo>
                    <a:pt x="64" y="43"/>
                  </a:lnTo>
                  <a:lnTo>
                    <a:pt x="64" y="48"/>
                  </a:lnTo>
                  <a:lnTo>
                    <a:pt x="64" y="51"/>
                  </a:lnTo>
                  <a:lnTo>
                    <a:pt x="64" y="59"/>
                  </a:lnTo>
                  <a:lnTo>
                    <a:pt x="64" y="68"/>
                  </a:lnTo>
                  <a:lnTo>
                    <a:pt x="64" y="70"/>
                  </a:lnTo>
                  <a:lnTo>
                    <a:pt x="63" y="72"/>
                  </a:lnTo>
                  <a:lnTo>
                    <a:pt x="61" y="73"/>
                  </a:lnTo>
                  <a:lnTo>
                    <a:pt x="58" y="76"/>
                  </a:lnTo>
                  <a:lnTo>
                    <a:pt x="51" y="80"/>
                  </a:lnTo>
                  <a:lnTo>
                    <a:pt x="47" y="83"/>
                  </a:lnTo>
                  <a:lnTo>
                    <a:pt x="37" y="89"/>
                  </a:lnTo>
                  <a:lnTo>
                    <a:pt x="35" y="90"/>
                  </a:lnTo>
                  <a:lnTo>
                    <a:pt x="35" y="91"/>
                  </a:lnTo>
                  <a:lnTo>
                    <a:pt x="34" y="91"/>
                  </a:lnTo>
                  <a:lnTo>
                    <a:pt x="32" y="88"/>
                  </a:lnTo>
                  <a:lnTo>
                    <a:pt x="30" y="85"/>
                  </a:lnTo>
                  <a:lnTo>
                    <a:pt x="26" y="79"/>
                  </a:lnTo>
                  <a:lnTo>
                    <a:pt x="24" y="76"/>
                  </a:lnTo>
                  <a:lnTo>
                    <a:pt x="22" y="73"/>
                  </a:lnTo>
                  <a:lnTo>
                    <a:pt x="20" y="71"/>
                  </a:lnTo>
                  <a:lnTo>
                    <a:pt x="18" y="69"/>
                  </a:lnTo>
                  <a:lnTo>
                    <a:pt x="17" y="70"/>
                  </a:lnTo>
                  <a:lnTo>
                    <a:pt x="16" y="70"/>
                  </a:lnTo>
                  <a:lnTo>
                    <a:pt x="15" y="70"/>
                  </a:lnTo>
                  <a:lnTo>
                    <a:pt x="14" y="70"/>
                  </a:lnTo>
                  <a:lnTo>
                    <a:pt x="13" y="70"/>
                  </a:lnTo>
                  <a:lnTo>
                    <a:pt x="12" y="70"/>
                  </a:lnTo>
                  <a:lnTo>
                    <a:pt x="11" y="70"/>
                  </a:lnTo>
                  <a:lnTo>
                    <a:pt x="10" y="70"/>
                  </a:lnTo>
                  <a:lnTo>
                    <a:pt x="8" y="69"/>
                  </a:lnTo>
                  <a:lnTo>
                    <a:pt x="6" y="67"/>
                  </a:lnTo>
                  <a:lnTo>
                    <a:pt x="4" y="67"/>
                  </a:lnTo>
                  <a:lnTo>
                    <a:pt x="3" y="62"/>
                  </a:lnTo>
                  <a:lnTo>
                    <a:pt x="4" y="62"/>
                  </a:lnTo>
                  <a:lnTo>
                    <a:pt x="6" y="61"/>
                  </a:lnTo>
                  <a:lnTo>
                    <a:pt x="7" y="61"/>
                  </a:lnTo>
                  <a:lnTo>
                    <a:pt x="8" y="60"/>
                  </a:lnTo>
                  <a:lnTo>
                    <a:pt x="10" y="59"/>
                  </a:lnTo>
                  <a:lnTo>
                    <a:pt x="11" y="59"/>
                  </a:lnTo>
                  <a:lnTo>
                    <a:pt x="11" y="58"/>
                  </a:lnTo>
                  <a:lnTo>
                    <a:pt x="14" y="55"/>
                  </a:lnTo>
                  <a:lnTo>
                    <a:pt x="16" y="51"/>
                  </a:lnTo>
                  <a:lnTo>
                    <a:pt x="16" y="50"/>
                  </a:lnTo>
                  <a:lnTo>
                    <a:pt x="16" y="46"/>
                  </a:lnTo>
                  <a:lnTo>
                    <a:pt x="15" y="46"/>
                  </a:lnTo>
                  <a:lnTo>
                    <a:pt x="13" y="47"/>
                  </a:lnTo>
                  <a:lnTo>
                    <a:pt x="10" y="49"/>
                  </a:lnTo>
                  <a:lnTo>
                    <a:pt x="7" y="45"/>
                  </a:lnTo>
                  <a:lnTo>
                    <a:pt x="5" y="40"/>
                  </a:lnTo>
                  <a:lnTo>
                    <a:pt x="0" y="33"/>
                  </a:lnTo>
                  <a:close/>
                </a:path>
              </a:pathLst>
            </a:custGeom>
            <a:solidFill>
              <a:srgbClr val="669999"/>
            </a:solidFill>
            <a:ln w="0">
              <a:solidFill>
                <a:srgbClr val="000000"/>
              </a:solidFill>
              <a:prstDash val="solid"/>
              <a:round/>
              <a:headEnd/>
              <a:tailEnd/>
            </a:ln>
          </p:spPr>
          <p:txBody>
            <a:bodyPr/>
            <a:lstStyle/>
            <a:p>
              <a:endParaRPr lang="en-GB"/>
            </a:p>
          </p:txBody>
        </p:sp>
        <p:sp>
          <p:nvSpPr>
            <p:cNvPr id="44" name="Freeform 43"/>
            <p:cNvSpPr>
              <a:spLocks/>
            </p:cNvSpPr>
            <p:nvPr/>
          </p:nvSpPr>
          <p:spPr bwMode="auto">
            <a:xfrm>
              <a:off x="714375" y="1409700"/>
              <a:ext cx="1143000" cy="628650"/>
            </a:xfrm>
            <a:custGeom>
              <a:avLst/>
              <a:gdLst>
                <a:gd name="T0" fmla="*/ 2147483647 w 120"/>
                <a:gd name="T1" fmla="*/ 2147483647 h 66"/>
                <a:gd name="T2" fmla="*/ 2147483647 w 120"/>
                <a:gd name="T3" fmla="*/ 2147483647 h 66"/>
                <a:gd name="T4" fmla="*/ 2147483647 w 120"/>
                <a:gd name="T5" fmla="*/ 2147483647 h 66"/>
                <a:gd name="T6" fmla="*/ 2147483647 w 120"/>
                <a:gd name="T7" fmla="*/ 2147483647 h 66"/>
                <a:gd name="T8" fmla="*/ 2147483647 w 120"/>
                <a:gd name="T9" fmla="*/ 2147483647 h 66"/>
                <a:gd name="T10" fmla="*/ 2147483647 w 120"/>
                <a:gd name="T11" fmla="*/ 2147483647 h 66"/>
                <a:gd name="T12" fmla="*/ 2147483647 w 120"/>
                <a:gd name="T13" fmla="*/ 2147483647 h 66"/>
                <a:gd name="T14" fmla="*/ 2147483647 w 120"/>
                <a:gd name="T15" fmla="*/ 2147483647 h 66"/>
                <a:gd name="T16" fmla="*/ 2147483647 w 120"/>
                <a:gd name="T17" fmla="*/ 2147483647 h 66"/>
                <a:gd name="T18" fmla="*/ 2147483647 w 120"/>
                <a:gd name="T19" fmla="*/ 2147483647 h 66"/>
                <a:gd name="T20" fmla="*/ 2147483647 w 120"/>
                <a:gd name="T21" fmla="*/ 2147483647 h 66"/>
                <a:gd name="T22" fmla="*/ 2147483647 w 120"/>
                <a:gd name="T23" fmla="*/ 2147483647 h 66"/>
                <a:gd name="T24" fmla="*/ 2147483647 w 120"/>
                <a:gd name="T25" fmla="*/ 2147483647 h 66"/>
                <a:gd name="T26" fmla="*/ 2147483647 w 120"/>
                <a:gd name="T27" fmla="*/ 2147483647 h 66"/>
                <a:gd name="T28" fmla="*/ 2147483647 w 120"/>
                <a:gd name="T29" fmla="*/ 2147483647 h 66"/>
                <a:gd name="T30" fmla="*/ 2147483647 w 120"/>
                <a:gd name="T31" fmla="*/ 2147483647 h 66"/>
                <a:gd name="T32" fmla="*/ 2147483647 w 120"/>
                <a:gd name="T33" fmla="*/ 2147483647 h 66"/>
                <a:gd name="T34" fmla="*/ 2147483647 w 120"/>
                <a:gd name="T35" fmla="*/ 2147483647 h 66"/>
                <a:gd name="T36" fmla="*/ 2147483647 w 120"/>
                <a:gd name="T37" fmla="*/ 2147483647 h 66"/>
                <a:gd name="T38" fmla="*/ 0 w 120"/>
                <a:gd name="T39" fmla="*/ 2147483647 h 66"/>
                <a:gd name="T40" fmla="*/ 0 w 120"/>
                <a:gd name="T41" fmla="*/ 2147483647 h 66"/>
                <a:gd name="T42" fmla="*/ 2147483647 w 120"/>
                <a:gd name="T43" fmla="*/ 2147483647 h 66"/>
                <a:gd name="T44" fmla="*/ 2147483647 w 120"/>
                <a:gd name="T45" fmla="*/ 2147483647 h 66"/>
                <a:gd name="T46" fmla="*/ 2147483647 w 120"/>
                <a:gd name="T47" fmla="*/ 2147483647 h 66"/>
                <a:gd name="T48" fmla="*/ 2147483647 w 120"/>
                <a:gd name="T49" fmla="*/ 2147483647 h 66"/>
                <a:gd name="T50" fmla="*/ 2147483647 w 120"/>
                <a:gd name="T51" fmla="*/ 2147483647 h 66"/>
                <a:gd name="T52" fmla="*/ 2147483647 w 120"/>
                <a:gd name="T53" fmla="*/ 2147483647 h 66"/>
                <a:gd name="T54" fmla="*/ 2147483647 w 120"/>
                <a:gd name="T55" fmla="*/ 2147483647 h 66"/>
                <a:gd name="T56" fmla="*/ 2147483647 w 120"/>
                <a:gd name="T57" fmla="*/ 2147483647 h 66"/>
                <a:gd name="T58" fmla="*/ 2147483647 w 120"/>
                <a:gd name="T59" fmla="*/ 2147483647 h 66"/>
                <a:gd name="T60" fmla="*/ 2147483647 w 120"/>
                <a:gd name="T61" fmla="*/ 2147483647 h 66"/>
                <a:gd name="T62" fmla="*/ 2147483647 w 120"/>
                <a:gd name="T63" fmla="*/ 2147483647 h 66"/>
                <a:gd name="T64" fmla="*/ 2147483647 w 120"/>
                <a:gd name="T65" fmla="*/ 2147483647 h 66"/>
                <a:gd name="T66" fmla="*/ 2147483647 w 120"/>
                <a:gd name="T67" fmla="*/ 2147483647 h 66"/>
                <a:gd name="T68" fmla="*/ 2147483647 w 120"/>
                <a:gd name="T69" fmla="*/ 2147483647 h 66"/>
                <a:gd name="T70" fmla="*/ 2147483647 w 120"/>
                <a:gd name="T71" fmla="*/ 2147483647 h 66"/>
                <a:gd name="T72" fmla="*/ 2147483647 w 120"/>
                <a:gd name="T73" fmla="*/ 2147483647 h 66"/>
                <a:gd name="T74" fmla="*/ 2147483647 w 120"/>
                <a:gd name="T75" fmla="*/ 2147483647 h 66"/>
                <a:gd name="T76" fmla="*/ 2147483647 w 120"/>
                <a:gd name="T77" fmla="*/ 2147483647 h 66"/>
                <a:gd name="T78" fmla="*/ 2147483647 w 120"/>
                <a:gd name="T79" fmla="*/ 2147483647 h 66"/>
                <a:gd name="T80" fmla="*/ 2147483647 w 120"/>
                <a:gd name="T81" fmla="*/ 2147483647 h 66"/>
                <a:gd name="T82" fmla="*/ 2147483647 w 120"/>
                <a:gd name="T83" fmla="*/ 2147483647 h 66"/>
                <a:gd name="T84" fmla="*/ 2147483647 w 120"/>
                <a:gd name="T85" fmla="*/ 2147483647 h 66"/>
                <a:gd name="T86" fmla="*/ 2147483647 w 120"/>
                <a:gd name="T87" fmla="*/ 2147483647 h 66"/>
                <a:gd name="T88" fmla="*/ 2147483647 w 120"/>
                <a:gd name="T89" fmla="*/ 2147483647 h 66"/>
                <a:gd name="T90" fmla="*/ 2147483647 w 120"/>
                <a:gd name="T91" fmla="*/ 2147483647 h 66"/>
                <a:gd name="T92" fmla="*/ 2147483647 w 120"/>
                <a:gd name="T93" fmla="*/ 2147483647 h 66"/>
                <a:gd name="T94" fmla="*/ 2147483647 w 120"/>
                <a:gd name="T95" fmla="*/ 2147483647 h 66"/>
                <a:gd name="T96" fmla="*/ 2147483647 w 120"/>
                <a:gd name="T97" fmla="*/ 2147483647 h 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0"/>
                <a:gd name="T148" fmla="*/ 0 h 66"/>
                <a:gd name="T149" fmla="*/ 120 w 120"/>
                <a:gd name="T150" fmla="*/ 66 h 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0" h="66">
                  <a:moveTo>
                    <a:pt x="102" y="66"/>
                  </a:moveTo>
                  <a:lnTo>
                    <a:pt x="96" y="60"/>
                  </a:lnTo>
                  <a:lnTo>
                    <a:pt x="91" y="54"/>
                  </a:lnTo>
                  <a:lnTo>
                    <a:pt x="90" y="54"/>
                  </a:lnTo>
                  <a:lnTo>
                    <a:pt x="89" y="53"/>
                  </a:lnTo>
                  <a:lnTo>
                    <a:pt x="87" y="51"/>
                  </a:lnTo>
                  <a:lnTo>
                    <a:pt x="86" y="51"/>
                  </a:lnTo>
                  <a:lnTo>
                    <a:pt x="85" y="50"/>
                  </a:lnTo>
                  <a:lnTo>
                    <a:pt x="81" y="55"/>
                  </a:lnTo>
                  <a:lnTo>
                    <a:pt x="77" y="52"/>
                  </a:lnTo>
                  <a:lnTo>
                    <a:pt x="71" y="56"/>
                  </a:lnTo>
                  <a:lnTo>
                    <a:pt x="69" y="54"/>
                  </a:lnTo>
                  <a:lnTo>
                    <a:pt x="69" y="53"/>
                  </a:lnTo>
                  <a:lnTo>
                    <a:pt x="70" y="46"/>
                  </a:lnTo>
                  <a:lnTo>
                    <a:pt x="63" y="45"/>
                  </a:lnTo>
                  <a:lnTo>
                    <a:pt x="54" y="44"/>
                  </a:lnTo>
                  <a:lnTo>
                    <a:pt x="51" y="40"/>
                  </a:lnTo>
                  <a:lnTo>
                    <a:pt x="50" y="37"/>
                  </a:lnTo>
                  <a:lnTo>
                    <a:pt x="50" y="36"/>
                  </a:lnTo>
                  <a:lnTo>
                    <a:pt x="49" y="34"/>
                  </a:lnTo>
                  <a:lnTo>
                    <a:pt x="49" y="33"/>
                  </a:lnTo>
                  <a:lnTo>
                    <a:pt x="48" y="34"/>
                  </a:lnTo>
                  <a:lnTo>
                    <a:pt x="48" y="33"/>
                  </a:lnTo>
                  <a:lnTo>
                    <a:pt x="47" y="33"/>
                  </a:lnTo>
                  <a:lnTo>
                    <a:pt x="46" y="33"/>
                  </a:lnTo>
                  <a:lnTo>
                    <a:pt x="45" y="33"/>
                  </a:lnTo>
                  <a:lnTo>
                    <a:pt x="44" y="33"/>
                  </a:lnTo>
                  <a:lnTo>
                    <a:pt x="43" y="34"/>
                  </a:lnTo>
                  <a:lnTo>
                    <a:pt x="42" y="34"/>
                  </a:lnTo>
                  <a:lnTo>
                    <a:pt x="41" y="34"/>
                  </a:lnTo>
                  <a:lnTo>
                    <a:pt x="40" y="35"/>
                  </a:lnTo>
                  <a:lnTo>
                    <a:pt x="38" y="36"/>
                  </a:lnTo>
                  <a:lnTo>
                    <a:pt x="37" y="36"/>
                  </a:lnTo>
                  <a:lnTo>
                    <a:pt x="36" y="37"/>
                  </a:lnTo>
                  <a:lnTo>
                    <a:pt x="35" y="38"/>
                  </a:lnTo>
                  <a:lnTo>
                    <a:pt x="34" y="38"/>
                  </a:lnTo>
                  <a:lnTo>
                    <a:pt x="33" y="39"/>
                  </a:lnTo>
                  <a:lnTo>
                    <a:pt x="32" y="39"/>
                  </a:lnTo>
                  <a:lnTo>
                    <a:pt x="30" y="39"/>
                  </a:lnTo>
                  <a:lnTo>
                    <a:pt x="29" y="40"/>
                  </a:lnTo>
                  <a:lnTo>
                    <a:pt x="28" y="40"/>
                  </a:lnTo>
                  <a:lnTo>
                    <a:pt x="26" y="40"/>
                  </a:lnTo>
                  <a:lnTo>
                    <a:pt x="24" y="40"/>
                  </a:lnTo>
                  <a:lnTo>
                    <a:pt x="23" y="40"/>
                  </a:lnTo>
                  <a:lnTo>
                    <a:pt x="22" y="40"/>
                  </a:lnTo>
                  <a:lnTo>
                    <a:pt x="21" y="40"/>
                  </a:lnTo>
                  <a:lnTo>
                    <a:pt x="20" y="40"/>
                  </a:lnTo>
                  <a:lnTo>
                    <a:pt x="18" y="39"/>
                  </a:lnTo>
                  <a:lnTo>
                    <a:pt x="17" y="39"/>
                  </a:lnTo>
                  <a:lnTo>
                    <a:pt x="16" y="38"/>
                  </a:lnTo>
                  <a:lnTo>
                    <a:pt x="15" y="39"/>
                  </a:lnTo>
                  <a:lnTo>
                    <a:pt x="14" y="40"/>
                  </a:lnTo>
                  <a:lnTo>
                    <a:pt x="12" y="38"/>
                  </a:lnTo>
                  <a:lnTo>
                    <a:pt x="11" y="38"/>
                  </a:lnTo>
                  <a:lnTo>
                    <a:pt x="7" y="38"/>
                  </a:lnTo>
                  <a:lnTo>
                    <a:pt x="6" y="38"/>
                  </a:lnTo>
                  <a:lnTo>
                    <a:pt x="5" y="38"/>
                  </a:lnTo>
                  <a:lnTo>
                    <a:pt x="4" y="38"/>
                  </a:lnTo>
                  <a:lnTo>
                    <a:pt x="3" y="38"/>
                  </a:lnTo>
                  <a:lnTo>
                    <a:pt x="3" y="37"/>
                  </a:lnTo>
                  <a:lnTo>
                    <a:pt x="2" y="34"/>
                  </a:lnTo>
                  <a:lnTo>
                    <a:pt x="1" y="33"/>
                  </a:lnTo>
                  <a:lnTo>
                    <a:pt x="0" y="31"/>
                  </a:lnTo>
                  <a:lnTo>
                    <a:pt x="0" y="30"/>
                  </a:lnTo>
                  <a:lnTo>
                    <a:pt x="0" y="29"/>
                  </a:lnTo>
                  <a:lnTo>
                    <a:pt x="0" y="27"/>
                  </a:lnTo>
                  <a:lnTo>
                    <a:pt x="1" y="26"/>
                  </a:lnTo>
                  <a:lnTo>
                    <a:pt x="1" y="25"/>
                  </a:lnTo>
                  <a:lnTo>
                    <a:pt x="1" y="24"/>
                  </a:lnTo>
                  <a:lnTo>
                    <a:pt x="1" y="23"/>
                  </a:lnTo>
                  <a:lnTo>
                    <a:pt x="2" y="23"/>
                  </a:lnTo>
                  <a:lnTo>
                    <a:pt x="1" y="22"/>
                  </a:lnTo>
                  <a:lnTo>
                    <a:pt x="1" y="21"/>
                  </a:lnTo>
                  <a:lnTo>
                    <a:pt x="1" y="20"/>
                  </a:lnTo>
                  <a:lnTo>
                    <a:pt x="3" y="20"/>
                  </a:lnTo>
                  <a:lnTo>
                    <a:pt x="3" y="22"/>
                  </a:lnTo>
                  <a:lnTo>
                    <a:pt x="4" y="22"/>
                  </a:lnTo>
                  <a:lnTo>
                    <a:pt x="4" y="23"/>
                  </a:lnTo>
                  <a:lnTo>
                    <a:pt x="12" y="23"/>
                  </a:lnTo>
                  <a:lnTo>
                    <a:pt x="12" y="21"/>
                  </a:lnTo>
                  <a:lnTo>
                    <a:pt x="13" y="21"/>
                  </a:lnTo>
                  <a:lnTo>
                    <a:pt x="13" y="20"/>
                  </a:lnTo>
                  <a:lnTo>
                    <a:pt x="12" y="20"/>
                  </a:lnTo>
                  <a:lnTo>
                    <a:pt x="12" y="17"/>
                  </a:lnTo>
                  <a:lnTo>
                    <a:pt x="13" y="17"/>
                  </a:lnTo>
                  <a:lnTo>
                    <a:pt x="13" y="16"/>
                  </a:lnTo>
                  <a:lnTo>
                    <a:pt x="12" y="16"/>
                  </a:lnTo>
                  <a:lnTo>
                    <a:pt x="12" y="15"/>
                  </a:lnTo>
                  <a:lnTo>
                    <a:pt x="12" y="12"/>
                  </a:lnTo>
                  <a:lnTo>
                    <a:pt x="12" y="11"/>
                  </a:lnTo>
                  <a:lnTo>
                    <a:pt x="12" y="8"/>
                  </a:lnTo>
                  <a:lnTo>
                    <a:pt x="13" y="8"/>
                  </a:lnTo>
                  <a:lnTo>
                    <a:pt x="13" y="7"/>
                  </a:lnTo>
                  <a:lnTo>
                    <a:pt x="15" y="7"/>
                  </a:lnTo>
                  <a:lnTo>
                    <a:pt x="15" y="6"/>
                  </a:lnTo>
                  <a:lnTo>
                    <a:pt x="15" y="4"/>
                  </a:lnTo>
                  <a:lnTo>
                    <a:pt x="18" y="4"/>
                  </a:lnTo>
                  <a:lnTo>
                    <a:pt x="24" y="3"/>
                  </a:lnTo>
                  <a:lnTo>
                    <a:pt x="27" y="2"/>
                  </a:lnTo>
                  <a:lnTo>
                    <a:pt x="32" y="1"/>
                  </a:lnTo>
                  <a:lnTo>
                    <a:pt x="36" y="1"/>
                  </a:lnTo>
                  <a:lnTo>
                    <a:pt x="39" y="0"/>
                  </a:lnTo>
                  <a:lnTo>
                    <a:pt x="40" y="1"/>
                  </a:lnTo>
                  <a:lnTo>
                    <a:pt x="43" y="2"/>
                  </a:lnTo>
                  <a:lnTo>
                    <a:pt x="44" y="3"/>
                  </a:lnTo>
                  <a:lnTo>
                    <a:pt x="45" y="3"/>
                  </a:lnTo>
                  <a:lnTo>
                    <a:pt x="46" y="4"/>
                  </a:lnTo>
                  <a:lnTo>
                    <a:pt x="48" y="4"/>
                  </a:lnTo>
                  <a:lnTo>
                    <a:pt x="48" y="3"/>
                  </a:lnTo>
                  <a:lnTo>
                    <a:pt x="50" y="7"/>
                  </a:lnTo>
                  <a:lnTo>
                    <a:pt x="52" y="9"/>
                  </a:lnTo>
                  <a:lnTo>
                    <a:pt x="53" y="10"/>
                  </a:lnTo>
                  <a:lnTo>
                    <a:pt x="53" y="11"/>
                  </a:lnTo>
                  <a:lnTo>
                    <a:pt x="54" y="11"/>
                  </a:lnTo>
                  <a:lnTo>
                    <a:pt x="60" y="15"/>
                  </a:lnTo>
                  <a:lnTo>
                    <a:pt x="61" y="15"/>
                  </a:lnTo>
                  <a:lnTo>
                    <a:pt x="62" y="16"/>
                  </a:lnTo>
                  <a:lnTo>
                    <a:pt x="62" y="17"/>
                  </a:lnTo>
                  <a:lnTo>
                    <a:pt x="63" y="17"/>
                  </a:lnTo>
                  <a:lnTo>
                    <a:pt x="63" y="18"/>
                  </a:lnTo>
                  <a:lnTo>
                    <a:pt x="64" y="19"/>
                  </a:lnTo>
                  <a:lnTo>
                    <a:pt x="64" y="21"/>
                  </a:lnTo>
                  <a:lnTo>
                    <a:pt x="64" y="22"/>
                  </a:lnTo>
                  <a:lnTo>
                    <a:pt x="65" y="21"/>
                  </a:lnTo>
                  <a:lnTo>
                    <a:pt x="69" y="19"/>
                  </a:lnTo>
                  <a:lnTo>
                    <a:pt x="70" y="19"/>
                  </a:lnTo>
                  <a:lnTo>
                    <a:pt x="72" y="19"/>
                  </a:lnTo>
                  <a:lnTo>
                    <a:pt x="75" y="23"/>
                  </a:lnTo>
                  <a:lnTo>
                    <a:pt x="77" y="27"/>
                  </a:lnTo>
                  <a:lnTo>
                    <a:pt x="78" y="30"/>
                  </a:lnTo>
                  <a:lnTo>
                    <a:pt x="79" y="31"/>
                  </a:lnTo>
                  <a:lnTo>
                    <a:pt x="80" y="32"/>
                  </a:lnTo>
                  <a:lnTo>
                    <a:pt x="82" y="32"/>
                  </a:lnTo>
                  <a:lnTo>
                    <a:pt x="84" y="33"/>
                  </a:lnTo>
                  <a:lnTo>
                    <a:pt x="85" y="32"/>
                  </a:lnTo>
                  <a:lnTo>
                    <a:pt x="88" y="32"/>
                  </a:lnTo>
                  <a:lnTo>
                    <a:pt x="97" y="30"/>
                  </a:lnTo>
                  <a:lnTo>
                    <a:pt x="103" y="29"/>
                  </a:lnTo>
                  <a:lnTo>
                    <a:pt x="107" y="28"/>
                  </a:lnTo>
                  <a:lnTo>
                    <a:pt x="111" y="28"/>
                  </a:lnTo>
                  <a:lnTo>
                    <a:pt x="112" y="30"/>
                  </a:lnTo>
                  <a:lnTo>
                    <a:pt x="113" y="33"/>
                  </a:lnTo>
                  <a:lnTo>
                    <a:pt x="114" y="35"/>
                  </a:lnTo>
                  <a:lnTo>
                    <a:pt x="115" y="36"/>
                  </a:lnTo>
                  <a:lnTo>
                    <a:pt x="116" y="37"/>
                  </a:lnTo>
                  <a:lnTo>
                    <a:pt x="118" y="38"/>
                  </a:lnTo>
                  <a:lnTo>
                    <a:pt x="120" y="40"/>
                  </a:lnTo>
                  <a:lnTo>
                    <a:pt x="116" y="47"/>
                  </a:lnTo>
                  <a:lnTo>
                    <a:pt x="116" y="48"/>
                  </a:lnTo>
                  <a:lnTo>
                    <a:pt x="114" y="52"/>
                  </a:lnTo>
                  <a:lnTo>
                    <a:pt x="115" y="53"/>
                  </a:lnTo>
                  <a:lnTo>
                    <a:pt x="116" y="54"/>
                  </a:lnTo>
                  <a:lnTo>
                    <a:pt x="116" y="55"/>
                  </a:lnTo>
                  <a:lnTo>
                    <a:pt x="117" y="55"/>
                  </a:lnTo>
                  <a:lnTo>
                    <a:pt x="118" y="57"/>
                  </a:lnTo>
                  <a:lnTo>
                    <a:pt x="113" y="60"/>
                  </a:lnTo>
                  <a:lnTo>
                    <a:pt x="108" y="62"/>
                  </a:lnTo>
                  <a:lnTo>
                    <a:pt x="107" y="63"/>
                  </a:lnTo>
                  <a:lnTo>
                    <a:pt x="106" y="64"/>
                  </a:lnTo>
                  <a:lnTo>
                    <a:pt x="102" y="66"/>
                  </a:lnTo>
                  <a:close/>
                </a:path>
              </a:pathLst>
            </a:custGeom>
            <a:solidFill>
              <a:srgbClr val="CCFFFF"/>
            </a:solidFill>
            <a:ln w="0">
              <a:solidFill>
                <a:srgbClr val="000000"/>
              </a:solidFill>
              <a:prstDash val="solid"/>
              <a:round/>
              <a:headEnd/>
              <a:tailEnd/>
            </a:ln>
          </p:spPr>
          <p:txBody>
            <a:bodyPr/>
            <a:lstStyle/>
            <a:p>
              <a:endParaRPr lang="en-GB"/>
            </a:p>
          </p:txBody>
        </p:sp>
        <p:sp>
          <p:nvSpPr>
            <p:cNvPr id="45" name="Freeform 44"/>
            <p:cNvSpPr>
              <a:spLocks/>
            </p:cNvSpPr>
            <p:nvPr/>
          </p:nvSpPr>
          <p:spPr bwMode="auto">
            <a:xfrm>
              <a:off x="342900" y="1114425"/>
              <a:ext cx="828675" cy="514350"/>
            </a:xfrm>
            <a:custGeom>
              <a:avLst/>
              <a:gdLst>
                <a:gd name="T0" fmla="*/ 2147483647 w 87"/>
                <a:gd name="T1" fmla="*/ 2147483647 h 54"/>
                <a:gd name="T2" fmla="*/ 2147483647 w 87"/>
                <a:gd name="T3" fmla="*/ 2147483647 h 54"/>
                <a:gd name="T4" fmla="*/ 2147483647 w 87"/>
                <a:gd name="T5" fmla="*/ 2147483647 h 54"/>
                <a:gd name="T6" fmla="*/ 2147483647 w 87"/>
                <a:gd name="T7" fmla="*/ 2147483647 h 54"/>
                <a:gd name="T8" fmla="*/ 2147483647 w 87"/>
                <a:gd name="T9" fmla="*/ 2147483647 h 54"/>
                <a:gd name="T10" fmla="*/ 2147483647 w 87"/>
                <a:gd name="T11" fmla="*/ 2147483647 h 54"/>
                <a:gd name="T12" fmla="*/ 2147483647 w 87"/>
                <a:gd name="T13" fmla="*/ 2147483647 h 54"/>
                <a:gd name="T14" fmla="*/ 2147483647 w 87"/>
                <a:gd name="T15" fmla="*/ 2147483647 h 54"/>
                <a:gd name="T16" fmla="*/ 2147483647 w 87"/>
                <a:gd name="T17" fmla="*/ 2147483647 h 54"/>
                <a:gd name="T18" fmla="*/ 2147483647 w 87"/>
                <a:gd name="T19" fmla="*/ 2147483647 h 54"/>
                <a:gd name="T20" fmla="*/ 2147483647 w 87"/>
                <a:gd name="T21" fmla="*/ 2147483647 h 54"/>
                <a:gd name="T22" fmla="*/ 2147483647 w 87"/>
                <a:gd name="T23" fmla="*/ 2147483647 h 54"/>
                <a:gd name="T24" fmla="*/ 2147483647 w 87"/>
                <a:gd name="T25" fmla="*/ 2147483647 h 54"/>
                <a:gd name="T26" fmla="*/ 2147483647 w 87"/>
                <a:gd name="T27" fmla="*/ 2147483647 h 54"/>
                <a:gd name="T28" fmla="*/ 2147483647 w 87"/>
                <a:gd name="T29" fmla="*/ 2147483647 h 54"/>
                <a:gd name="T30" fmla="*/ 2147483647 w 87"/>
                <a:gd name="T31" fmla="*/ 2147483647 h 54"/>
                <a:gd name="T32" fmla="*/ 2147483647 w 87"/>
                <a:gd name="T33" fmla="*/ 2147483647 h 54"/>
                <a:gd name="T34" fmla="*/ 2147483647 w 87"/>
                <a:gd name="T35" fmla="*/ 2147483647 h 54"/>
                <a:gd name="T36" fmla="*/ 2147483647 w 87"/>
                <a:gd name="T37" fmla="*/ 2147483647 h 54"/>
                <a:gd name="T38" fmla="*/ 2147483647 w 87"/>
                <a:gd name="T39" fmla="*/ 2147483647 h 54"/>
                <a:gd name="T40" fmla="*/ 2147483647 w 87"/>
                <a:gd name="T41" fmla="*/ 2147483647 h 54"/>
                <a:gd name="T42" fmla="*/ 2147483647 w 87"/>
                <a:gd name="T43" fmla="*/ 2147483647 h 54"/>
                <a:gd name="T44" fmla="*/ 2147483647 w 87"/>
                <a:gd name="T45" fmla="*/ 2147483647 h 54"/>
                <a:gd name="T46" fmla="*/ 2147483647 w 87"/>
                <a:gd name="T47" fmla="*/ 2147483647 h 54"/>
                <a:gd name="T48" fmla="*/ 2147483647 w 87"/>
                <a:gd name="T49" fmla="*/ 2147483647 h 54"/>
                <a:gd name="T50" fmla="*/ 2147483647 w 87"/>
                <a:gd name="T51" fmla="*/ 2147483647 h 54"/>
                <a:gd name="T52" fmla="*/ 2147483647 w 87"/>
                <a:gd name="T53" fmla="*/ 2147483647 h 54"/>
                <a:gd name="T54" fmla="*/ 2147483647 w 87"/>
                <a:gd name="T55" fmla="*/ 2147483647 h 54"/>
                <a:gd name="T56" fmla="*/ 2147483647 w 87"/>
                <a:gd name="T57" fmla="*/ 2147483647 h 54"/>
                <a:gd name="T58" fmla="*/ 2147483647 w 87"/>
                <a:gd name="T59" fmla="*/ 2147483647 h 54"/>
                <a:gd name="T60" fmla="*/ 2147483647 w 87"/>
                <a:gd name="T61" fmla="*/ 2147483647 h 54"/>
                <a:gd name="T62" fmla="*/ 2147483647 w 87"/>
                <a:gd name="T63" fmla="*/ 2147483647 h 54"/>
                <a:gd name="T64" fmla="*/ 2147483647 w 87"/>
                <a:gd name="T65" fmla="*/ 2147483647 h 54"/>
                <a:gd name="T66" fmla="*/ 2147483647 w 87"/>
                <a:gd name="T67" fmla="*/ 2147483647 h 54"/>
                <a:gd name="T68" fmla="*/ 2147483647 w 87"/>
                <a:gd name="T69" fmla="*/ 2147483647 h 54"/>
                <a:gd name="T70" fmla="*/ 2147483647 w 87"/>
                <a:gd name="T71" fmla="*/ 2147483647 h 54"/>
                <a:gd name="T72" fmla="*/ 2147483647 w 87"/>
                <a:gd name="T73" fmla="*/ 2147483647 h 54"/>
                <a:gd name="T74" fmla="*/ 2147483647 w 87"/>
                <a:gd name="T75" fmla="*/ 2147483647 h 54"/>
                <a:gd name="T76" fmla="*/ 2147483647 w 87"/>
                <a:gd name="T77" fmla="*/ 2147483647 h 54"/>
                <a:gd name="T78" fmla="*/ 2147483647 w 87"/>
                <a:gd name="T79" fmla="*/ 2147483647 h 54"/>
                <a:gd name="T80" fmla="*/ 2147483647 w 87"/>
                <a:gd name="T81" fmla="*/ 2147483647 h 54"/>
                <a:gd name="T82" fmla="*/ 2147483647 w 87"/>
                <a:gd name="T83" fmla="*/ 2147483647 h 54"/>
                <a:gd name="T84" fmla="*/ 2147483647 w 87"/>
                <a:gd name="T85" fmla="*/ 2147483647 h 54"/>
                <a:gd name="T86" fmla="*/ 2147483647 w 87"/>
                <a:gd name="T87" fmla="*/ 2147483647 h 54"/>
                <a:gd name="T88" fmla="*/ 2147483647 w 87"/>
                <a:gd name="T89" fmla="*/ 2147483647 h 54"/>
                <a:gd name="T90" fmla="*/ 2147483647 w 87"/>
                <a:gd name="T91" fmla="*/ 2147483647 h 54"/>
                <a:gd name="T92" fmla="*/ 2147483647 w 87"/>
                <a:gd name="T93" fmla="*/ 2147483647 h 54"/>
                <a:gd name="T94" fmla="*/ 2147483647 w 87"/>
                <a:gd name="T95" fmla="*/ 2147483647 h 54"/>
                <a:gd name="T96" fmla="*/ 2147483647 w 87"/>
                <a:gd name="T97" fmla="*/ 2147483647 h 54"/>
                <a:gd name="T98" fmla="*/ 2147483647 w 87"/>
                <a:gd name="T99" fmla="*/ 2147483647 h 54"/>
                <a:gd name="T100" fmla="*/ 2147483647 w 87"/>
                <a:gd name="T101" fmla="*/ 2147483647 h 54"/>
                <a:gd name="T102" fmla="*/ 2147483647 w 87"/>
                <a:gd name="T103" fmla="*/ 2147483647 h 54"/>
                <a:gd name="T104" fmla="*/ 2147483647 w 87"/>
                <a:gd name="T105" fmla="*/ 2147483647 h 54"/>
                <a:gd name="T106" fmla="*/ 2147483647 w 87"/>
                <a:gd name="T107" fmla="*/ 2147483647 h 54"/>
                <a:gd name="T108" fmla="*/ 2147483647 w 87"/>
                <a:gd name="T109" fmla="*/ 2147483647 h 54"/>
                <a:gd name="T110" fmla="*/ 2147483647 w 87"/>
                <a:gd name="T111" fmla="*/ 2147483647 h 54"/>
                <a:gd name="T112" fmla="*/ 2147483647 w 87"/>
                <a:gd name="T113" fmla="*/ 2147483647 h 5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7"/>
                <a:gd name="T172" fmla="*/ 0 h 54"/>
                <a:gd name="T173" fmla="*/ 87 w 87"/>
                <a:gd name="T174" fmla="*/ 54 h 5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7" h="54">
                  <a:moveTo>
                    <a:pt x="1" y="37"/>
                  </a:moveTo>
                  <a:lnTo>
                    <a:pt x="0" y="36"/>
                  </a:lnTo>
                  <a:lnTo>
                    <a:pt x="4" y="34"/>
                  </a:lnTo>
                  <a:lnTo>
                    <a:pt x="12" y="31"/>
                  </a:lnTo>
                  <a:lnTo>
                    <a:pt x="14" y="30"/>
                  </a:lnTo>
                  <a:lnTo>
                    <a:pt x="15" y="30"/>
                  </a:lnTo>
                  <a:lnTo>
                    <a:pt x="16" y="30"/>
                  </a:lnTo>
                  <a:lnTo>
                    <a:pt x="17" y="29"/>
                  </a:lnTo>
                  <a:lnTo>
                    <a:pt x="18" y="29"/>
                  </a:lnTo>
                  <a:lnTo>
                    <a:pt x="19" y="29"/>
                  </a:lnTo>
                  <a:lnTo>
                    <a:pt x="21" y="30"/>
                  </a:lnTo>
                  <a:lnTo>
                    <a:pt x="21" y="28"/>
                  </a:lnTo>
                  <a:lnTo>
                    <a:pt x="21" y="27"/>
                  </a:lnTo>
                  <a:lnTo>
                    <a:pt x="21" y="26"/>
                  </a:lnTo>
                  <a:lnTo>
                    <a:pt x="22" y="25"/>
                  </a:lnTo>
                  <a:lnTo>
                    <a:pt x="19" y="24"/>
                  </a:lnTo>
                  <a:lnTo>
                    <a:pt x="20" y="23"/>
                  </a:lnTo>
                  <a:lnTo>
                    <a:pt x="20" y="22"/>
                  </a:lnTo>
                  <a:lnTo>
                    <a:pt x="19" y="18"/>
                  </a:lnTo>
                  <a:lnTo>
                    <a:pt x="18" y="16"/>
                  </a:lnTo>
                  <a:lnTo>
                    <a:pt x="18" y="15"/>
                  </a:lnTo>
                  <a:lnTo>
                    <a:pt x="16" y="9"/>
                  </a:lnTo>
                  <a:lnTo>
                    <a:pt x="18" y="9"/>
                  </a:lnTo>
                  <a:lnTo>
                    <a:pt x="19" y="8"/>
                  </a:lnTo>
                  <a:lnTo>
                    <a:pt x="20" y="8"/>
                  </a:lnTo>
                  <a:lnTo>
                    <a:pt x="21" y="7"/>
                  </a:lnTo>
                  <a:lnTo>
                    <a:pt x="23" y="7"/>
                  </a:lnTo>
                  <a:lnTo>
                    <a:pt x="33" y="6"/>
                  </a:lnTo>
                  <a:lnTo>
                    <a:pt x="34" y="6"/>
                  </a:lnTo>
                  <a:lnTo>
                    <a:pt x="37" y="5"/>
                  </a:lnTo>
                  <a:lnTo>
                    <a:pt x="38" y="5"/>
                  </a:lnTo>
                  <a:lnTo>
                    <a:pt x="39" y="6"/>
                  </a:lnTo>
                  <a:lnTo>
                    <a:pt x="40" y="6"/>
                  </a:lnTo>
                  <a:lnTo>
                    <a:pt x="41" y="6"/>
                  </a:lnTo>
                  <a:lnTo>
                    <a:pt x="41" y="5"/>
                  </a:lnTo>
                  <a:lnTo>
                    <a:pt x="43" y="5"/>
                  </a:lnTo>
                  <a:lnTo>
                    <a:pt x="45" y="4"/>
                  </a:lnTo>
                  <a:lnTo>
                    <a:pt x="46" y="4"/>
                  </a:lnTo>
                  <a:lnTo>
                    <a:pt x="51" y="1"/>
                  </a:lnTo>
                  <a:lnTo>
                    <a:pt x="53" y="0"/>
                  </a:lnTo>
                  <a:lnTo>
                    <a:pt x="54" y="1"/>
                  </a:lnTo>
                  <a:lnTo>
                    <a:pt x="55" y="1"/>
                  </a:lnTo>
                  <a:lnTo>
                    <a:pt x="55" y="2"/>
                  </a:lnTo>
                  <a:lnTo>
                    <a:pt x="56" y="2"/>
                  </a:lnTo>
                  <a:lnTo>
                    <a:pt x="57" y="2"/>
                  </a:lnTo>
                  <a:lnTo>
                    <a:pt x="59" y="3"/>
                  </a:lnTo>
                  <a:lnTo>
                    <a:pt x="60" y="3"/>
                  </a:lnTo>
                  <a:lnTo>
                    <a:pt x="61" y="3"/>
                  </a:lnTo>
                  <a:lnTo>
                    <a:pt x="62" y="3"/>
                  </a:lnTo>
                  <a:lnTo>
                    <a:pt x="63" y="4"/>
                  </a:lnTo>
                  <a:lnTo>
                    <a:pt x="64" y="5"/>
                  </a:lnTo>
                  <a:lnTo>
                    <a:pt x="71" y="12"/>
                  </a:lnTo>
                  <a:lnTo>
                    <a:pt x="75" y="16"/>
                  </a:lnTo>
                  <a:lnTo>
                    <a:pt x="78" y="18"/>
                  </a:lnTo>
                  <a:lnTo>
                    <a:pt x="79" y="19"/>
                  </a:lnTo>
                  <a:lnTo>
                    <a:pt x="79" y="20"/>
                  </a:lnTo>
                  <a:lnTo>
                    <a:pt x="81" y="23"/>
                  </a:lnTo>
                  <a:lnTo>
                    <a:pt x="81" y="24"/>
                  </a:lnTo>
                  <a:lnTo>
                    <a:pt x="82" y="26"/>
                  </a:lnTo>
                  <a:lnTo>
                    <a:pt x="83" y="27"/>
                  </a:lnTo>
                  <a:lnTo>
                    <a:pt x="83" y="28"/>
                  </a:lnTo>
                  <a:lnTo>
                    <a:pt x="87" y="34"/>
                  </a:lnTo>
                  <a:lnTo>
                    <a:pt x="87" y="35"/>
                  </a:lnTo>
                  <a:lnTo>
                    <a:pt x="85" y="35"/>
                  </a:lnTo>
                  <a:lnTo>
                    <a:pt x="84" y="34"/>
                  </a:lnTo>
                  <a:lnTo>
                    <a:pt x="83" y="34"/>
                  </a:lnTo>
                  <a:lnTo>
                    <a:pt x="82" y="33"/>
                  </a:lnTo>
                  <a:lnTo>
                    <a:pt x="79" y="32"/>
                  </a:lnTo>
                  <a:lnTo>
                    <a:pt x="78" y="31"/>
                  </a:lnTo>
                  <a:lnTo>
                    <a:pt x="75" y="32"/>
                  </a:lnTo>
                  <a:lnTo>
                    <a:pt x="71" y="32"/>
                  </a:lnTo>
                  <a:lnTo>
                    <a:pt x="66" y="33"/>
                  </a:lnTo>
                  <a:lnTo>
                    <a:pt x="63" y="34"/>
                  </a:lnTo>
                  <a:lnTo>
                    <a:pt x="57" y="35"/>
                  </a:lnTo>
                  <a:lnTo>
                    <a:pt x="54" y="35"/>
                  </a:lnTo>
                  <a:lnTo>
                    <a:pt x="54" y="37"/>
                  </a:lnTo>
                  <a:lnTo>
                    <a:pt x="54" y="38"/>
                  </a:lnTo>
                  <a:lnTo>
                    <a:pt x="52" y="38"/>
                  </a:lnTo>
                  <a:lnTo>
                    <a:pt x="52" y="39"/>
                  </a:lnTo>
                  <a:lnTo>
                    <a:pt x="51" y="39"/>
                  </a:lnTo>
                  <a:lnTo>
                    <a:pt x="51" y="42"/>
                  </a:lnTo>
                  <a:lnTo>
                    <a:pt x="51" y="43"/>
                  </a:lnTo>
                  <a:lnTo>
                    <a:pt x="51" y="46"/>
                  </a:lnTo>
                  <a:lnTo>
                    <a:pt x="51" y="47"/>
                  </a:lnTo>
                  <a:lnTo>
                    <a:pt x="52" y="47"/>
                  </a:lnTo>
                  <a:lnTo>
                    <a:pt x="52" y="48"/>
                  </a:lnTo>
                  <a:lnTo>
                    <a:pt x="51" y="48"/>
                  </a:lnTo>
                  <a:lnTo>
                    <a:pt x="51" y="51"/>
                  </a:lnTo>
                  <a:lnTo>
                    <a:pt x="52" y="51"/>
                  </a:lnTo>
                  <a:lnTo>
                    <a:pt x="52" y="52"/>
                  </a:lnTo>
                  <a:lnTo>
                    <a:pt x="51" y="52"/>
                  </a:lnTo>
                  <a:lnTo>
                    <a:pt x="51" y="54"/>
                  </a:lnTo>
                  <a:lnTo>
                    <a:pt x="43" y="54"/>
                  </a:lnTo>
                  <a:lnTo>
                    <a:pt x="43" y="53"/>
                  </a:lnTo>
                  <a:lnTo>
                    <a:pt x="42" y="53"/>
                  </a:lnTo>
                  <a:lnTo>
                    <a:pt x="42" y="51"/>
                  </a:lnTo>
                  <a:lnTo>
                    <a:pt x="40" y="51"/>
                  </a:lnTo>
                  <a:lnTo>
                    <a:pt x="41" y="50"/>
                  </a:lnTo>
                  <a:lnTo>
                    <a:pt x="41" y="49"/>
                  </a:lnTo>
                  <a:lnTo>
                    <a:pt x="40" y="49"/>
                  </a:lnTo>
                  <a:lnTo>
                    <a:pt x="38" y="49"/>
                  </a:lnTo>
                  <a:lnTo>
                    <a:pt x="38" y="51"/>
                  </a:lnTo>
                  <a:lnTo>
                    <a:pt x="37" y="51"/>
                  </a:lnTo>
                  <a:lnTo>
                    <a:pt x="36" y="51"/>
                  </a:lnTo>
                  <a:lnTo>
                    <a:pt x="36" y="52"/>
                  </a:lnTo>
                  <a:lnTo>
                    <a:pt x="34" y="51"/>
                  </a:lnTo>
                  <a:lnTo>
                    <a:pt x="34" y="52"/>
                  </a:lnTo>
                  <a:lnTo>
                    <a:pt x="34" y="51"/>
                  </a:lnTo>
                  <a:lnTo>
                    <a:pt x="33" y="51"/>
                  </a:lnTo>
                  <a:lnTo>
                    <a:pt x="32" y="51"/>
                  </a:lnTo>
                  <a:lnTo>
                    <a:pt x="29" y="51"/>
                  </a:lnTo>
                  <a:lnTo>
                    <a:pt x="27" y="50"/>
                  </a:lnTo>
                  <a:lnTo>
                    <a:pt x="27" y="49"/>
                  </a:lnTo>
                  <a:lnTo>
                    <a:pt x="26" y="49"/>
                  </a:lnTo>
                  <a:lnTo>
                    <a:pt x="26" y="48"/>
                  </a:lnTo>
                  <a:lnTo>
                    <a:pt x="25" y="47"/>
                  </a:lnTo>
                  <a:lnTo>
                    <a:pt x="24" y="47"/>
                  </a:lnTo>
                  <a:lnTo>
                    <a:pt x="26" y="42"/>
                  </a:lnTo>
                  <a:lnTo>
                    <a:pt x="25" y="41"/>
                  </a:lnTo>
                  <a:lnTo>
                    <a:pt x="23" y="41"/>
                  </a:lnTo>
                  <a:lnTo>
                    <a:pt x="22" y="41"/>
                  </a:lnTo>
                  <a:lnTo>
                    <a:pt x="21" y="39"/>
                  </a:lnTo>
                  <a:lnTo>
                    <a:pt x="20" y="40"/>
                  </a:lnTo>
                  <a:lnTo>
                    <a:pt x="18" y="40"/>
                  </a:lnTo>
                  <a:lnTo>
                    <a:pt x="15" y="42"/>
                  </a:lnTo>
                  <a:lnTo>
                    <a:pt x="11" y="43"/>
                  </a:lnTo>
                  <a:lnTo>
                    <a:pt x="10" y="44"/>
                  </a:lnTo>
                  <a:lnTo>
                    <a:pt x="7" y="46"/>
                  </a:lnTo>
                  <a:lnTo>
                    <a:pt x="4" y="42"/>
                  </a:lnTo>
                  <a:lnTo>
                    <a:pt x="2" y="39"/>
                  </a:lnTo>
                  <a:lnTo>
                    <a:pt x="1" y="37"/>
                  </a:lnTo>
                  <a:close/>
                </a:path>
              </a:pathLst>
            </a:custGeom>
            <a:solidFill>
              <a:srgbClr val="003333"/>
            </a:solidFill>
            <a:ln w="0">
              <a:solidFill>
                <a:srgbClr val="000000"/>
              </a:solidFill>
              <a:prstDash val="solid"/>
              <a:round/>
              <a:headEnd/>
              <a:tailEnd/>
            </a:ln>
          </p:spPr>
          <p:txBody>
            <a:bodyPr/>
            <a:lstStyle/>
            <a:p>
              <a:endParaRPr lang="en-GB"/>
            </a:p>
          </p:txBody>
        </p:sp>
      </p:grpSp>
      <p:pic>
        <p:nvPicPr>
          <p:cNvPr id="46" name="Picture 45" descr="ward labels Camden.png"/>
          <p:cNvPicPr>
            <a:picLocks noChangeAspect="1"/>
          </p:cNvPicPr>
          <p:nvPr/>
        </p:nvPicPr>
        <p:blipFill>
          <a:blip r:embed="rId2">
            <a:extLst>
              <a:ext uri="{28A0092B-C50C-407E-A947-70E740481C1C}">
                <a14:useLocalDpi xmlns:a14="http://schemas.microsoft.com/office/drawing/2010/main" val="0"/>
              </a:ext>
            </a:extLst>
          </a:blip>
          <a:srcRect l="4558" t="3117" r="2609" b="3090"/>
          <a:stretch>
            <a:fillRect/>
          </a:stretch>
        </p:blipFill>
        <p:spPr bwMode="auto">
          <a:xfrm>
            <a:off x="587374" y="2365374"/>
            <a:ext cx="368617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64"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5484812"/>
            <a:ext cx="23812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TextBox 46"/>
          <p:cNvSpPr txBox="1"/>
          <p:nvPr/>
        </p:nvSpPr>
        <p:spPr>
          <a:xfrm>
            <a:off x="4235450" y="5463500"/>
            <a:ext cx="481508" cy="861774"/>
          </a:xfrm>
          <a:prstGeom prst="rect">
            <a:avLst/>
          </a:prstGeom>
          <a:noFill/>
        </p:spPr>
        <p:txBody>
          <a:bodyPr wrap="square" rtlCol="0">
            <a:spAutoFit/>
          </a:bodyPr>
          <a:lstStyle/>
          <a:p>
            <a:r>
              <a:rPr lang="en-GB" sz="1000" dirty="0" smtClean="0"/>
              <a:t>0</a:t>
            </a:r>
          </a:p>
          <a:p>
            <a:r>
              <a:rPr lang="en-GB" sz="1000" dirty="0" smtClean="0"/>
              <a:t>1</a:t>
            </a:r>
          </a:p>
          <a:p>
            <a:r>
              <a:rPr lang="en-GB" sz="1000" dirty="0" smtClean="0"/>
              <a:t>2</a:t>
            </a:r>
          </a:p>
          <a:p>
            <a:r>
              <a:rPr lang="en-GB" sz="1000" dirty="0" smtClean="0"/>
              <a:t>3</a:t>
            </a:r>
          </a:p>
          <a:p>
            <a:r>
              <a:rPr lang="en-GB" sz="1000" dirty="0" smtClean="0"/>
              <a:t>4+</a:t>
            </a:r>
            <a:endParaRPr lang="en-GB" sz="1000" dirty="0"/>
          </a:p>
        </p:txBody>
      </p:sp>
      <p:sp>
        <p:nvSpPr>
          <p:cNvPr id="51" name="Rectangle 50"/>
          <p:cNvSpPr/>
          <p:nvPr/>
        </p:nvSpPr>
        <p:spPr>
          <a:xfrm>
            <a:off x="74315" y="4470400"/>
            <a:ext cx="2205335" cy="2308324"/>
          </a:xfrm>
          <a:prstGeom prst="rect">
            <a:avLst/>
          </a:prstGeom>
        </p:spPr>
        <p:txBody>
          <a:bodyPr wrap="square">
            <a:spAutoFit/>
          </a:bodyPr>
          <a:lstStyle/>
          <a:p>
            <a:pPr marL="342900" indent="-342900">
              <a:buFont typeface="+mj-lt"/>
              <a:buAutoNum type="arabicPeriod"/>
            </a:pPr>
            <a:r>
              <a:rPr lang="en-GB" sz="800" dirty="0"/>
              <a:t>Belsize</a:t>
            </a:r>
          </a:p>
          <a:p>
            <a:pPr marL="342900" indent="-342900">
              <a:buFont typeface="+mj-lt"/>
              <a:buAutoNum type="arabicPeriod"/>
            </a:pPr>
            <a:r>
              <a:rPr lang="en-GB" sz="800" dirty="0"/>
              <a:t>Bloomsbury</a:t>
            </a:r>
          </a:p>
          <a:p>
            <a:pPr marL="342900" indent="-342900">
              <a:buFont typeface="+mj-lt"/>
              <a:buAutoNum type="arabicPeriod"/>
            </a:pPr>
            <a:r>
              <a:rPr lang="en-GB" sz="800" dirty="0"/>
              <a:t>Camden Town with Primrose Hill</a:t>
            </a:r>
          </a:p>
          <a:p>
            <a:pPr marL="342900" indent="-342900">
              <a:buFont typeface="+mj-lt"/>
              <a:buAutoNum type="arabicPeriod"/>
            </a:pPr>
            <a:r>
              <a:rPr lang="en-GB" sz="800" dirty="0" err="1"/>
              <a:t>Cantelowes</a:t>
            </a:r>
            <a:endParaRPr lang="en-GB" sz="800" dirty="0"/>
          </a:p>
          <a:p>
            <a:pPr marL="342900" indent="-342900">
              <a:buFont typeface="+mj-lt"/>
              <a:buAutoNum type="arabicPeriod"/>
            </a:pPr>
            <a:r>
              <a:rPr lang="en-GB" sz="800" dirty="0"/>
              <a:t>Fortune Green</a:t>
            </a:r>
          </a:p>
          <a:p>
            <a:pPr marL="342900" indent="-342900">
              <a:buFont typeface="+mj-lt"/>
              <a:buAutoNum type="arabicPeriod"/>
            </a:pPr>
            <a:r>
              <a:rPr lang="en-GB" sz="800" dirty="0"/>
              <a:t>Frognal and </a:t>
            </a:r>
            <a:r>
              <a:rPr lang="en-GB" sz="800" dirty="0" err="1"/>
              <a:t>Fitzjohns</a:t>
            </a:r>
            <a:endParaRPr lang="en-GB" sz="800" dirty="0"/>
          </a:p>
          <a:p>
            <a:pPr marL="342900" indent="-342900">
              <a:buFont typeface="+mj-lt"/>
              <a:buAutoNum type="arabicPeriod"/>
            </a:pPr>
            <a:r>
              <a:rPr lang="en-GB" sz="800" dirty="0"/>
              <a:t>Gospel Oak</a:t>
            </a:r>
          </a:p>
          <a:p>
            <a:pPr marL="342900" indent="-342900">
              <a:buFont typeface="+mj-lt"/>
              <a:buAutoNum type="arabicPeriod"/>
            </a:pPr>
            <a:r>
              <a:rPr lang="en-GB" sz="800" dirty="0"/>
              <a:t>Hampstead Town</a:t>
            </a:r>
          </a:p>
          <a:p>
            <a:pPr marL="342900" indent="-342900">
              <a:buFont typeface="+mj-lt"/>
              <a:buAutoNum type="arabicPeriod"/>
            </a:pPr>
            <a:r>
              <a:rPr lang="en-GB" sz="800" dirty="0"/>
              <a:t>Haverstock</a:t>
            </a:r>
          </a:p>
          <a:p>
            <a:pPr marL="342900" indent="-342900">
              <a:buFont typeface="+mj-lt"/>
              <a:buAutoNum type="arabicPeriod"/>
            </a:pPr>
            <a:r>
              <a:rPr lang="en-GB" sz="800" dirty="0"/>
              <a:t>Highgate</a:t>
            </a:r>
          </a:p>
          <a:p>
            <a:pPr marL="342900" indent="-342900">
              <a:buFont typeface="+mj-lt"/>
              <a:buAutoNum type="arabicPeriod"/>
            </a:pPr>
            <a:r>
              <a:rPr lang="en-GB" sz="800" dirty="0"/>
              <a:t>Holborn and Covent Garden</a:t>
            </a:r>
          </a:p>
          <a:p>
            <a:pPr marL="342900" indent="-342900">
              <a:buFont typeface="+mj-lt"/>
              <a:buAutoNum type="arabicPeriod"/>
            </a:pPr>
            <a:r>
              <a:rPr lang="en-GB" sz="800" dirty="0"/>
              <a:t>Kentish Town</a:t>
            </a:r>
          </a:p>
          <a:p>
            <a:pPr marL="342900" indent="-342900">
              <a:buFont typeface="+mj-lt"/>
              <a:buAutoNum type="arabicPeriod"/>
            </a:pPr>
            <a:r>
              <a:rPr lang="en-GB" sz="800" dirty="0"/>
              <a:t>Kilburn</a:t>
            </a:r>
          </a:p>
          <a:p>
            <a:pPr marL="342900" indent="-342900">
              <a:buFont typeface="+mj-lt"/>
              <a:buAutoNum type="arabicPeriod"/>
            </a:pPr>
            <a:r>
              <a:rPr lang="en-GB" sz="800" dirty="0"/>
              <a:t>King's Cross</a:t>
            </a:r>
          </a:p>
          <a:p>
            <a:pPr marL="342900" indent="-342900">
              <a:buFont typeface="+mj-lt"/>
              <a:buAutoNum type="arabicPeriod"/>
            </a:pPr>
            <a:r>
              <a:rPr lang="en-GB" sz="800" dirty="0"/>
              <a:t>Regent's Park</a:t>
            </a:r>
          </a:p>
          <a:p>
            <a:pPr marL="342900" indent="-342900">
              <a:buFont typeface="+mj-lt"/>
              <a:buAutoNum type="arabicPeriod"/>
            </a:pPr>
            <a:r>
              <a:rPr lang="en-GB" sz="800" dirty="0"/>
              <a:t>St. Pancras and Somers Town</a:t>
            </a:r>
          </a:p>
          <a:p>
            <a:pPr marL="342900" indent="-342900">
              <a:buFont typeface="+mj-lt"/>
              <a:buAutoNum type="arabicPeriod"/>
            </a:pPr>
            <a:r>
              <a:rPr lang="en-GB" sz="800" dirty="0"/>
              <a:t>Swiss Cottage</a:t>
            </a:r>
          </a:p>
          <a:p>
            <a:pPr marL="342900" indent="-342900">
              <a:buFont typeface="+mj-lt"/>
              <a:buAutoNum type="arabicPeriod"/>
            </a:pPr>
            <a:r>
              <a:rPr lang="en-GB" sz="800" dirty="0"/>
              <a:t>West Hampstead</a:t>
            </a:r>
          </a:p>
        </p:txBody>
      </p:sp>
      <p:sp>
        <p:nvSpPr>
          <p:cNvPr id="52" name="TextBox 51"/>
          <p:cNvSpPr txBox="1"/>
          <p:nvPr/>
        </p:nvSpPr>
        <p:spPr>
          <a:xfrm>
            <a:off x="587374" y="1217253"/>
            <a:ext cx="2562226"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3600" dirty="0" smtClean="0"/>
              <a:t>50 </a:t>
            </a:r>
            <a:r>
              <a:rPr lang="en-GB" dirty="0" smtClean="0"/>
              <a:t>18-21 year olds in Camden claiming HB &amp; JSA</a:t>
            </a:r>
            <a:endParaRPr lang="en-GB" dirty="0"/>
          </a:p>
        </p:txBody>
      </p:sp>
      <p:sp>
        <p:nvSpPr>
          <p:cNvPr id="53" name="TextBox 52"/>
          <p:cNvSpPr txBox="1"/>
          <p:nvPr/>
        </p:nvSpPr>
        <p:spPr>
          <a:xfrm>
            <a:off x="5436096" y="4522787"/>
            <a:ext cx="3528392" cy="1477328"/>
          </a:xfrm>
          <a:prstGeom prst="rect">
            <a:avLst/>
          </a:prstGeom>
          <a:noFill/>
        </p:spPr>
        <p:txBody>
          <a:bodyPr wrap="square" rtlCol="0">
            <a:spAutoFit/>
          </a:bodyPr>
          <a:lstStyle/>
          <a:p>
            <a:r>
              <a:rPr lang="en-GB" b="1" dirty="0" smtClean="0"/>
              <a:t>Who might be exempt?</a:t>
            </a:r>
          </a:p>
          <a:p>
            <a:pPr marL="285750" indent="-285750">
              <a:buFont typeface="Arial" panose="020B0604020202020204" pitchFamily="34" charset="0"/>
              <a:buChar char="•"/>
            </a:pPr>
            <a:r>
              <a:rPr lang="en-GB" dirty="0" smtClean="0"/>
              <a:t>Households with children – 3 in borough</a:t>
            </a:r>
          </a:p>
          <a:p>
            <a:pPr marL="285750" indent="-285750">
              <a:buFont typeface="Arial" panose="020B0604020202020204" pitchFamily="34" charset="0"/>
              <a:buChar char="•"/>
            </a:pPr>
            <a:r>
              <a:rPr lang="en-GB" dirty="0" smtClean="0"/>
              <a:t>People with disabilities – 3</a:t>
            </a:r>
          </a:p>
          <a:p>
            <a:pPr marL="285750" indent="-285750">
              <a:buFont typeface="Arial" panose="020B0604020202020204" pitchFamily="34" charset="0"/>
              <a:buChar char="•"/>
            </a:pPr>
            <a:r>
              <a:rPr lang="en-GB" dirty="0" smtClean="0"/>
              <a:t>Households in TA - 2</a:t>
            </a:r>
            <a:endParaRPr lang="en-GB" dirty="0"/>
          </a:p>
        </p:txBody>
      </p:sp>
      <p:pic>
        <p:nvPicPr>
          <p:cNvPr id="82967"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3122" y="1398586"/>
            <a:ext cx="4572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TextBox 53"/>
          <p:cNvSpPr txBox="1"/>
          <p:nvPr/>
        </p:nvSpPr>
        <p:spPr>
          <a:xfrm>
            <a:off x="6649070" y="6470947"/>
            <a:ext cx="2494930" cy="307777"/>
          </a:xfrm>
          <a:prstGeom prst="rect">
            <a:avLst/>
          </a:prstGeom>
          <a:noFill/>
        </p:spPr>
        <p:txBody>
          <a:bodyPr wrap="square" rtlCol="0">
            <a:spAutoFit/>
          </a:bodyPr>
          <a:lstStyle/>
          <a:p>
            <a:r>
              <a:rPr lang="en-GB" sz="1400" dirty="0" smtClean="0"/>
              <a:t>Data as of 21 May 2015</a:t>
            </a:r>
            <a:endParaRPr lang="en-GB" sz="1400" dirty="0"/>
          </a:p>
        </p:txBody>
      </p:sp>
      <p:sp>
        <p:nvSpPr>
          <p:cNvPr id="56" name="TextBox 55"/>
          <p:cNvSpPr txBox="1"/>
          <p:nvPr/>
        </p:nvSpPr>
        <p:spPr>
          <a:xfrm>
            <a:off x="4634607" y="1448085"/>
            <a:ext cx="2014463" cy="369332"/>
          </a:xfrm>
          <a:prstGeom prst="rect">
            <a:avLst/>
          </a:prstGeom>
          <a:noFill/>
        </p:spPr>
        <p:txBody>
          <a:bodyPr wrap="square" rtlCol="0">
            <a:spAutoFit/>
          </a:bodyPr>
          <a:lstStyle/>
          <a:p>
            <a:r>
              <a:rPr lang="en-GB" dirty="0" smtClean="0"/>
              <a:t>By tenure</a:t>
            </a:r>
            <a:endParaRPr lang="en-GB" dirty="0"/>
          </a:p>
        </p:txBody>
      </p:sp>
      <p:sp>
        <p:nvSpPr>
          <p:cNvPr id="62" name="TextBox 61"/>
          <p:cNvSpPr txBox="1"/>
          <p:nvPr/>
        </p:nvSpPr>
        <p:spPr>
          <a:xfrm>
            <a:off x="74316" y="2585520"/>
            <a:ext cx="1256010" cy="369332"/>
          </a:xfrm>
          <a:prstGeom prst="rect">
            <a:avLst/>
          </a:prstGeom>
          <a:noFill/>
        </p:spPr>
        <p:txBody>
          <a:bodyPr wrap="square" rtlCol="0">
            <a:spAutoFit/>
          </a:bodyPr>
          <a:lstStyle/>
          <a:p>
            <a:r>
              <a:rPr lang="en-GB" dirty="0" smtClean="0"/>
              <a:t>By ward</a:t>
            </a:r>
            <a:endParaRPr lang="en-GB" dirty="0"/>
          </a:p>
        </p:txBody>
      </p:sp>
    </p:spTree>
    <p:extLst>
      <p:ext uri="{BB962C8B-B14F-4D97-AF65-F5344CB8AC3E}">
        <p14:creationId xmlns:p14="http://schemas.microsoft.com/office/powerpoint/2010/main" val="90352051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a:themeElements>
    <a:clrScheme name="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Blank">
  <a:themeElements>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fontScheme name="2_Blank">
      <a:majorFont>
        <a:latin typeface="Helvetica 55 Roman"/>
        <a:ea typeface=""/>
        <a:cs typeface=""/>
      </a:majorFont>
      <a:minorFont>
        <a:latin typeface="Helvetica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2">
        <a:dk1>
          <a:srgbClr val="969696"/>
        </a:dk1>
        <a:lt1>
          <a:srgbClr val="FFFFFF"/>
        </a:lt1>
        <a:dk2>
          <a:srgbClr val="00663E"/>
        </a:dk2>
        <a:lt2>
          <a:srgbClr val="C4E668"/>
        </a:lt2>
        <a:accent1>
          <a:srgbClr val="FFB310"/>
        </a:accent1>
        <a:accent2>
          <a:srgbClr val="9ED9CA"/>
        </a:accent2>
        <a:accent3>
          <a:srgbClr val="AAB8AF"/>
        </a:accent3>
        <a:accent4>
          <a:srgbClr val="DADADA"/>
        </a:accent4>
        <a:accent5>
          <a:srgbClr val="FFD6AA"/>
        </a:accent5>
        <a:accent6>
          <a:srgbClr val="8FC4B7"/>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3">
        <a:dk1>
          <a:srgbClr val="969696"/>
        </a:dk1>
        <a:lt1>
          <a:srgbClr val="FFFFFF"/>
        </a:lt1>
        <a:dk2>
          <a:srgbClr val="00663E"/>
        </a:dk2>
        <a:lt2>
          <a:srgbClr val="C4E668"/>
        </a:lt2>
        <a:accent1>
          <a:srgbClr val="C4FF68"/>
        </a:accent1>
        <a:accent2>
          <a:srgbClr val="FFB310"/>
        </a:accent2>
        <a:accent3>
          <a:srgbClr val="AAB8AF"/>
        </a:accent3>
        <a:accent4>
          <a:srgbClr val="DADADA"/>
        </a:accent4>
        <a:accent5>
          <a:srgbClr val="DEFF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4">
        <a:dk1>
          <a:srgbClr val="969696"/>
        </a:dk1>
        <a:lt1>
          <a:srgbClr val="FFFFFF"/>
        </a:lt1>
        <a:dk2>
          <a:srgbClr val="00663E"/>
        </a:dk2>
        <a:lt2>
          <a:srgbClr val="C4E668"/>
        </a:lt2>
        <a:accent1>
          <a:srgbClr val="C4E668"/>
        </a:accent1>
        <a:accent2>
          <a:srgbClr val="FFB310"/>
        </a:accent2>
        <a:accent3>
          <a:srgbClr val="AAB8AF"/>
        </a:accent3>
        <a:accent4>
          <a:srgbClr val="DADADA"/>
        </a:accent4>
        <a:accent5>
          <a:srgbClr val="DEF0B9"/>
        </a:accent5>
        <a:accent6>
          <a:srgbClr val="E7A20D"/>
        </a:accent6>
        <a:hlink>
          <a:srgbClr val="FE7018"/>
        </a:hlink>
        <a:folHlink>
          <a:srgbClr val="056AA6"/>
        </a:folHlink>
      </a:clrScheme>
      <a:clrMap bg1="dk2" tx1="lt1" bg2="dk1" tx2="lt2" accent1="accent1" accent2="accent2" accent3="accent3" accent4="accent4" accent5="accent5" accent6="accent6" hlink="hlink" folHlink="folHlink"/>
    </a:extraClrScheme>
    <a:extraClrScheme>
      <a:clrScheme name="2_Blank 5">
        <a:dk1>
          <a:srgbClr val="000000"/>
        </a:dk1>
        <a:lt1>
          <a:srgbClr val="FFFFFF"/>
        </a:lt1>
        <a:dk2>
          <a:srgbClr val="008357"/>
        </a:dk2>
        <a:lt2>
          <a:srgbClr val="969696"/>
        </a:lt2>
        <a:accent1>
          <a:srgbClr val="008357"/>
        </a:accent1>
        <a:accent2>
          <a:srgbClr val="C4E668"/>
        </a:accent2>
        <a:accent3>
          <a:srgbClr val="FFFFFF"/>
        </a:accent3>
        <a:accent4>
          <a:srgbClr val="000000"/>
        </a:accent4>
        <a:accent5>
          <a:srgbClr val="AAC1B4"/>
        </a:accent5>
        <a:accent6>
          <a:srgbClr val="B1D05E"/>
        </a:accent6>
        <a:hlink>
          <a:srgbClr val="A8D2E5"/>
        </a:hlink>
        <a:folHlink>
          <a:srgbClr val="056AA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13239</TotalTime>
  <Words>2163</Words>
  <Application>Microsoft Office PowerPoint</Application>
  <PresentationFormat>On-screen Show (4:3)</PresentationFormat>
  <Paragraphs>301</Paragraphs>
  <Slides>17</Slides>
  <Notes>14</Notes>
  <HiddenSlides>0</HiddenSlides>
  <MMClips>0</MMClips>
  <ScaleCrop>false</ScaleCrop>
  <HeadingPairs>
    <vt:vector size="6" baseType="variant">
      <vt:variant>
        <vt:lpstr>Theme</vt:lpstr>
      </vt:variant>
      <vt:variant>
        <vt:i4>7</vt:i4>
      </vt:variant>
      <vt:variant>
        <vt:lpstr>Embedded OLE Servers</vt:lpstr>
      </vt:variant>
      <vt:variant>
        <vt:i4>1</vt:i4>
      </vt:variant>
      <vt:variant>
        <vt:lpstr>Slide Titles</vt:lpstr>
      </vt:variant>
      <vt:variant>
        <vt:i4>17</vt:i4>
      </vt:variant>
    </vt:vector>
  </HeadingPairs>
  <TitlesOfParts>
    <vt:vector size="25" baseType="lpstr">
      <vt:lpstr>Blank</vt:lpstr>
      <vt:lpstr>2_Blank</vt:lpstr>
      <vt:lpstr>3_Blank</vt:lpstr>
      <vt:lpstr>4_Blank</vt:lpstr>
      <vt:lpstr>5_Blank</vt:lpstr>
      <vt:lpstr>6_Blank</vt:lpstr>
      <vt:lpstr>7_Blank</vt:lpstr>
      <vt:lpstr>Worksheet</vt:lpstr>
      <vt:lpstr>Impacts of welfare changes in Camden</vt:lpstr>
      <vt:lpstr>Housing Benefit Overview</vt:lpstr>
      <vt:lpstr>Local Housing Allowance (LHA) – An overview</vt:lpstr>
      <vt:lpstr>Local Housing Allowance (LHA) - Ward Map</vt:lpstr>
      <vt:lpstr>Social Sector Size Criteria (SSSC) – Overview May-15</vt:lpstr>
      <vt:lpstr>Social Sector Size Criteria (SSSC) – Ward Detail</vt:lpstr>
      <vt:lpstr>Total Benefits Cap (TBC)- An Overview May-15</vt:lpstr>
      <vt:lpstr>Total Benefits Cap (TBC) – Continued</vt:lpstr>
      <vt:lpstr>Total Benefits Cap (TBC) - Ward Map</vt:lpstr>
      <vt:lpstr>Discretionary Housing Payments (DHP) - Mitigating impact of Housing Benefit (HB) changes</vt:lpstr>
      <vt:lpstr>DHP Monthly Spend 2015-16</vt:lpstr>
      <vt:lpstr>Council Tax Reduction Scheme (CTRS)</vt:lpstr>
      <vt:lpstr>Impacts of Housing Benefit (HB) reform: Council rent arrears</vt:lpstr>
      <vt:lpstr>Impacts of HB reform: Homelessness and Temporary Accommodation</vt:lpstr>
      <vt:lpstr>Government’s planned changes to housing benefit </vt:lpstr>
      <vt:lpstr>Total benefit cap reduced to £23,000</vt:lpstr>
      <vt:lpstr>“18-21 year-olds on Jobseeker’s Allowance will no longer have an automatic entitlement to housing benefit”</vt:lpstr>
    </vt:vector>
  </TitlesOfParts>
  <Company>London Borough of Camden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Impacts of welfare reform</dc:title>
  <dc:creator>Kelly, Rachel</dc:creator>
  <cp:lastModifiedBy>Webb, Michael</cp:lastModifiedBy>
  <cp:revision>955</cp:revision>
  <cp:lastPrinted>2012-07-23T15:46:37Z</cp:lastPrinted>
  <dcterms:created xsi:type="dcterms:W3CDTF">2012-07-09T18:08:42Z</dcterms:created>
  <dcterms:modified xsi:type="dcterms:W3CDTF">2015-08-05T08:23:44Z</dcterms:modified>
</cp:coreProperties>
</file>