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2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31" r:id="rId1"/>
  </p:sldMasterIdLst>
  <p:notesMasterIdLst>
    <p:notesMasterId r:id="rId17"/>
  </p:notesMasterIdLst>
  <p:sldIdLst>
    <p:sldId id="309" r:id="rId2"/>
    <p:sldId id="310" r:id="rId3"/>
    <p:sldId id="315" r:id="rId4"/>
    <p:sldId id="317" r:id="rId5"/>
    <p:sldId id="311" r:id="rId6"/>
    <p:sldId id="271" r:id="rId7"/>
    <p:sldId id="304" r:id="rId8"/>
    <p:sldId id="305" r:id="rId9"/>
    <p:sldId id="312" r:id="rId10"/>
    <p:sldId id="313" r:id="rId11"/>
    <p:sldId id="289" r:id="rId12"/>
    <p:sldId id="308" r:id="rId13"/>
    <p:sldId id="278" r:id="rId14"/>
    <p:sldId id="314" r:id="rId15"/>
    <p:sldId id="307" r:id="rId16"/>
  </p:sldIdLst>
  <p:sldSz cx="102235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oforou, Katrina" initials="C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251"/>
    <a:srgbClr val="778EBB"/>
    <a:srgbClr val="F35B5B"/>
    <a:srgbClr val="7E403A"/>
    <a:srgbClr val="B41504"/>
    <a:srgbClr val="A8B7D4"/>
    <a:srgbClr val="8D96EF"/>
    <a:srgbClr val="5967E9"/>
    <a:srgbClr val="693CBA"/>
    <a:srgbClr val="F824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86" autoAdjust="0"/>
  </p:normalViewPr>
  <p:slideViewPr>
    <p:cSldViewPr snapToGrid="0" snapToObjects="1">
      <p:cViewPr varScale="1">
        <p:scale>
          <a:sx n="66" d="100"/>
          <a:sy n="66" d="100"/>
        </p:scale>
        <p:origin x="-1056" y="-114"/>
      </p:cViewPr>
      <p:guideLst>
        <p:guide orient="horz" pos="2160"/>
        <p:guide pos="32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7" d="100"/>
        <a:sy n="167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../embeddings/oleObject2.bin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3.bin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6.bin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7.bin"/><Relationship Id="rId1" Type="http://schemas.openxmlformats.org/officeDocument/2006/relationships/themeOverride" Target="../theme/themeOverrid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396797622519407"/>
          <c:y val="4.8532234251968509E-2"/>
          <c:w val="0.83463874893451828"/>
          <c:h val="0.8786139611336462"/>
        </c:manualLayout>
      </c:layout>
      <c:barChart>
        <c:barDir val="bar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'S4'!$A$4:$A$9</c:f>
              <c:strCache>
                <c:ptCount val="6"/>
                <c:pt idx="0">
                  <c:v>Much higher</c:v>
                </c:pt>
                <c:pt idx="1">
                  <c:v>Higher</c:v>
                </c:pt>
                <c:pt idx="2">
                  <c:v>The same</c:v>
                </c:pt>
                <c:pt idx="3">
                  <c:v>Lower</c:v>
                </c:pt>
                <c:pt idx="4">
                  <c:v>Much lower</c:v>
                </c:pt>
                <c:pt idx="5">
                  <c:v>Don't know</c:v>
                </c:pt>
              </c:strCache>
            </c:strRef>
          </c:cat>
          <c:val>
            <c:numRef>
              <c:f>'S4'!$C$4:$C$9</c:f>
              <c:numCache>
                <c:formatCode>0%</c:formatCode>
                <c:ptCount val="6"/>
                <c:pt idx="0">
                  <c:v>0.03</c:v>
                </c:pt>
                <c:pt idx="1">
                  <c:v>0.31</c:v>
                </c:pt>
                <c:pt idx="2">
                  <c:v>0.42</c:v>
                </c:pt>
                <c:pt idx="3">
                  <c:v>0.17</c:v>
                </c:pt>
                <c:pt idx="4">
                  <c:v>0.04</c:v>
                </c:pt>
                <c:pt idx="5">
                  <c:v>0.03</c:v>
                </c:pt>
              </c:numCache>
            </c:numRef>
          </c:val>
        </c:ser>
        <c:ser>
          <c:idx val="1"/>
          <c:order val="1"/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'S4'!$A$4:$A$9</c:f>
              <c:strCache>
                <c:ptCount val="6"/>
                <c:pt idx="0">
                  <c:v>Much higher</c:v>
                </c:pt>
                <c:pt idx="1">
                  <c:v>Higher</c:v>
                </c:pt>
                <c:pt idx="2">
                  <c:v>The same</c:v>
                </c:pt>
                <c:pt idx="3">
                  <c:v>Lower</c:v>
                </c:pt>
                <c:pt idx="4">
                  <c:v>Much lower</c:v>
                </c:pt>
                <c:pt idx="5">
                  <c:v>Don't know</c:v>
                </c:pt>
              </c:strCache>
            </c:strRef>
          </c:cat>
          <c:val>
            <c:numRef>
              <c:f>'S4'!$B$4:$B$9</c:f>
              <c:numCache>
                <c:formatCode>0%</c:formatCode>
                <c:ptCount val="6"/>
                <c:pt idx="0">
                  <c:v>0.04</c:v>
                </c:pt>
                <c:pt idx="1">
                  <c:v>0.3</c:v>
                </c:pt>
                <c:pt idx="2">
                  <c:v>0.34</c:v>
                </c:pt>
                <c:pt idx="3">
                  <c:v>0.24</c:v>
                </c:pt>
                <c:pt idx="4">
                  <c:v>7.0000000000000007E-2</c:v>
                </c:pt>
                <c:pt idx="5">
                  <c:v>0.01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3878656"/>
        <c:axId val="43892736"/>
      </c:barChart>
      <c:catAx>
        <c:axId val="438786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/>
          <a:lstStyle/>
          <a:p>
            <a:pPr>
              <a:defRPr sz="1400"/>
            </a:pPr>
            <a:endParaRPr lang="en-US"/>
          </a:p>
        </c:txPr>
        <c:crossAx val="43892736"/>
        <c:crosses val="autoZero"/>
        <c:auto val="1"/>
        <c:lblAlgn val="ctr"/>
        <c:lblOffset val="100"/>
        <c:noMultiLvlLbl val="0"/>
      </c:catAx>
      <c:valAx>
        <c:axId val="43892736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3878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3450435398192873"/>
          <c:y val="3.0303056604821688E-2"/>
          <c:w val="0.67716755774447579"/>
          <c:h val="0.8786139611336462"/>
        </c:manualLayout>
      </c:layout>
      <c:barChart>
        <c:barDir val="bar"/>
        <c:grouping val="clustered"/>
        <c:varyColors val="0"/>
        <c:ser>
          <c:idx val="0"/>
          <c:order val="0"/>
          <c:tx>
            <c:v>2012</c:v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dLbl>
              <c:idx val="3"/>
              <c:layout>
                <c:manualLayout>
                  <c:x val="-1.0452606073375649E-2"/>
                  <c:y val="-5.51132339462281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'S8'!$A$4:$A$9</c:f>
              <c:strCache>
                <c:ptCount val="6"/>
                <c:pt idx="0">
                  <c:v>Very poor</c:v>
                </c:pt>
                <c:pt idx="1">
                  <c:v>Poor</c:v>
                </c:pt>
                <c:pt idx="2">
                  <c:v>Average</c:v>
                </c:pt>
                <c:pt idx="3">
                  <c:v>Good</c:v>
                </c:pt>
                <c:pt idx="4">
                  <c:v>Excellent </c:v>
                </c:pt>
                <c:pt idx="5">
                  <c:v>Don't know</c:v>
                </c:pt>
              </c:strCache>
            </c:strRef>
          </c:cat>
          <c:val>
            <c:numRef>
              <c:f>'S8'!$B$4:$B$9</c:f>
              <c:numCache>
                <c:formatCode>0%</c:formatCode>
                <c:ptCount val="6"/>
                <c:pt idx="0">
                  <c:v>0.01</c:v>
                </c:pt>
                <c:pt idx="1">
                  <c:v>7.0000000000000007E-2</c:v>
                </c:pt>
                <c:pt idx="2">
                  <c:v>0.24</c:v>
                </c:pt>
                <c:pt idx="3">
                  <c:v>0.48</c:v>
                </c:pt>
                <c:pt idx="4">
                  <c:v>0.14000000000000001</c:v>
                </c:pt>
                <c:pt idx="5">
                  <c:v>0.06</c:v>
                </c:pt>
              </c:numCache>
            </c:numRef>
          </c:val>
        </c:ser>
        <c:ser>
          <c:idx val="1"/>
          <c:order val="1"/>
          <c:tx>
            <c:v>2014</c:v>
          </c:tx>
          <c:spPr>
            <a:solidFill>
              <a:schemeClr val="tx2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'S8'!$A$4:$A$9</c:f>
              <c:strCache>
                <c:ptCount val="6"/>
                <c:pt idx="0">
                  <c:v>Very poor</c:v>
                </c:pt>
                <c:pt idx="1">
                  <c:v>Poor</c:v>
                </c:pt>
                <c:pt idx="2">
                  <c:v>Average</c:v>
                </c:pt>
                <c:pt idx="3">
                  <c:v>Good</c:v>
                </c:pt>
                <c:pt idx="4">
                  <c:v>Excellent </c:v>
                </c:pt>
                <c:pt idx="5">
                  <c:v>Don't know</c:v>
                </c:pt>
              </c:strCache>
            </c:strRef>
          </c:cat>
          <c:val>
            <c:numRef>
              <c:f>'S8'!$C$4:$C$9</c:f>
              <c:numCache>
                <c:formatCode>0%</c:formatCode>
                <c:ptCount val="6"/>
                <c:pt idx="0">
                  <c:v>0.04</c:v>
                </c:pt>
                <c:pt idx="1">
                  <c:v>0.05</c:v>
                </c:pt>
                <c:pt idx="2">
                  <c:v>0.22</c:v>
                </c:pt>
                <c:pt idx="3">
                  <c:v>0.47</c:v>
                </c:pt>
                <c:pt idx="4">
                  <c:v>0.21</c:v>
                </c:pt>
                <c:pt idx="5">
                  <c:v>0.02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101618432"/>
        <c:axId val="45244800"/>
      </c:barChart>
      <c:catAx>
        <c:axId val="10161843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45244800"/>
        <c:crosses val="autoZero"/>
        <c:auto val="1"/>
        <c:lblAlgn val="ctr"/>
        <c:lblOffset val="100"/>
        <c:noMultiLvlLbl val="0"/>
      </c:catAx>
      <c:valAx>
        <c:axId val="45244800"/>
        <c:scaling>
          <c:orientation val="minMax"/>
          <c:max val="0.5"/>
          <c:min val="0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pPr>
            <a:endParaRPr lang="en-US"/>
          </a:p>
        </c:txPr>
        <c:crossAx val="10161843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/>
      </a:pPr>
      <a:endParaRPr lang="en-US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0334295713035873"/>
          <c:y val="3.128050801157177E-2"/>
          <c:w val="0.57380293088363954"/>
          <c:h val="0.9076038279997492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txPr>
              <a:bodyPr/>
              <a:lstStyle/>
              <a:p>
                <a:pPr>
                  <a:defRPr sz="11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'S9'!$A$2:$A$11</c:f>
              <c:strCache>
                <c:ptCount val="10"/>
                <c:pt idx="0">
                  <c:v>Other</c:v>
                </c:pt>
                <c:pt idx="1">
                  <c:v>Proximity to similar, complementary businesses and institutions</c:v>
                </c:pt>
                <c:pt idx="2">
                  <c:v>Parking</c:v>
                </c:pt>
                <c:pt idx="3">
                  <c:v>Access to skilled labour</c:v>
                </c:pt>
                <c:pt idx="4">
                  <c:v>Cost and availability of appropriate business premises</c:v>
                </c:pt>
                <c:pt idx="5">
                  <c:v>Good amenities for workers</c:v>
                </c:pt>
                <c:pt idx="6">
                  <c:v>Crime and anti-social behaviour</c:v>
                </c:pt>
                <c:pt idx="7">
                  <c:v>Quality of the local environment</c:v>
                </c:pt>
                <c:pt idx="8">
                  <c:v>Speed of internet connection</c:v>
                </c:pt>
                <c:pt idx="9">
                  <c:v>Good transport links</c:v>
                </c:pt>
              </c:strCache>
            </c:strRef>
          </c:cat>
          <c:val>
            <c:numRef>
              <c:f>'S9'!$B$2:$B$11</c:f>
              <c:numCache>
                <c:formatCode>0%</c:formatCode>
                <c:ptCount val="10"/>
                <c:pt idx="0">
                  <c:v>0.01</c:v>
                </c:pt>
                <c:pt idx="1">
                  <c:v>0.4</c:v>
                </c:pt>
                <c:pt idx="2">
                  <c:v>0.51</c:v>
                </c:pt>
                <c:pt idx="3">
                  <c:v>0.56000000000000005</c:v>
                </c:pt>
                <c:pt idx="4">
                  <c:v>0.7</c:v>
                </c:pt>
                <c:pt idx="5">
                  <c:v>0.76</c:v>
                </c:pt>
                <c:pt idx="6">
                  <c:v>0.78</c:v>
                </c:pt>
                <c:pt idx="7">
                  <c:v>0.86</c:v>
                </c:pt>
                <c:pt idx="8">
                  <c:v>0.89</c:v>
                </c:pt>
                <c:pt idx="9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5268992"/>
        <c:axId val="45270528"/>
      </c:barChart>
      <c:catAx>
        <c:axId val="4526899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0" anchor="ctr" anchorCtr="1"/>
          <a:lstStyle/>
          <a:p>
            <a:pPr algn="just">
              <a:defRPr sz="1000"/>
            </a:pPr>
            <a:endParaRPr lang="en-US"/>
          </a:p>
        </c:txPr>
        <c:crossAx val="45270528"/>
        <c:crosses val="autoZero"/>
        <c:auto val="1"/>
        <c:lblAlgn val="r"/>
        <c:lblOffset val="100"/>
        <c:noMultiLvlLbl val="0"/>
      </c:catAx>
      <c:valAx>
        <c:axId val="45270528"/>
        <c:scaling>
          <c:orientation val="minMax"/>
        </c:scaling>
        <c:delete val="0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452689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8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6273053257646082E-2"/>
          <c:y val="2.8341381988270686E-2"/>
          <c:w val="0.89140426685506324"/>
          <c:h val="0.86282771117676993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'S10'!$B$3</c:f>
              <c:strCache>
                <c:ptCount val="1"/>
                <c:pt idx="0">
                  <c:v>Strength</c:v>
                </c:pt>
              </c:strCache>
            </c:strRef>
          </c:tx>
          <c:spPr>
            <a:solidFill>
              <a:srgbClr val="095AA6"/>
            </a:solidFill>
          </c:spPr>
          <c:invertIfNegative val="0"/>
          <c:dLbls>
            <c:dLbl>
              <c:idx val="0"/>
              <c:layout>
                <c:manualLayout>
                  <c:x val="-0.41510451606340359"/>
                  <c:y val="-1.2600749601668777E-2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42689549395491067"/>
                  <c:y val="-2.3261376586032412E-3"/>
                </c:manualLayout>
              </c:layout>
              <c:tx>
                <c:rich>
                  <a:bodyPr/>
                  <a:lstStyle/>
                  <a:p>
                    <a:r>
                      <a:rPr lang="en-GB" dirty="0"/>
                      <a:t>Cost and availability of </a:t>
                    </a:r>
                    <a:r>
                      <a:rPr lang="en-GB" dirty="0" smtClean="0"/>
                      <a:t>premises</a:t>
                    </a:r>
                    <a:endParaRPr lang="en-GB" dirty="0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40780066103119772"/>
                  <c:y val="-5.1529785433219429E-3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33413509124141783"/>
                  <c:y val="5.152625232951802E-3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39429652470991133"/>
                  <c:y val="5.1094978547784218E-4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0.36929452452515199"/>
                  <c:y val="2.5759471302201518E-3"/>
                </c:manualLayout>
              </c:layout>
              <c:tx>
                <c:rich>
                  <a:bodyPr/>
                  <a:lstStyle/>
                  <a:p>
                    <a:r>
                      <a:rPr lang="en-GB"/>
                      <a:t>Proximity to </a:t>
                    </a:r>
                    <a:r>
                      <a:rPr lang="en-GB" smtClean="0"/>
                      <a:t>similar businesses </a:t>
                    </a:r>
                    <a:endParaRPr lang="en-GB"/>
                  </a:p>
                </c:rich>
              </c:tx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0.35160256936857009"/>
                  <c:y val="2.5764892716609242E-3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34042464128645283"/>
                  <c:y val="-4.6416754474739603E-3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304148300709014"/>
                  <c:y val="5.3185250101758142E-18"/>
                </c:manualLayout>
              </c:layout>
              <c:dLblPos val="ctr"/>
              <c:showLegendKey val="0"/>
              <c:showVal val="0"/>
              <c:showCatName val="1"/>
              <c:showSerName val="0"/>
              <c:showPercent val="0"/>
              <c:showBubbleSize val="0"/>
            </c:dLbl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0"/>
          </c:dLbls>
          <c:cat>
            <c:strRef>
              <c:f>'S10'!$A$4:$A$12</c:f>
              <c:strCache>
                <c:ptCount val="9"/>
                <c:pt idx="0">
                  <c:v>Parking</c:v>
                </c:pt>
                <c:pt idx="1">
                  <c:v>Cost and availability of appropriate business premises</c:v>
                </c:pt>
                <c:pt idx="2">
                  <c:v>Speed of internet connection</c:v>
                </c:pt>
                <c:pt idx="3">
                  <c:v>Access to skilled labour</c:v>
                </c:pt>
                <c:pt idx="4">
                  <c:v>Crime &amp; anti-social behaviour</c:v>
                </c:pt>
                <c:pt idx="5">
                  <c:v>Proximity to similar, complementary businesses and institutions </c:v>
                </c:pt>
                <c:pt idx="6">
                  <c:v>Quality of local environment</c:v>
                </c:pt>
                <c:pt idx="7">
                  <c:v>Good amenties for workers</c:v>
                </c:pt>
                <c:pt idx="8">
                  <c:v>Good transport links</c:v>
                </c:pt>
              </c:strCache>
            </c:strRef>
          </c:cat>
          <c:val>
            <c:numRef>
              <c:f>'S10'!$B$4:$B$12</c:f>
              <c:numCache>
                <c:formatCode>0%</c:formatCode>
                <c:ptCount val="9"/>
                <c:pt idx="0">
                  <c:v>0.24</c:v>
                </c:pt>
                <c:pt idx="1">
                  <c:v>0.37</c:v>
                </c:pt>
                <c:pt idx="2">
                  <c:v>0.6</c:v>
                </c:pt>
                <c:pt idx="3">
                  <c:v>0.63</c:v>
                </c:pt>
                <c:pt idx="4">
                  <c:v>0.65</c:v>
                </c:pt>
                <c:pt idx="5">
                  <c:v>0.74</c:v>
                </c:pt>
                <c:pt idx="6">
                  <c:v>0.79</c:v>
                </c:pt>
                <c:pt idx="7">
                  <c:v>0.87</c:v>
                </c:pt>
                <c:pt idx="8">
                  <c:v>0.94</c:v>
                </c:pt>
              </c:numCache>
            </c:numRef>
          </c:val>
        </c:ser>
        <c:ser>
          <c:idx val="1"/>
          <c:order val="1"/>
          <c:tx>
            <c:strRef>
              <c:f>'S10'!$C$3</c:f>
              <c:strCache>
                <c:ptCount val="1"/>
                <c:pt idx="0">
                  <c:v>Weakness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cat>
            <c:strRef>
              <c:f>'S10'!$A$4:$A$12</c:f>
              <c:strCache>
                <c:ptCount val="9"/>
                <c:pt idx="0">
                  <c:v>Parking</c:v>
                </c:pt>
                <c:pt idx="1">
                  <c:v>Cost and availability of appropriate business premises</c:v>
                </c:pt>
                <c:pt idx="2">
                  <c:v>Speed of internet connection</c:v>
                </c:pt>
                <c:pt idx="3">
                  <c:v>Access to skilled labour</c:v>
                </c:pt>
                <c:pt idx="4">
                  <c:v>Crime &amp; anti-social behaviour</c:v>
                </c:pt>
                <c:pt idx="5">
                  <c:v>Proximity to similar, complementary businesses and institutions </c:v>
                </c:pt>
                <c:pt idx="6">
                  <c:v>Quality of local environment</c:v>
                </c:pt>
                <c:pt idx="7">
                  <c:v>Good amenties for workers</c:v>
                </c:pt>
                <c:pt idx="8">
                  <c:v>Good transport links</c:v>
                </c:pt>
              </c:strCache>
            </c:strRef>
          </c:cat>
          <c:val>
            <c:numRef>
              <c:f>'S10'!$C$4:$C$12</c:f>
              <c:numCache>
                <c:formatCode>0%</c:formatCode>
                <c:ptCount val="9"/>
                <c:pt idx="0">
                  <c:v>-0.74</c:v>
                </c:pt>
                <c:pt idx="1">
                  <c:v>-0.55000000000000004</c:v>
                </c:pt>
                <c:pt idx="2">
                  <c:v>-0.37</c:v>
                </c:pt>
                <c:pt idx="3">
                  <c:v>-0.24</c:v>
                </c:pt>
                <c:pt idx="4">
                  <c:v>-0.34</c:v>
                </c:pt>
                <c:pt idx="5">
                  <c:v>-0.22</c:v>
                </c:pt>
                <c:pt idx="6">
                  <c:v>-0.18</c:v>
                </c:pt>
                <c:pt idx="7">
                  <c:v>-0.12</c:v>
                </c:pt>
                <c:pt idx="8">
                  <c:v>-0.05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642688"/>
        <c:axId val="46644224"/>
      </c:barChart>
      <c:catAx>
        <c:axId val="46642688"/>
        <c:scaling>
          <c:orientation val="minMax"/>
        </c:scaling>
        <c:delete val="0"/>
        <c:axPos val="l"/>
        <c:majorTickMark val="out"/>
        <c:minorTickMark val="none"/>
        <c:tickLblPos val="none"/>
        <c:crossAx val="46644224"/>
        <c:crosses val="autoZero"/>
        <c:auto val="1"/>
        <c:lblAlgn val="ctr"/>
        <c:lblOffset val="100"/>
        <c:noMultiLvlLbl val="0"/>
      </c:catAx>
      <c:valAx>
        <c:axId val="46644224"/>
        <c:scaling>
          <c:orientation val="minMax"/>
          <c:max val="1"/>
        </c:scaling>
        <c:delete val="0"/>
        <c:axPos val="b"/>
        <c:majorGridlines>
          <c:spPr>
            <a:ln>
              <a:prstDash val="dash"/>
            </a:ln>
          </c:spPr>
        </c:majorGridlines>
        <c:numFmt formatCode="0%" sourceLinked="1"/>
        <c:majorTickMark val="out"/>
        <c:minorTickMark val="none"/>
        <c:tickLblPos val="nextTo"/>
        <c:crossAx val="4664268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1842153273134843"/>
          <c:y val="9.4956198142953113E-2"/>
          <c:w val="0.87712316927151479"/>
          <c:h val="0.87185516224886306"/>
        </c:manualLayout>
      </c:layout>
      <c:doughnutChart>
        <c:varyColors val="1"/>
        <c:ser>
          <c:idx val="1"/>
          <c:order val="0"/>
          <c:tx>
            <c:strRef>
              <c:f>'S10'!$A$18</c:f>
              <c:strCache>
                <c:ptCount val="1"/>
                <c:pt idx="0">
                  <c:v>Quality of local environment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explosion val="6"/>
          <c:dPt>
            <c:idx val="1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solidFill>
                <a:srgbClr val="002060"/>
              </a:solidFill>
              <a:ln>
                <a:solidFill>
                  <a:schemeClr val="bg1"/>
                </a:solidFill>
              </a:ln>
            </c:spPr>
          </c:dPt>
          <c:dLbls>
            <c:dLbl>
              <c:idx val="0"/>
              <c:layout>
                <c:manualLayout>
                  <c:x val="0.21999990175113096"/>
                  <c:y val="2.794868225814349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/>
                <a:lstStyle/>
                <a:p>
                  <a:pPr>
                    <a:defRPr sz="1200" b="1" i="0">
                      <a:solidFill>
                        <a:schemeClr val="accent3">
                          <a:lumMod val="75000"/>
                        </a:schemeClr>
                      </a:solidFill>
                      <a:latin typeface="Tahoma" panose="020B0604030504040204" pitchFamily="34" charset="0"/>
                      <a:ea typeface="Tahoma" panose="020B0604030504040204" pitchFamily="34" charset="0"/>
                      <a:cs typeface="Tahoma" panose="020B0604030504040204" pitchFamily="34" charset="0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-0.19373125676592129"/>
                  <c:y val="-9.7820387903502226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 smtClean="0">
                        <a:solidFill>
                          <a:schemeClr val="accent3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No</a:t>
                    </a:r>
                    <a:r>
                      <a:rPr lang="en-US" sz="12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
40%</a:t>
                    </a:r>
                    <a:endParaRPr lang="en-US" dirty="0">
                      <a:solidFill>
                        <a:schemeClr val="accent3">
                          <a:lumMod val="75000"/>
                        </a:schemeClr>
                      </a:solidFill>
                    </a:endParaRPr>
                  </a:p>
                </c:rich>
              </c:tx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484356840926549"/>
                  <c:y val="-6.2884535080822826E-2"/>
                </c:manualLayout>
              </c:layout>
              <c:tx>
                <c:rich>
                  <a:bodyPr/>
                  <a:lstStyle/>
                  <a:p>
                    <a:pPr>
                      <a:defRPr sz="1200" b="1">
                        <a:solidFill>
                          <a:schemeClr val="accent3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en-US" sz="12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Don't </a:t>
                    </a:r>
                  </a:p>
                  <a:p>
                    <a:pPr>
                      <a:defRPr sz="1200" b="1">
                        <a:solidFill>
                          <a:schemeClr val="accent3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defRPr>
                    </a:pPr>
                    <a:r>
                      <a:rPr lang="en-US" sz="12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know
4%</a:t>
                    </a:r>
                    <a:endParaRPr lang="en-US" sz="1200" dirty="0"/>
                  </a:p>
                </c:rich>
              </c:tx>
              <c:spPr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chemeClr val="accent3">
                        <a:lumMod val="75000"/>
                      </a:schemeClr>
                    </a:solidFill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'S11'!$A$2:$A$4</c:f>
              <c:strCache>
                <c:ptCount val="3"/>
                <c:pt idx="0">
                  <c:v>Yes</c:v>
                </c:pt>
                <c:pt idx="1">
                  <c:v>Know</c:v>
                </c:pt>
                <c:pt idx="2">
                  <c:v>Don't know</c:v>
                </c:pt>
              </c:strCache>
            </c:strRef>
          </c:cat>
          <c:val>
            <c:numRef>
              <c:f>'S11'!$B$2:$B$4</c:f>
              <c:numCache>
                <c:formatCode>0%</c:formatCode>
                <c:ptCount val="3"/>
                <c:pt idx="0">
                  <c:v>0.56000000000000005</c:v>
                </c:pt>
                <c:pt idx="1">
                  <c:v>0.4</c:v>
                </c:pt>
                <c:pt idx="2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73"/>
        <c:holeSize val="50"/>
      </c:doughnutChart>
    </c:plotArea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2450542179131017"/>
          <c:y val="7.5895411807701249E-2"/>
          <c:w val="0.83463874893451828"/>
          <c:h val="0.83135652347254063"/>
        </c:manualLayout>
      </c:layout>
      <c:barChart>
        <c:barDir val="bar"/>
        <c:grouping val="clustered"/>
        <c:varyColors val="0"/>
        <c:ser>
          <c:idx val="0"/>
          <c:order val="0"/>
          <c:tx>
            <c:v>2012</c:v>
          </c:tx>
          <c:spPr>
            <a:solidFill>
              <a:schemeClr val="accent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'S12'!$A$3:$A$9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6">
                  <c:v>Don’t know</c:v>
                </c:pt>
              </c:strCache>
            </c:strRef>
          </c:cat>
          <c:val>
            <c:numRef>
              <c:f>'S12'!$B$3:$B$9</c:f>
              <c:numCache>
                <c:formatCode>0%</c:formatCode>
                <c:ptCount val="7"/>
                <c:pt idx="0">
                  <c:v>0.11</c:v>
                </c:pt>
                <c:pt idx="1">
                  <c:v>0.13</c:v>
                </c:pt>
                <c:pt idx="2">
                  <c:v>0.21</c:v>
                </c:pt>
                <c:pt idx="3">
                  <c:v>0.35</c:v>
                </c:pt>
                <c:pt idx="4">
                  <c:v>0.14000000000000001</c:v>
                </c:pt>
                <c:pt idx="6">
                  <c:v>0.05</c:v>
                </c:pt>
              </c:numCache>
            </c:numRef>
          </c:val>
        </c:ser>
        <c:ser>
          <c:idx val="1"/>
          <c:order val="1"/>
          <c:tx>
            <c:v>2014</c:v>
          </c:tx>
          <c:spPr>
            <a:solidFill>
              <a:schemeClr val="accent1"/>
            </a:solidFill>
            <a:ln>
              <a:solidFill>
                <a:schemeClr val="bg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'S12'!$A$3:$A$9</c:f>
              <c:strCach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6">
                  <c:v>Don’t know</c:v>
                </c:pt>
              </c:strCache>
            </c:strRef>
          </c:cat>
          <c:val>
            <c:numRef>
              <c:f>'S12'!$C$3:$C$9</c:f>
              <c:numCache>
                <c:formatCode>0%</c:formatCode>
                <c:ptCount val="7"/>
                <c:pt idx="0">
                  <c:v>0.2</c:v>
                </c:pt>
                <c:pt idx="1">
                  <c:v>0.15</c:v>
                </c:pt>
                <c:pt idx="2">
                  <c:v>0.22</c:v>
                </c:pt>
                <c:pt idx="3">
                  <c:v>0.2</c:v>
                </c:pt>
                <c:pt idx="4">
                  <c:v>0.18</c:v>
                </c:pt>
                <c:pt idx="6">
                  <c:v>0.04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axId val="46888832"/>
        <c:axId val="49640576"/>
      </c:barChart>
      <c:catAx>
        <c:axId val="46888832"/>
        <c:scaling>
          <c:orientation val="maxMin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0"/>
          <a:lstStyle/>
          <a:p>
            <a:pPr>
              <a:defRPr sz="1400"/>
            </a:pPr>
            <a:endParaRPr lang="en-US"/>
          </a:p>
        </c:txPr>
        <c:crossAx val="49640576"/>
        <c:crosses val="autoZero"/>
        <c:auto val="1"/>
        <c:lblAlgn val="ctr"/>
        <c:lblOffset val="100"/>
        <c:noMultiLvlLbl val="0"/>
      </c:catAx>
      <c:valAx>
        <c:axId val="49640576"/>
        <c:scaling>
          <c:orientation val="minMax"/>
          <c:max val="0.5"/>
        </c:scaling>
        <c:delete val="0"/>
        <c:axPos val="b"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46888832"/>
        <c:crosses val="max"/>
        <c:crossBetween val="between"/>
      </c:valAx>
    </c:plotArea>
    <c:plotVisOnly val="1"/>
    <c:dispBlanksAs val="gap"/>
    <c:showDLblsOverMax val="0"/>
  </c:chart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'S21'!$A$3</c:f>
              <c:strCache>
                <c:ptCount val="1"/>
                <c:pt idx="0">
                  <c:v>Any employment support offered (2014)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'S21'!$B$3</c:f>
              <c:numCache>
                <c:formatCode>0%</c:formatCode>
                <c:ptCount val="1"/>
                <c:pt idx="0">
                  <c:v>0.73</c:v>
                </c:pt>
              </c:numCache>
            </c:numRef>
          </c:val>
        </c:ser>
        <c:ser>
          <c:idx val="1"/>
          <c:order val="1"/>
          <c:tx>
            <c:strRef>
              <c:f>'S21'!$A$4</c:f>
              <c:strCache>
                <c:ptCount val="1"/>
                <c:pt idx="0">
                  <c:v>Any employment support offered (2012)</c:v>
                </c:pt>
              </c:strCache>
            </c:strRef>
          </c:tx>
          <c:spPr>
            <a:solidFill>
              <a:srgbClr val="095AA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409DF5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'S21'!$B$4</c:f>
              <c:numCache>
                <c:formatCode>0%</c:formatCode>
                <c:ptCount val="1"/>
                <c:pt idx="0">
                  <c:v>0.61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260608"/>
        <c:axId val="50262400"/>
      </c:barChart>
      <c:catAx>
        <c:axId val="50260608"/>
        <c:scaling>
          <c:orientation val="minMax"/>
        </c:scaling>
        <c:delete val="0"/>
        <c:axPos val="l"/>
        <c:majorTickMark val="out"/>
        <c:minorTickMark val="none"/>
        <c:tickLblPos val="none"/>
        <c:crossAx val="50262400"/>
        <c:crosses val="autoZero"/>
        <c:auto val="1"/>
        <c:lblAlgn val="ctr"/>
        <c:lblOffset val="100"/>
        <c:noMultiLvlLbl val="0"/>
      </c:catAx>
      <c:valAx>
        <c:axId val="50262400"/>
        <c:scaling>
          <c:orientation val="minMax"/>
          <c:max val="1"/>
        </c:scaling>
        <c:delete val="0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50260608"/>
        <c:crosses val="autoZero"/>
        <c:crossBetween val="between"/>
        <c:majorUnit val="0.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bar"/>
        <c:grouping val="clustered"/>
        <c:varyColors val="0"/>
        <c:ser>
          <c:idx val="1"/>
          <c:order val="0"/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'S23'!$C$2</c:f>
              <c:numCache>
                <c:formatCode>0%</c:formatCode>
                <c:ptCount val="1"/>
                <c:pt idx="0">
                  <c:v>0.8</c:v>
                </c:pt>
              </c:numCache>
            </c:numRef>
          </c:val>
        </c:ser>
        <c:ser>
          <c:idx val="0"/>
          <c:order val="1"/>
          <c:spPr>
            <a:solidFill>
              <a:schemeClr val="accent1">
                <a:lumMod val="60000"/>
                <a:lumOff val="40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'S23'!$B$2</c:f>
              <c:numCache>
                <c:formatCode>0%</c:formatCode>
                <c:ptCount val="1"/>
                <c:pt idx="0">
                  <c:v>0.55000000000000004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0750976"/>
        <c:axId val="50752512"/>
      </c:barChart>
      <c:catAx>
        <c:axId val="50750976"/>
        <c:scaling>
          <c:orientation val="minMax"/>
        </c:scaling>
        <c:delete val="0"/>
        <c:axPos val="l"/>
        <c:majorTickMark val="out"/>
        <c:minorTickMark val="none"/>
        <c:tickLblPos val="none"/>
        <c:crossAx val="50752512"/>
        <c:crosses val="autoZero"/>
        <c:auto val="1"/>
        <c:lblAlgn val="ctr"/>
        <c:lblOffset val="100"/>
        <c:noMultiLvlLbl val="0"/>
      </c:catAx>
      <c:valAx>
        <c:axId val="50752512"/>
        <c:scaling>
          <c:orientation val="minMax"/>
        </c:scaling>
        <c:delete val="0"/>
        <c:axPos val="b"/>
        <c:majorGridlines>
          <c:spPr>
            <a:ln>
              <a:noFill/>
              <a:prstDash val="dash"/>
            </a:ln>
          </c:spPr>
        </c:majorGridlines>
        <c:numFmt formatCode="0%" sourceLinked="1"/>
        <c:majorTickMark val="out"/>
        <c:minorTickMark val="none"/>
        <c:tickLblPos val="nextTo"/>
        <c:crossAx val="50750976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pPr>
      <a:endParaRPr lang="en-US"/>
    </a:p>
  </c:txPr>
  <c:externalData r:id="rId2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0.55681</cdr:x>
      <cdr:y>0.0654</cdr:y>
    </cdr:from>
    <cdr:to>
      <cdr:x>0.83629</cdr:x>
      <cdr:y>0.13695</cdr:y>
    </cdr:to>
    <cdr:pic>
      <cdr:nvPicPr>
        <cdr:cNvPr id="2" name="Picture 1"/>
        <cdr:cNvPicPr>
          <a:picLocks xmlns:a="http://schemas.openxmlformats.org/drawingml/2006/main" noChangeAspect="1" noChangeArrowheads="1"/>
        </cdr:cNvPicPr>
      </cdr:nvPicPr>
      <cdr:blipFill rotWithShape="1">
        <a:blip xmlns:a="http://schemas.openxmlformats.org/drawingml/2006/main" xmlns:r="http://schemas.openxmlformats.org/officeDocument/2006/relationships" r:embed="rId1">
          <a:extLst>
            <a:ext uri="{28A0092B-C50C-407E-A947-70E740481C1C}">
              <a14:useLocalDpi xmlns:a14="http://schemas.microsoft.com/office/drawing/2010/main" val="0"/>
            </a:ext>
          </a:extLst>
        </a:blip>
        <a:srcRect xmlns:a="http://schemas.openxmlformats.org/drawingml/2006/main" l="15556" t="60181" r="69300" b="34156"/>
        <a:stretch xmlns:a="http://schemas.openxmlformats.org/drawingml/2006/main"/>
      </cdr:blipFill>
      <cdr:spPr bwMode="auto">
        <a:xfrm xmlns:a="http://schemas.openxmlformats.org/drawingml/2006/main">
          <a:off x="2706138" y="290122"/>
          <a:ext cx="1358280" cy="31742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xtLst xmlns:a="http://schemas.openxmlformats.org/drawingml/2006/main"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chemeClr val="tx1"/>
              </a:solidFill>
              <a:miter lim="800000"/>
              <a:headEnd/>
              <a:tailEnd/>
            </a14:hiddenLine>
          </a:ext>
        </a:ex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0.70081</cdr:x>
      <cdr:y>0.69564</cdr:y>
    </cdr:from>
    <cdr:to>
      <cdr:x>1</cdr:x>
      <cdr:y>0.82913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181546" y="3166404"/>
          <a:ext cx="1358282" cy="60763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l"/>
          <a:r>
            <a:rPr lang="en-GB" sz="1200" b="1" dirty="0" smtClean="0">
              <a:solidFill>
                <a:srgbClr val="0B125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1-2 dissatisfied </a:t>
          </a:r>
          <a:br>
            <a:rPr lang="en-GB" sz="1200" b="1" dirty="0" smtClean="0">
              <a:solidFill>
                <a:srgbClr val="0B125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</a:br>
          <a:r>
            <a:rPr lang="en-GB" sz="1200" b="1" dirty="0" smtClean="0">
              <a:solidFill>
                <a:srgbClr val="0B125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3-5 satisfied </a:t>
          </a:r>
          <a:endParaRPr lang="en-GB" sz="1200" b="1" dirty="0">
            <a:solidFill>
              <a:srgbClr val="0B125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  <cdr:relSizeAnchor xmlns:cdr="http://schemas.openxmlformats.org/drawingml/2006/chartDrawing">
    <cdr:from>
      <cdr:x>0.28525</cdr:x>
      <cdr:y>0.70528</cdr:y>
    </cdr:from>
    <cdr:to>
      <cdr:x>1</cdr:x>
      <cdr:y>0.76957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1101243" y="3210308"/>
          <a:ext cx="2759444" cy="2926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l"/>
          <a:endParaRPr lang="en-GB" sz="1200" b="1" dirty="0">
            <a:solidFill>
              <a:srgbClr val="0B1251"/>
            </a:solidFill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E412DE-E7E5-4AF0-A05F-D1934F3AE911}" type="datetimeFigureOut">
              <a:rPr lang="en-GB" smtClean="0"/>
              <a:t>12/06/15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73125" y="685800"/>
            <a:ext cx="511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FB089-D130-4C7C-B88F-0F4D1ABFDC3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330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28492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187888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9090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>
                <a:solidFill>
                  <a:prstClr val="black"/>
                </a:solidFill>
              </a:rPr>
              <a:pPr/>
              <a:t>8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10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aseline="0" dirty="0" smtClean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0368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3364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FB089-D130-4C7C-B88F-0F4D1ABFDC35}" type="slidenum">
              <a:rPr lang="en-GB" smtClean="0"/>
              <a:t>14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5793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179" y="1449732"/>
            <a:ext cx="7193580" cy="1752600"/>
          </a:xfrm>
        </p:spPr>
        <p:txBody>
          <a:bodyPr lIns="0" tIns="0" bIns="0">
            <a:noAutofit/>
          </a:bodyPr>
          <a:lstStyle>
            <a:lvl1pPr marL="0" indent="0" algn="l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dirty="0" smtClean="0"/>
              <a:t>Click to edit Master subtitle style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511175" y="274638"/>
            <a:ext cx="920115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061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253" y="1600203"/>
            <a:ext cx="9214072" cy="4446347"/>
          </a:xfrm>
        </p:spPr>
        <p:txBody>
          <a:bodyPr/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1175" y="274638"/>
            <a:ext cx="920115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050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179" y="1168763"/>
            <a:ext cx="8986386" cy="1500187"/>
          </a:xfrm>
        </p:spPr>
        <p:txBody>
          <a:bodyPr anchor="t" anchorCtr="0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511175" y="274638"/>
            <a:ext cx="920115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48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1175" y="1600206"/>
            <a:ext cx="4515379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96946" y="1600201"/>
            <a:ext cx="4515379" cy="452596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237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1175" y="274638"/>
            <a:ext cx="9201150" cy="1143000"/>
          </a:xfrm>
        </p:spPr>
        <p:txBody>
          <a:bodyPr/>
          <a:lstStyle>
            <a:lvl1pPr>
              <a:defRPr b="1"/>
            </a:lvl1pPr>
          </a:lstStyle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178" y="1535113"/>
            <a:ext cx="4517155" cy="639762"/>
          </a:xfrm>
        </p:spPr>
        <p:txBody>
          <a:bodyPr anchor="t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178" y="2174875"/>
            <a:ext cx="4517155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93400" y="1535113"/>
            <a:ext cx="4518929" cy="639762"/>
          </a:xfrm>
        </p:spPr>
        <p:txBody>
          <a:bodyPr anchor="t" anchorCtr="0"/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93400" y="2174875"/>
            <a:ext cx="4518929" cy="3951288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78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3485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4658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1175" y="274638"/>
            <a:ext cx="9201150" cy="1143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175" y="1600203"/>
            <a:ext cx="9201150" cy="44463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smtClean="0"/>
              <a:t>Click to edit Master text styles</a:t>
            </a:r>
          </a:p>
          <a:p>
            <a:pPr lvl="1"/>
            <a:r>
              <a:rPr lang="en-GB" dirty="0" smtClean="0"/>
              <a:t>Second level</a:t>
            </a:r>
          </a:p>
          <a:p>
            <a:pPr lvl="2"/>
            <a:r>
              <a:rPr lang="en-GB" dirty="0" smtClean="0"/>
              <a:t>Third level</a:t>
            </a:r>
          </a:p>
          <a:p>
            <a:pPr lvl="3"/>
            <a:r>
              <a:rPr lang="en-GB" dirty="0" smtClean="0"/>
              <a:t>Fourth level</a:t>
            </a:r>
          </a:p>
          <a:p>
            <a:pPr lvl="4"/>
            <a:r>
              <a:rPr lang="en-GB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1175" y="6356357"/>
            <a:ext cx="2385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3EB7D7-DCB5-CE42-AD92-E5608697895E}" type="datetimeFigureOut">
              <a:rPr lang="en-US" smtClean="0"/>
              <a:t>6/12/2015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93029" y="6356357"/>
            <a:ext cx="3237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26842" y="6356357"/>
            <a:ext cx="2385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EF890-2F00-2E43-AE80-83CB67A152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6209387"/>
            <a:ext cx="10223500" cy="659475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 userDrawn="1"/>
        </p:nvSpPr>
        <p:spPr>
          <a:xfrm>
            <a:off x="511175" y="6438078"/>
            <a:ext cx="4212610" cy="215444"/>
          </a:xfrm>
          <a:prstGeom prst="rect">
            <a:avLst/>
          </a:prstGeom>
          <a:noFill/>
        </p:spPr>
        <p:txBody>
          <a:bodyPr wrap="square" lIns="0" tIns="0" bIns="0" rtlCol="0">
            <a:spAutoFit/>
          </a:bodyPr>
          <a:lstStyle/>
          <a:p>
            <a:r>
              <a:rPr lang="en-US" sz="1400" b="1" dirty="0" err="1" smtClean="0">
                <a:solidFill>
                  <a:schemeClr val="bg1"/>
                </a:solidFill>
                <a:latin typeface=""/>
              </a:rPr>
              <a:t>camden.gov.uk</a:t>
            </a:r>
            <a:endParaRPr lang="en-US" sz="1400" b="1" dirty="0">
              <a:solidFill>
                <a:schemeClr val="bg1"/>
              </a:solidFill>
              <a:latin typeface=""/>
            </a:endParaRPr>
          </a:p>
        </p:txBody>
      </p:sp>
      <p:pic>
        <p:nvPicPr>
          <p:cNvPr id="10" name="Picture 9" descr="camden.png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440" y="6417697"/>
            <a:ext cx="1432563" cy="283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08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2" r:id="rId1"/>
    <p:sldLayoutId id="2147483933" r:id="rId2"/>
    <p:sldLayoutId id="2147483934" r:id="rId3"/>
    <p:sldLayoutId id="2147483935" r:id="rId4"/>
    <p:sldLayoutId id="2147483936" r:id="rId5"/>
    <p:sldLayoutId id="2147483937" r:id="rId6"/>
    <p:sldLayoutId id="2147483938" r:id="rId7"/>
  </p:sldLayoutIdLst>
  <p:txStyles>
    <p:titleStyle>
      <a:lvl1pPr algn="l" defTabSz="457200" rtl="0" eaLnBrk="1" latinLnBrk="0" hangingPunct="1">
        <a:spcBef>
          <a:spcPct val="0"/>
        </a:spcBef>
        <a:buNone/>
        <a:defRPr sz="3500" b="1" kern="1200">
          <a:ln>
            <a:noFill/>
          </a:ln>
          <a:solidFill>
            <a:schemeClr val="accent6"/>
          </a:solidFill>
          <a:latin typeface="Arial"/>
          <a:ea typeface="+mj-ea"/>
          <a:cs typeface="Arial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Tx/>
        <a:buNone/>
        <a:defRPr sz="20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camden.gov.uk/ccm/navigation/council-and-democracy/camden-plan/?source=mega-men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11.xml"/><Relationship Id="rId3" Type="http://schemas.openxmlformats.org/officeDocument/2006/relationships/slide" Target="slide5.xml"/><Relationship Id="rId7" Type="http://schemas.openxmlformats.org/officeDocument/2006/relationships/slide" Target="slide10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9.xml"/><Relationship Id="rId11" Type="http://schemas.openxmlformats.org/officeDocument/2006/relationships/slide" Target="slide15.xml"/><Relationship Id="rId5" Type="http://schemas.openxmlformats.org/officeDocument/2006/relationships/slide" Target="slide8.xml"/><Relationship Id="rId10" Type="http://schemas.openxmlformats.org/officeDocument/2006/relationships/slide" Target="slide14.xml"/><Relationship Id="rId4" Type="http://schemas.openxmlformats.org/officeDocument/2006/relationships/slide" Target="slide6.xml"/><Relationship Id="rId9" Type="http://schemas.openxmlformats.org/officeDocument/2006/relationships/slide" Target="slide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chart" Target="../charts/char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den.gov.uk/ccm/content/business/jobs-and-skills/apprenticeships-and-kx/camden-apprenticeships/" TargetMode="External"/><Relationship Id="rId7" Type="http://schemas.openxmlformats.org/officeDocument/2006/relationships/hyperlink" Target="http://timewise.co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vingwage.org.uk/" TargetMode="External"/><Relationship Id="rId5" Type="http://schemas.openxmlformats.org/officeDocument/2006/relationships/hyperlink" Target="http://www.camden.gov.uk/ccm/navigation/business/corporate-social-responsibility/" TargetMode="External"/><Relationship Id="rId4" Type="http://schemas.openxmlformats.org/officeDocument/2006/relationships/hyperlink" Target="https://www.competefor.com/blog/camden_council/camden-first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mden.gov.uk/ccm/content/business/business-charter/twocolumn/camden-business-charter--our-commitment-to-business.en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4294967295"/>
          </p:nvPr>
        </p:nvSpPr>
        <p:spPr>
          <a:xfrm>
            <a:off x="560039" y="5070475"/>
            <a:ext cx="4332564" cy="439738"/>
          </a:xfrm>
        </p:spPr>
        <p:txBody>
          <a:bodyPr/>
          <a:lstStyle/>
          <a:p>
            <a:r>
              <a:rPr lang="en-US" sz="1600" dirty="0" smtClean="0">
                <a:solidFill>
                  <a:schemeClr val="tx2"/>
                </a:solidFill>
              </a:rPr>
              <a:t>22.</a:t>
            </a:r>
            <a:r>
              <a:rPr lang="en-US" sz="1600" baseline="0" dirty="0" smtClean="0">
                <a:solidFill>
                  <a:schemeClr val="tx2"/>
                </a:solidFill>
              </a:rPr>
              <a:t>04.2015</a:t>
            </a:r>
            <a:endParaRPr lang="en-US" sz="1600" dirty="0">
              <a:solidFill>
                <a:schemeClr val="tx2"/>
              </a:solidFill>
            </a:endParaRPr>
          </a:p>
        </p:txBody>
      </p:sp>
      <p:sp>
        <p:nvSpPr>
          <p:cNvPr id="7" name="Subtitle 4"/>
          <p:cNvSpPr txBox="1">
            <a:spLocks/>
          </p:cNvSpPr>
          <p:nvPr/>
        </p:nvSpPr>
        <p:spPr>
          <a:xfrm>
            <a:off x="174171" y="1298783"/>
            <a:ext cx="7319447" cy="75512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5384586"/>
            <a:ext cx="3556000" cy="0"/>
          </a:xfrm>
          <a:prstGeom prst="line">
            <a:avLst/>
          </a:prstGeom>
          <a:ln>
            <a:solidFill>
              <a:schemeClr val="accent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/>
          <p:cNvSpPr txBox="1">
            <a:spLocks/>
          </p:cNvSpPr>
          <p:nvPr/>
        </p:nvSpPr>
        <p:spPr>
          <a:xfrm>
            <a:off x="300038" y="1067170"/>
            <a:ext cx="9729787" cy="77915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500" b="1" kern="1200">
                <a:ln>
                  <a:noFill/>
                </a:ln>
                <a:solidFill>
                  <a:schemeClr val="accent6"/>
                </a:solidFill>
                <a:latin typeface="Arial"/>
                <a:ea typeface="+mj-ea"/>
                <a:cs typeface="Arial"/>
              </a:defRPr>
            </a:lvl1pPr>
          </a:lstStyle>
          <a:p>
            <a:pPr algn="ctr"/>
            <a:r>
              <a:rPr lang="en-GB" dirty="0" smtClean="0">
                <a:solidFill>
                  <a:srgbClr val="F16D9A">
                    <a:lumMod val="75000"/>
                  </a:srgbClr>
                </a:solidFill>
              </a:rPr>
              <a:t>Camden Business Survey 2014 - The Results</a:t>
            </a:r>
            <a:endParaRPr lang="en-US" dirty="0">
              <a:solidFill>
                <a:srgbClr val="F16D9A">
                  <a:lumMod val="75000"/>
                </a:srgbClr>
              </a:solidFill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560039" y="1746965"/>
            <a:ext cx="5057878" cy="679165"/>
          </a:xfrm>
          <a:prstGeom prst="rect">
            <a:avLst/>
          </a:prstGeom>
        </p:spPr>
        <p:txBody>
          <a:bodyPr/>
          <a:lstStyle>
            <a:lvl1pPr marL="0" indent="0" algn="l" defTabSz="457200" rtl="0" eaLnBrk="1" latinLnBrk="0" hangingPunct="1">
              <a:spcBef>
                <a:spcPct val="20000"/>
              </a:spcBef>
              <a:buFontTx/>
              <a:buNone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Summary of key findings</a:t>
            </a:r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endParaRPr lang="en-US" sz="1800" dirty="0" smtClean="0">
              <a:solidFill>
                <a:srgbClr val="000000"/>
              </a:solidFill>
            </a:endParaRPr>
          </a:p>
          <a:p>
            <a:pPr marL="1085850" lvl="1" indent="-342900">
              <a:buFont typeface="Arial" panose="020B0604020202020204" pitchFamily="34" charset="0"/>
              <a:buChar char="•"/>
            </a:pPr>
            <a:endParaRPr lang="en-US" sz="1800" dirty="0" smtClean="0">
              <a:solidFill>
                <a:srgbClr val="00000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>
              <a:solidFill>
                <a:srgbClr val="000000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1945" y="2420117"/>
            <a:ext cx="3427185" cy="257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4365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99856" y="1171578"/>
            <a:ext cx="6252483" cy="4482399"/>
          </a:xfrm>
        </p:spPr>
        <p:txBody>
          <a:bodyPr/>
          <a:lstStyle/>
          <a:p>
            <a:pPr lvl="0"/>
            <a:r>
              <a:rPr lang="en-GB" sz="1800" b="1" dirty="0" smtClean="0">
                <a:solidFill>
                  <a:schemeClr val="accent6">
                    <a:lumMod val="75000"/>
                  </a:schemeClr>
                </a:solidFill>
              </a:rPr>
              <a:t>Key objectives:</a:t>
            </a:r>
            <a:r>
              <a:rPr lang="en-GB" sz="1700" b="1" dirty="0" smtClean="0"/>
              <a:t/>
            </a:r>
            <a:br>
              <a:rPr lang="en-GB" sz="1700" b="1" dirty="0" smtClean="0"/>
            </a:br>
            <a:endParaRPr lang="en-GB" sz="1700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Follow on from 2012 survey.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Performance </a:t>
            </a:r>
            <a:r>
              <a:rPr lang="en-GB" sz="1700" dirty="0"/>
              <a:t>management </a:t>
            </a:r>
            <a:r>
              <a:rPr lang="en-GB" sz="1700" dirty="0" smtClean="0"/>
              <a:t>against </a:t>
            </a:r>
            <a:r>
              <a:rPr lang="en-GB" sz="1700" u="sng" dirty="0">
                <a:hlinkClick r:id="rId3"/>
              </a:rPr>
              <a:t>Camden Plan. </a:t>
            </a:r>
            <a:r>
              <a:rPr lang="en-GB" sz="1700" i="1" u="sng" dirty="0">
                <a:hlinkClick r:id="rId3"/>
              </a:rPr>
              <a:t>  </a:t>
            </a:r>
            <a:endParaRPr lang="en-GB" sz="17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Understand key </a:t>
            </a:r>
            <a:r>
              <a:rPr lang="en-GB" sz="1700" dirty="0"/>
              <a:t>issues and challenges facing Camden’s businesses. </a:t>
            </a:r>
            <a:endParaRPr lang="en-GB" sz="17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Use survey findings to guide policy direction and resources.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Engage with local businesses.</a:t>
            </a:r>
            <a:br>
              <a:rPr lang="en-GB" sz="1700" dirty="0" smtClean="0"/>
            </a:br>
            <a:endParaRPr lang="en-GB" sz="1700" b="1" dirty="0"/>
          </a:p>
          <a:p>
            <a:r>
              <a:rPr lang="en-GB" sz="1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we did :</a:t>
            </a:r>
            <a:br>
              <a:rPr lang="en-GB" sz="1800" b="1" dirty="0" smtClean="0"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en-GB" sz="1700" dirty="0" smtClean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itchFamily="34" charset="0"/>
                <a:cs typeface="Arial" pitchFamily="34" charset="0"/>
              </a:rPr>
              <a:t>Commissioned TBR </a:t>
            </a:r>
            <a:r>
              <a:rPr lang="en-GB" sz="1700" dirty="0">
                <a:latin typeface="Arial" pitchFamily="34" charset="0"/>
                <a:cs typeface="Arial" pitchFamily="34" charset="0"/>
              </a:rPr>
              <a:t>and QA </a:t>
            </a:r>
            <a:r>
              <a:rPr lang="en-GB" sz="1700" dirty="0" smtClean="0">
                <a:latin typeface="Arial" pitchFamily="34" charset="0"/>
                <a:cs typeface="Arial" pitchFamily="34" charset="0"/>
              </a:rPr>
              <a:t>consultants.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itchFamily="34" charset="0"/>
                <a:cs typeface="Arial" pitchFamily="34" charset="0"/>
              </a:rPr>
              <a:t>Carried out 400 telephone surveys.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itchFamily="34" charset="0"/>
                <a:cs typeface="Arial" pitchFamily="34" charset="0"/>
              </a:rPr>
              <a:t>Used a random </a:t>
            </a:r>
            <a:r>
              <a:rPr lang="en-GB" sz="1700" dirty="0">
                <a:latin typeface="Arial" pitchFamily="34" charset="0"/>
                <a:cs typeface="Arial" pitchFamily="34" charset="0"/>
              </a:rPr>
              <a:t>sample </a:t>
            </a:r>
            <a:r>
              <a:rPr lang="en-GB" sz="1700" dirty="0" smtClean="0">
                <a:latin typeface="Arial" pitchFamily="34" charset="0"/>
                <a:cs typeface="Arial" pitchFamily="34" charset="0"/>
              </a:rPr>
              <a:t>which was </a:t>
            </a:r>
            <a:r>
              <a:rPr lang="en-GB" sz="1700" dirty="0">
                <a:latin typeface="Arial" pitchFamily="34" charset="0"/>
                <a:cs typeface="Arial" pitchFamily="34" charset="0"/>
              </a:rPr>
              <a:t>reflective </a:t>
            </a:r>
            <a:r>
              <a:rPr lang="en-GB" sz="1700" dirty="0" smtClean="0">
                <a:latin typeface="Arial" pitchFamily="34" charset="0"/>
                <a:cs typeface="Arial" pitchFamily="34" charset="0"/>
              </a:rPr>
              <a:t>of business community by </a:t>
            </a:r>
            <a:r>
              <a:rPr lang="en-GB" sz="1700" dirty="0">
                <a:latin typeface="Arial" pitchFamily="34" charset="0"/>
                <a:cs typeface="Arial" pitchFamily="34" charset="0"/>
              </a:rPr>
              <a:t>sector and </a:t>
            </a:r>
            <a:r>
              <a:rPr lang="en-GB" sz="1700" dirty="0" smtClean="0">
                <a:latin typeface="Arial" pitchFamily="34" charset="0"/>
                <a:cs typeface="Arial" pitchFamily="34" charset="0"/>
              </a:rPr>
              <a:t>size.</a:t>
            </a:r>
            <a:endParaRPr lang="en-GB" sz="1700" dirty="0">
              <a:latin typeface="Arial" pitchFamily="34" charset="0"/>
              <a:cs typeface="Arial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 smtClean="0">
                <a:latin typeface="Arial" pitchFamily="34" charset="0"/>
                <a:cs typeface="Arial" pitchFamily="34" charset="0"/>
              </a:rPr>
              <a:t>Analysed the data and produced a final report.</a:t>
            </a:r>
            <a:endParaRPr lang="en-GB" sz="1700" dirty="0">
              <a:latin typeface="Arial" pitchFamily="34" charset="0"/>
              <a:cs typeface="Arial" pitchFamily="34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endParaRPr lang="en-GB" sz="18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73488" y="274638"/>
            <a:ext cx="9201150" cy="896940"/>
          </a:xfrm>
        </p:spPr>
        <p:txBody>
          <a:bodyPr/>
          <a:lstStyle/>
          <a:p>
            <a:r>
              <a:rPr lang="en-GB" sz="3000" dirty="0" smtClean="0">
                <a:solidFill>
                  <a:schemeClr val="accent3">
                    <a:lumMod val="75000"/>
                  </a:schemeClr>
                </a:solidFill>
              </a:rPr>
              <a:t>Background to the survey</a:t>
            </a:r>
            <a:endParaRPr lang="en-GB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310" y="3232562"/>
            <a:ext cx="1779328" cy="2302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http://www.mmrstrategy.com/wp-content/uploads/2012/06/phone-survey1-300x199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181" y="627080"/>
            <a:ext cx="2993457" cy="163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794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11175" y="302533"/>
            <a:ext cx="9201150" cy="1143000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Topics</a:t>
            </a:r>
            <a:endParaRPr lang="en-GB" sz="3000" dirty="0"/>
          </a:p>
        </p:txBody>
      </p:sp>
      <p:sp>
        <p:nvSpPr>
          <p:cNvPr id="4" name="TextBox 3"/>
          <p:cNvSpPr txBox="1"/>
          <p:nvPr/>
        </p:nvSpPr>
        <p:spPr>
          <a:xfrm>
            <a:off x="644071" y="1141866"/>
            <a:ext cx="8688615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2" action="ppaction://hlinksldjump"/>
              </a:rPr>
              <a:t>Headline findings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3" action="ppaction://hlinksldjump"/>
              </a:rPr>
              <a:t>Business activity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4" action="ppaction://hlinksldjump"/>
              </a:rPr>
              <a:t>Camden as a place to do business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5" action="ppaction://hlinksldjump"/>
              </a:rPr>
              <a:t>The role of the Council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6" action="ppaction://hlinksldjump"/>
              </a:rPr>
              <a:t>Council contact 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7" action="ppaction://hlinksldjump"/>
              </a:rPr>
              <a:t>Opportunities and issues for businesses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8" action="ppaction://hlinksldjump"/>
              </a:rPr>
              <a:t>Skills and recruitment 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9" action="ppaction://hlinksldjump"/>
              </a:rPr>
              <a:t>Employment support and Corporate 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hlinkClick r:id="rId9" action="ppaction://hlinksldjump"/>
              </a:rPr>
              <a:t>S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9" action="ppaction://hlinksldjump"/>
              </a:rPr>
              <a:t>ocial 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  <a:hlinkClick r:id="rId9" action="ppaction://hlinksldjump"/>
              </a:rPr>
              <a:t>R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9" action="ppaction://hlinksldjump"/>
              </a:rPr>
              <a:t>esponsibility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10" action="ppaction://hlinksldjump"/>
              </a:rPr>
              <a:t>Follow-up: Contacting businesses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  <a:hlinkClick r:id="rId11" action="ppaction://hlinksldjump"/>
              </a:rPr>
              <a:t>Implications for the Business Charter  </a:t>
            </a: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350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67632" y="310677"/>
            <a:ext cx="9201150" cy="783771"/>
          </a:xfrm>
        </p:spPr>
        <p:txBody>
          <a:bodyPr/>
          <a:lstStyle/>
          <a:p>
            <a:r>
              <a:rPr lang="en-GB" sz="3000" dirty="0" smtClean="0">
                <a:solidFill>
                  <a:schemeClr val="accent3">
                    <a:lumMod val="75000"/>
                  </a:schemeClr>
                </a:solidFill>
              </a:rPr>
              <a:t>Headline Findings</a:t>
            </a:r>
            <a:endParaRPr lang="en-GB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5429" y="930188"/>
            <a:ext cx="9761545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Camden is a good place to do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business:</a:t>
            </a:r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en-GB" sz="1400" dirty="0" smtClean="0"/>
              <a:t>	Two </a:t>
            </a:r>
            <a:r>
              <a:rPr lang="en-GB" sz="1400" dirty="0"/>
              <a:t>thirds (67%) of respondents felt that Camden was a good or excellent place to do business </a:t>
            </a:r>
            <a:r>
              <a:rPr lang="en-GB" sz="1400" dirty="0" smtClean="0"/>
              <a:t>in 2014; an 	increase of 6 percentage points from 2012.</a:t>
            </a:r>
          </a:p>
          <a:p>
            <a:pPr lvl="0"/>
            <a:endParaRPr lang="en-GB" sz="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Good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transport links, amenities for workers and quality of local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environment: </a:t>
            </a:r>
          </a:p>
          <a:p>
            <a:r>
              <a:rPr lang="en-GB" sz="1400" dirty="0" smtClean="0"/>
              <a:t>	Are </a:t>
            </a:r>
            <a:r>
              <a:rPr lang="en-GB" sz="1400" dirty="0"/>
              <a:t>the top strengths of the </a:t>
            </a:r>
            <a:r>
              <a:rPr lang="en-GB" sz="1400" dirty="0" smtClean="0"/>
              <a:t>area.  Parking</a:t>
            </a:r>
            <a:r>
              <a:rPr lang="en-GB" sz="1400" dirty="0"/>
              <a:t>, cost and availability of premises and speed of internet </a:t>
            </a:r>
            <a:r>
              <a:rPr lang="en-GB" sz="1400" dirty="0" smtClean="0"/>
              <a:t>connection </a:t>
            </a:r>
            <a:r>
              <a:rPr lang="en-GB" sz="1400" dirty="0"/>
              <a:t>are </a:t>
            </a:r>
            <a:r>
              <a:rPr lang="en-GB" sz="1400" dirty="0" smtClean="0"/>
              <a:t>	the </a:t>
            </a:r>
            <a:r>
              <a:rPr lang="en-GB" sz="1400" dirty="0"/>
              <a:t>top weaknesses. </a:t>
            </a:r>
          </a:p>
          <a:p>
            <a:pPr lvl="0"/>
            <a:endParaRPr lang="en-GB" sz="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Business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activity in the borough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is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stabilising and optimism remains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strong:</a:t>
            </a:r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  <a:p>
            <a:pPr lvl="0"/>
            <a:r>
              <a:rPr lang="en-GB" sz="1400" dirty="0" smtClean="0"/>
              <a:t>	77</a:t>
            </a:r>
            <a:r>
              <a:rPr lang="en-GB" sz="1400" dirty="0"/>
              <a:t>% of firms stable or experiencing growth over the last 12 months and a reduction in businesses </a:t>
            </a:r>
            <a:r>
              <a:rPr lang="en-GB" sz="1400" dirty="0" smtClean="0"/>
              <a:t>	experiencing </a:t>
            </a:r>
            <a:r>
              <a:rPr lang="en-GB" sz="1400" dirty="0"/>
              <a:t>a </a:t>
            </a:r>
            <a:r>
              <a:rPr lang="en-GB" sz="1400" dirty="0" smtClean="0"/>
              <a:t>	drop </a:t>
            </a:r>
            <a:r>
              <a:rPr lang="en-GB" sz="1400" dirty="0"/>
              <a:t>in activity.</a:t>
            </a:r>
            <a:r>
              <a:rPr lang="en-GB" sz="1400" b="1" dirty="0"/>
              <a:t> </a:t>
            </a:r>
            <a:endParaRPr lang="en-GB" sz="1400" b="1" dirty="0" smtClean="0"/>
          </a:p>
          <a:p>
            <a:pPr lvl="0"/>
            <a:endParaRPr lang="en-GB" sz="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The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general economic conditions remains the greatest challenge for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businesses:</a:t>
            </a:r>
          </a:p>
          <a:p>
            <a:pPr lvl="0"/>
            <a:r>
              <a:rPr lang="en-GB" sz="1400" dirty="0" smtClean="0"/>
              <a:t>	Although </a:t>
            </a:r>
            <a:r>
              <a:rPr lang="en-GB" sz="1400" dirty="0"/>
              <a:t>to a lesser extent than in </a:t>
            </a:r>
            <a:r>
              <a:rPr lang="en-GB" sz="1400" dirty="0" smtClean="0"/>
              <a:t>2012.  </a:t>
            </a:r>
            <a:r>
              <a:rPr lang="en-GB" sz="1400" dirty="0"/>
              <a:t>P</a:t>
            </a:r>
            <a:r>
              <a:rPr lang="en-GB" sz="1400" dirty="0" smtClean="0"/>
              <a:t>otential </a:t>
            </a:r>
            <a:r>
              <a:rPr lang="en-GB" sz="1400" dirty="0"/>
              <a:t>for expansion remains the most </a:t>
            </a:r>
            <a:r>
              <a:rPr lang="en-GB" sz="1400" dirty="0" smtClean="0"/>
              <a:t>frequently reported opportunity</a:t>
            </a:r>
            <a:r>
              <a:rPr lang="en-GB" sz="1400" dirty="0"/>
              <a:t>. </a:t>
            </a:r>
            <a:r>
              <a:rPr lang="en-GB" sz="1400" b="1" dirty="0"/>
              <a:t> </a:t>
            </a:r>
            <a:endParaRPr lang="en-GB" sz="1400" b="1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800" dirty="0">
              <a:solidFill>
                <a:schemeClr val="accent6">
                  <a:lumMod val="75000"/>
                </a:schemeClr>
              </a:solidFill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Business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friendliness of the Council is stable but slightly more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polarised:</a:t>
            </a:r>
          </a:p>
          <a:p>
            <a:pPr lvl="0"/>
            <a:r>
              <a:rPr lang="en-GB" sz="1400" dirty="0" smtClean="0"/>
              <a:t>	36</a:t>
            </a:r>
            <a:r>
              <a:rPr lang="en-GB" sz="1400" dirty="0"/>
              <a:t>% friendly, 43% neutral, 22% unfriendly. </a:t>
            </a:r>
            <a:endParaRPr lang="en-GB" sz="1400" dirty="0" smtClean="0"/>
          </a:p>
          <a:p>
            <a:pPr lvl="0"/>
            <a:endParaRPr lang="en-GB" sz="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Satisfaction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with Council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contact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high at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60%:</a:t>
            </a:r>
          </a:p>
          <a:p>
            <a:pPr lvl="0"/>
            <a:r>
              <a:rPr lang="en-GB" sz="1400" dirty="0" smtClean="0"/>
              <a:t>	But </a:t>
            </a:r>
            <a:r>
              <a:rPr lang="en-GB" sz="1400" dirty="0"/>
              <a:t>down </a:t>
            </a:r>
            <a:r>
              <a:rPr lang="en-GB" sz="1400" dirty="0" smtClean="0"/>
              <a:t>from 70% in 2012.</a:t>
            </a:r>
          </a:p>
          <a:p>
            <a:pPr lvl="0"/>
            <a:endParaRPr lang="en-GB" sz="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Businesses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are finding it easier to recruit people with the right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skills:</a:t>
            </a:r>
          </a:p>
          <a:p>
            <a:pPr lvl="0"/>
            <a:r>
              <a:rPr lang="en-GB" sz="1400" dirty="0" smtClean="0"/>
              <a:t>	72</a:t>
            </a:r>
            <a:r>
              <a:rPr lang="en-GB" sz="1400" dirty="0"/>
              <a:t>% reporting no </a:t>
            </a:r>
            <a:r>
              <a:rPr lang="en-GB" sz="1400" dirty="0" smtClean="0"/>
              <a:t>difficulties.</a:t>
            </a:r>
          </a:p>
          <a:p>
            <a:pPr lvl="0"/>
            <a:endParaRPr lang="en-GB" sz="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Businesses </a:t>
            </a:r>
            <a:r>
              <a:rPr lang="en-GB" sz="1400" b="1" dirty="0">
                <a:solidFill>
                  <a:schemeClr val="accent6">
                    <a:lumMod val="75000"/>
                  </a:schemeClr>
                </a:solidFill>
              </a:rPr>
              <a:t>are engaging in more employment support and CSR </a:t>
            </a:r>
            <a:r>
              <a:rPr lang="en-GB" sz="1400" b="1" dirty="0" smtClean="0">
                <a:solidFill>
                  <a:schemeClr val="accent6">
                    <a:lumMod val="75000"/>
                  </a:schemeClr>
                </a:solidFill>
              </a:rPr>
              <a:t>activities</a:t>
            </a:r>
            <a:r>
              <a:rPr lang="en-GB" sz="1400" dirty="0" smtClean="0">
                <a:solidFill>
                  <a:schemeClr val="accent6">
                    <a:lumMod val="75000"/>
                  </a:schemeClr>
                </a:solidFill>
              </a:rPr>
              <a:t>:</a:t>
            </a:r>
          </a:p>
          <a:p>
            <a:pPr lvl="0"/>
            <a:r>
              <a:rPr lang="en-GB" sz="1400" dirty="0" smtClean="0"/>
              <a:t>	Many </a:t>
            </a:r>
            <a:r>
              <a:rPr lang="en-GB" sz="1400" dirty="0"/>
              <a:t>are interested in finding out more.  We are contacting businesses to take this forward.</a:t>
            </a:r>
          </a:p>
        </p:txBody>
      </p:sp>
    </p:spTree>
    <p:extLst>
      <p:ext uri="{BB962C8B-B14F-4D97-AF65-F5344CB8AC3E}">
        <p14:creationId xmlns:p14="http://schemas.microsoft.com/office/powerpoint/2010/main" val="2076797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991" y="877065"/>
            <a:ext cx="5322948" cy="4940346"/>
          </a:xfrm>
        </p:spPr>
        <p:txBody>
          <a:bodyPr/>
          <a:lstStyle/>
          <a:p>
            <a:pPr lvl="0"/>
            <a:endParaRPr lang="en-GB" sz="1800" b="1" u="sng" dirty="0"/>
          </a:p>
          <a:p>
            <a:r>
              <a:rPr lang="en-GB" sz="1800" dirty="0" smtClean="0"/>
              <a:t> </a:t>
            </a:r>
          </a:p>
          <a:p>
            <a:endParaRPr lang="en-GB" sz="1800" b="1" u="sng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b="1" dirty="0"/>
          </a:p>
          <a:p>
            <a:pPr lvl="0"/>
            <a:endParaRPr lang="en-GB" sz="1800" b="1" dirty="0"/>
          </a:p>
          <a:p>
            <a:pPr lvl="0"/>
            <a:endParaRPr lang="en-GB" sz="1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1991" y="284852"/>
            <a:ext cx="9201150" cy="652641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Headline Findings - Business activity</a:t>
            </a:r>
            <a:endParaRPr lang="en-US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3478445"/>
              </p:ext>
            </p:extLst>
          </p:nvPr>
        </p:nvGraphicFramePr>
        <p:xfrm>
          <a:off x="401991" y="1350960"/>
          <a:ext cx="4824536" cy="4689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31320" y="903569"/>
            <a:ext cx="75802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/>
              <a:t>Business activity- last 12 months</a:t>
            </a:r>
            <a:endParaRPr lang="en-GB" b="1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60181" r="69300" b="34156"/>
          <a:stretch/>
        </p:blipFill>
        <p:spPr bwMode="auto">
          <a:xfrm>
            <a:off x="3431192" y="1472376"/>
            <a:ext cx="1358280" cy="31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320243" y="922457"/>
            <a:ext cx="47526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Business activity in Camden is stabilising: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06476" y="2585404"/>
            <a:ext cx="45802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Employment levels showing little change:</a:t>
            </a:r>
            <a:endParaRPr lang="en-GB" sz="1600" b="1" dirty="0"/>
          </a:p>
        </p:txBody>
      </p:sp>
      <p:graphicFrame>
        <p:nvGraphicFramePr>
          <p:cNvPr id="13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3156713"/>
              </p:ext>
            </p:extLst>
          </p:nvPr>
        </p:nvGraphicFramePr>
        <p:xfrm>
          <a:off x="5841356" y="3037681"/>
          <a:ext cx="3157200" cy="1110205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28336"/>
                <a:gridCol w="714432"/>
                <a:gridCol w="714432"/>
              </a:tblGrid>
              <a:tr h="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baseline="0" dirty="0" smtClean="0"/>
                        <a:t>Employment</a:t>
                      </a:r>
                      <a:endParaRPr lang="en-GB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2012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2014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2365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Lower/much lower</a:t>
                      </a:r>
                      <a:endParaRPr lang="en-GB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14%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13%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1373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The</a:t>
                      </a:r>
                      <a:r>
                        <a:rPr lang="en-GB" sz="1200" baseline="0" dirty="0" smtClean="0"/>
                        <a:t> Same</a:t>
                      </a:r>
                      <a:endParaRPr lang="en-GB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 smtClean="0">
                          <a:effectLst/>
                        </a:rPr>
                        <a:t>72%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 smtClean="0">
                          <a:effectLst/>
                        </a:rPr>
                        <a:t>72%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8724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Higher/much</a:t>
                      </a:r>
                      <a:r>
                        <a:rPr lang="en-GB" sz="1200" baseline="0" dirty="0" smtClean="0"/>
                        <a:t> higher</a:t>
                      </a:r>
                      <a:endParaRPr lang="en-GB" sz="12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 smtClean="0">
                          <a:effectLst/>
                        </a:rPr>
                        <a:t>13%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 smtClean="0">
                          <a:effectLst/>
                        </a:rPr>
                        <a:t>13%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graphicFrame>
        <p:nvGraphicFramePr>
          <p:cNvPr id="1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37135"/>
              </p:ext>
            </p:extLst>
          </p:nvPr>
        </p:nvGraphicFramePr>
        <p:xfrm>
          <a:off x="5842849" y="1346604"/>
          <a:ext cx="3155707" cy="10972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28191"/>
                <a:gridCol w="713758"/>
                <a:gridCol w="713758"/>
              </a:tblGrid>
              <a:tr h="22914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Change</a:t>
                      </a:r>
                      <a:r>
                        <a:rPr lang="en-GB" sz="1200" baseline="0" dirty="0" smtClean="0"/>
                        <a:t> in Activity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2012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2014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2394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Lower/much lower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31%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21%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94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The</a:t>
                      </a:r>
                      <a:r>
                        <a:rPr lang="en-GB" sz="1200" baseline="0" dirty="0" smtClean="0"/>
                        <a:t> same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34%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42%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39465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Higher/much</a:t>
                      </a:r>
                      <a:r>
                        <a:rPr lang="en-GB" sz="1200" baseline="0" dirty="0" smtClean="0"/>
                        <a:t> higher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34%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t"/>
                      <a:r>
                        <a:rPr lang="en-GB" sz="1200" u="none" strike="noStrike" dirty="0">
                          <a:effectLst/>
                        </a:rPr>
                        <a:t>35%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430983" y="4272394"/>
            <a:ext cx="47290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rgbClr val="000000"/>
                </a:solidFill>
              </a:rPr>
              <a:t>Business optimism about the future is </a:t>
            </a:r>
            <a:r>
              <a:rPr lang="en-GB" sz="1600" b="1" dirty="0" smtClean="0">
                <a:solidFill>
                  <a:srgbClr val="000000"/>
                </a:solidFill>
              </a:rPr>
              <a:t>high, </a:t>
            </a:r>
            <a:r>
              <a:rPr lang="en-GB" sz="1600" dirty="0" smtClean="0">
                <a:solidFill>
                  <a:srgbClr val="000000"/>
                </a:solidFill>
              </a:rPr>
              <a:t>but down on 2012:</a:t>
            </a:r>
            <a:endParaRPr lang="en-GB" sz="1600" dirty="0">
              <a:solidFill>
                <a:srgbClr val="000000"/>
              </a:solidFill>
            </a:endParaRPr>
          </a:p>
        </p:txBody>
      </p:sp>
      <p:graphicFrame>
        <p:nvGraphicFramePr>
          <p:cNvPr id="14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80475594"/>
              </p:ext>
            </p:extLst>
          </p:nvPr>
        </p:nvGraphicFramePr>
        <p:xfrm>
          <a:off x="5841356" y="4929740"/>
          <a:ext cx="3157200" cy="10972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733365"/>
                <a:gridCol w="716187"/>
                <a:gridCol w="707648"/>
              </a:tblGrid>
              <a:tr h="0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Expected</a:t>
                      </a:r>
                      <a:r>
                        <a:rPr lang="en-GB" sz="1200" baseline="0" dirty="0" smtClean="0"/>
                        <a:t> Activity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2012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2014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2654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Lower/much lower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7%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9%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654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The</a:t>
                      </a:r>
                      <a:r>
                        <a:rPr lang="en-GB" sz="1200" baseline="0" dirty="0" smtClean="0"/>
                        <a:t> Same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29%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33%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  <a:tr h="26543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Higher/much</a:t>
                      </a:r>
                      <a:r>
                        <a:rPr lang="en-GB" sz="1200" baseline="0" dirty="0" smtClean="0"/>
                        <a:t> higher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58%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 fontAlgn="b"/>
                      <a:r>
                        <a:rPr lang="en-GB" sz="1200" u="none" strike="noStrike" dirty="0">
                          <a:effectLst/>
                        </a:rPr>
                        <a:t>46%</a:t>
                      </a:r>
                      <a:endParaRPr lang="en-GB" sz="12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3422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991" y="1187116"/>
            <a:ext cx="4821173" cy="4503068"/>
          </a:xfrm>
        </p:spPr>
        <p:txBody>
          <a:bodyPr/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endParaRPr lang="en-GB" sz="1700" b="1" u="sng" dirty="0"/>
          </a:p>
          <a:p>
            <a:r>
              <a:rPr lang="en-GB" sz="1800" dirty="0" smtClean="0"/>
              <a:t> </a:t>
            </a:r>
          </a:p>
          <a:p>
            <a:endParaRPr lang="en-GB" sz="1700" b="1" u="sng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b="1" dirty="0"/>
          </a:p>
          <a:p>
            <a:pPr lvl="0"/>
            <a:endParaRPr lang="en-GB" sz="1700" b="1" dirty="0"/>
          </a:p>
          <a:p>
            <a:pPr lvl="0"/>
            <a:endParaRPr lang="en-GB" sz="1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1992" y="309467"/>
            <a:ext cx="9859618" cy="652641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Headline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Findings - </a:t>
            </a:r>
            <a:r>
              <a:rPr lang="en-US" sz="2800" dirty="0" smtClean="0">
                <a:solidFill>
                  <a:schemeClr val="accent3">
                    <a:lumMod val="75000"/>
                  </a:schemeClr>
                </a:solidFill>
              </a:rPr>
              <a:t>Camden as a place to do business</a:t>
            </a:r>
            <a:endParaRPr lang="en-US" sz="28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197122"/>
              </p:ext>
            </p:extLst>
          </p:nvPr>
        </p:nvGraphicFramePr>
        <p:xfrm>
          <a:off x="291824" y="1602282"/>
          <a:ext cx="3525432" cy="3204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62841" y="839951"/>
            <a:ext cx="42087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 smtClean="0">
                <a:solidFill>
                  <a:schemeClr val="accent6">
                    <a:lumMod val="75000"/>
                  </a:schemeClr>
                </a:solidFill>
              </a:rPr>
              <a:t>Camden as a place to do business</a:t>
            </a:r>
            <a:endParaRPr lang="en-GB" sz="17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9940" y="4951520"/>
            <a:ext cx="88064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b="1" dirty="0" smtClean="0">
                <a:solidFill>
                  <a:schemeClr val="accent6">
                    <a:lumMod val="75000"/>
                  </a:schemeClr>
                </a:solidFill>
              </a:rPr>
              <a:t>67% of businesses think Camden is a good or excellent place to do business - </a:t>
            </a:r>
            <a:r>
              <a:rPr lang="en-GB" sz="1500" dirty="0" smtClean="0"/>
              <a:t>increase of 6% on the 2012 results.  Largest increase was in excellent.</a:t>
            </a:r>
          </a:p>
          <a:p>
            <a:endParaRPr lang="en-GB" sz="15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500" b="1" dirty="0" smtClean="0">
                <a:solidFill>
                  <a:schemeClr val="accent6">
                    <a:lumMod val="75000"/>
                  </a:schemeClr>
                </a:solidFill>
              </a:rPr>
              <a:t>Top priorities - </a:t>
            </a:r>
            <a:r>
              <a:rPr lang="en-GB" sz="1500" dirty="0" smtClean="0"/>
              <a:t>g</a:t>
            </a:r>
            <a:r>
              <a:rPr lang="en-GB" sz="1500" dirty="0" smtClean="0">
                <a:ea typeface="Tahoma" panose="020B0604030504040204" pitchFamily="34" charset="0"/>
                <a:cs typeface="Tahoma" panose="020B0604030504040204" pitchFamily="34" charset="0"/>
              </a:rPr>
              <a:t>ood </a:t>
            </a:r>
            <a:r>
              <a:rPr lang="en-GB" sz="1500" dirty="0">
                <a:ea typeface="Tahoma" panose="020B0604030504040204" pitchFamily="34" charset="0"/>
                <a:cs typeface="Tahoma" panose="020B0604030504040204" pitchFamily="34" charset="0"/>
              </a:rPr>
              <a:t>transport </a:t>
            </a:r>
            <a:r>
              <a:rPr lang="en-GB" sz="1500" dirty="0" smtClean="0">
                <a:ea typeface="Tahoma" panose="020B0604030504040204" pitchFamily="34" charset="0"/>
                <a:cs typeface="Tahoma" panose="020B0604030504040204" pitchFamily="34" charset="0"/>
              </a:rPr>
              <a:t>links, speed </a:t>
            </a:r>
            <a:r>
              <a:rPr lang="en-GB" sz="1500" dirty="0">
                <a:ea typeface="Tahoma" panose="020B0604030504040204" pitchFamily="34" charset="0"/>
                <a:cs typeface="Tahoma" panose="020B0604030504040204" pitchFamily="34" charset="0"/>
              </a:rPr>
              <a:t>of </a:t>
            </a:r>
            <a:r>
              <a:rPr lang="en-GB" sz="1500" dirty="0" smtClean="0">
                <a:ea typeface="Tahoma" panose="020B0604030504040204" pitchFamily="34" charset="0"/>
                <a:cs typeface="Tahoma" panose="020B0604030504040204" pitchFamily="34" charset="0"/>
              </a:rPr>
              <a:t>internet connection and quality </a:t>
            </a:r>
            <a:r>
              <a:rPr lang="en-GB" sz="1500" dirty="0">
                <a:ea typeface="Tahoma" panose="020B0604030504040204" pitchFamily="34" charset="0"/>
                <a:cs typeface="Tahoma" panose="020B0604030504040204" pitchFamily="34" charset="0"/>
              </a:rPr>
              <a:t>of local </a:t>
            </a:r>
            <a:r>
              <a:rPr lang="en-GB" sz="1500" dirty="0" smtClean="0">
                <a:ea typeface="Tahoma" panose="020B0604030504040204" pitchFamily="34" charset="0"/>
                <a:cs typeface="Tahoma" panose="020B0604030504040204" pitchFamily="34" charset="0"/>
              </a:rPr>
              <a:t>environment.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 smtClean="0"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696594"/>
              </p:ext>
            </p:extLst>
          </p:nvPr>
        </p:nvGraphicFramePr>
        <p:xfrm>
          <a:off x="3817256" y="1250780"/>
          <a:ext cx="6406244" cy="3646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108640" y="839951"/>
            <a:ext cx="4208771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700" b="1" dirty="0" smtClean="0">
                <a:solidFill>
                  <a:schemeClr val="accent6">
                    <a:lumMod val="75000"/>
                  </a:schemeClr>
                </a:solidFill>
              </a:rPr>
              <a:t>Issues important to businesses</a:t>
            </a:r>
            <a:endParaRPr lang="en-GB" sz="17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113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1991" y="1187116"/>
            <a:ext cx="4821173" cy="4503068"/>
          </a:xfrm>
        </p:spPr>
        <p:txBody>
          <a:bodyPr/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endParaRPr lang="en-GB" sz="1700" b="1" u="sng" dirty="0"/>
          </a:p>
          <a:p>
            <a:r>
              <a:rPr lang="en-GB" sz="1800" dirty="0" smtClean="0"/>
              <a:t> </a:t>
            </a:r>
          </a:p>
          <a:p>
            <a:endParaRPr lang="en-GB" sz="1700" b="1" u="sng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b="1" dirty="0"/>
          </a:p>
          <a:p>
            <a:pPr lvl="0"/>
            <a:endParaRPr lang="en-GB" sz="1700" b="1" dirty="0"/>
          </a:p>
          <a:p>
            <a:pPr lvl="0"/>
            <a:endParaRPr lang="en-GB" sz="1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01991" y="261547"/>
            <a:ext cx="9859618" cy="652641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Headline Findings- Camden as a place to do business</a:t>
            </a:r>
            <a:endParaRPr lang="en-US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01991" y="718815"/>
            <a:ext cx="4998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Strengths and weaknesses of the borough</a:t>
            </a:r>
            <a:endParaRPr lang="en-GB" b="1" dirty="0">
              <a:solidFill>
                <a:srgbClr val="000000"/>
              </a:solidFill>
            </a:endParaRPr>
          </a:p>
        </p:txBody>
      </p:sp>
      <p:graphicFrame>
        <p:nvGraphicFramePr>
          <p:cNvPr id="7" name="Content Placeholder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1422531"/>
              </p:ext>
            </p:extLst>
          </p:nvPr>
        </p:nvGraphicFramePr>
        <p:xfrm>
          <a:off x="0" y="1190648"/>
          <a:ext cx="10380988" cy="3085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92726" y="4299354"/>
            <a:ext cx="901930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The longer the line in blue, the more frequently that factor was considered a strength. The longer the line in red, the more frequently the factor was considered a weakness</a:t>
            </a:r>
            <a:br>
              <a:rPr lang="en-GB" sz="1600" dirty="0" smtClean="0"/>
            </a:br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Good transport links is the most significant strength of the area</a:t>
            </a:r>
            <a:endParaRPr lang="en-GB" sz="1600" dirty="0" smtClean="0"/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Parking and cost, availability of business premises and speed of internet connection the most significant weaknesses.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899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28235" y="334669"/>
            <a:ext cx="9201150" cy="652641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Headline Findings- The role of the Council </a:t>
            </a:r>
            <a:endParaRPr lang="en-US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8235" y="802644"/>
            <a:ext cx="8976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Business friendliness of the Council</a:t>
            </a:r>
            <a:endParaRPr lang="en-GB" dirty="0">
              <a:solidFill>
                <a:srgbClr val="000000"/>
              </a:solidFill>
            </a:endParaRPr>
          </a:p>
        </p:txBody>
      </p:sp>
      <p:graphicFrame>
        <p:nvGraphicFramePr>
          <p:cNvPr id="12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4035265"/>
              </p:ext>
            </p:extLst>
          </p:nvPr>
        </p:nvGraphicFramePr>
        <p:xfrm>
          <a:off x="342892" y="1524510"/>
          <a:ext cx="4058564" cy="162862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591896"/>
                <a:gridCol w="733334"/>
                <a:gridCol w="733334"/>
              </a:tblGrid>
              <a:tr h="49335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baseline="0" dirty="0" smtClean="0"/>
                        <a:t>Business Friendliness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2012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2014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7842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dirty="0" smtClean="0"/>
                        <a:t>Business</a:t>
                      </a:r>
                      <a:r>
                        <a:rPr lang="en-GB" sz="1600" baseline="0" dirty="0" smtClean="0"/>
                        <a:t> Unfriendly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17%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22%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7842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dirty="0" smtClean="0"/>
                        <a:t>Neither</a:t>
                      </a:r>
                      <a:r>
                        <a:rPr lang="en-GB" sz="1600" baseline="0" dirty="0" smtClean="0"/>
                        <a:t> friendly/unfriendly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50%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43%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7842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600" dirty="0" smtClean="0"/>
                        <a:t>Business</a:t>
                      </a:r>
                      <a:r>
                        <a:rPr lang="en-GB" sz="1600" baseline="0" dirty="0" smtClean="0"/>
                        <a:t> Friendly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34%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600" dirty="0" smtClean="0"/>
                        <a:t>36%</a:t>
                      </a:r>
                      <a:endParaRPr lang="en-GB" sz="16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0713" y="3900153"/>
            <a:ext cx="35556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Businesses were asked why they gave their score. Here are the most frequent responses:</a:t>
            </a:r>
            <a:endParaRPr lang="en-GB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graphicFrame>
        <p:nvGraphicFramePr>
          <p:cNvPr id="13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5076251"/>
              </p:ext>
            </p:extLst>
          </p:nvPr>
        </p:nvGraphicFramePr>
        <p:xfrm>
          <a:off x="5469110" y="3063859"/>
          <a:ext cx="4409184" cy="2821103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2204592"/>
                <a:gridCol w="2204592"/>
              </a:tblGrid>
              <a:tr h="343981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/>
                        <a:t>Business</a:t>
                      </a:r>
                      <a:r>
                        <a:rPr lang="en-GB" sz="1600" baseline="0" dirty="0" smtClean="0"/>
                        <a:t> unfriendly</a:t>
                      </a:r>
                      <a:endParaRPr lang="en-GB" sz="16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baseline="0" dirty="0" smtClean="0"/>
                        <a:t>Business friendly</a:t>
                      </a:r>
                      <a:endParaRPr lang="en-GB" sz="16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97547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/>
                        <a:t>Business rates too high </a:t>
                      </a:r>
                      <a:endParaRPr lang="en-GB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 smtClean="0"/>
                        <a:t>Communication with the council has always been helpful</a:t>
                      </a:r>
                    </a:p>
                    <a:p>
                      <a:pPr algn="l"/>
                      <a:endParaRPr lang="en-GB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825554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/>
                        <a:t>Not interested in businesses </a:t>
                      </a:r>
                      <a:endParaRPr lang="en-GB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/>
                        <a:t>Council services and initiatives have always been positive </a:t>
                      </a:r>
                      <a:endParaRPr lang="en-GB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58476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/>
                        <a:t>Do not resolve queries </a:t>
                      </a:r>
                      <a:endParaRPr lang="en-GB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/>
                        <a:t>The council works well with businesses </a:t>
                      </a:r>
                      <a:endParaRPr lang="en-GB" sz="16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5910720" y="1524510"/>
            <a:ext cx="350953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Businesses </a:t>
            </a:r>
            <a:r>
              <a:rPr lang="en-GB" b="1" dirty="0" smtClean="0">
                <a:solidFill>
                  <a:schemeClr val="accent6">
                    <a:lumMod val="75000"/>
                  </a:schemeClr>
                </a:solidFill>
              </a:rPr>
              <a:t>friendliness stable </a:t>
            </a:r>
            <a:r>
              <a:rPr lang="en-GB" b="1" dirty="0">
                <a:solidFill>
                  <a:schemeClr val="accent6">
                    <a:lumMod val="75000"/>
                  </a:schemeClr>
                </a:solidFill>
              </a:rPr>
              <a:t>but slightly more polarised than in 2012</a:t>
            </a:r>
          </a:p>
        </p:txBody>
      </p:sp>
      <p:sp>
        <p:nvSpPr>
          <p:cNvPr id="2" name="Down Arrow 1"/>
          <p:cNvSpPr/>
          <p:nvPr/>
        </p:nvSpPr>
        <p:spPr>
          <a:xfrm rot="5400000">
            <a:off x="5224710" y="1292072"/>
            <a:ext cx="488799" cy="84057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 rot="16200000">
            <a:off x="4252004" y="3724264"/>
            <a:ext cx="488799" cy="840576"/>
          </a:xfrm>
          <a:prstGeom prst="downArrow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268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9492" y="645928"/>
            <a:ext cx="9363146" cy="5340535"/>
          </a:xfrm>
        </p:spPr>
        <p:txBody>
          <a:bodyPr/>
          <a:lstStyle/>
          <a:p>
            <a:pPr marL="285750" lvl="0" indent="-285750">
              <a:buFont typeface="Courier New" panose="02070309020205020404" pitchFamily="49" charset="0"/>
              <a:buChar char="o"/>
            </a:pPr>
            <a:endParaRPr lang="en-GB" sz="1700" dirty="0" smtClean="0"/>
          </a:p>
          <a:p>
            <a:pPr marL="285750" lvl="0" indent="-285750">
              <a:buFont typeface="Courier New" panose="02070309020205020404" pitchFamily="49" charset="0"/>
              <a:buChar char="o"/>
            </a:pPr>
            <a:endParaRPr lang="en-GB" sz="1700" b="1" u="sng" dirty="0"/>
          </a:p>
          <a:p>
            <a:r>
              <a:rPr lang="en-GB" sz="1800" dirty="0" smtClean="0"/>
              <a:t> </a:t>
            </a:r>
          </a:p>
          <a:p>
            <a:endParaRPr lang="en-GB" sz="1700" b="1" u="sng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b="1" dirty="0"/>
          </a:p>
          <a:p>
            <a:pPr lvl="0"/>
            <a:endParaRPr lang="en-GB" sz="1700" b="1" dirty="0"/>
          </a:p>
          <a:p>
            <a:pPr lvl="0"/>
            <a:endParaRPr lang="en-GB" sz="18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8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1800" b="1" dirty="0" smtClean="0"/>
          </a:p>
          <a:p>
            <a:endParaRPr lang="en-US" sz="1800" b="1" dirty="0"/>
          </a:p>
          <a:p>
            <a:endParaRPr lang="en-US" sz="1800" b="1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1488" y="296314"/>
            <a:ext cx="9201150" cy="652641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Headline Findings - Council contact</a:t>
            </a:r>
            <a:endParaRPr lang="en-US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45174970"/>
              </p:ext>
            </p:extLst>
          </p:nvPr>
        </p:nvGraphicFramePr>
        <p:xfrm>
          <a:off x="238786" y="1761785"/>
          <a:ext cx="3867729" cy="1838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27888" y="995121"/>
            <a:ext cx="53004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</a:rPr>
              <a:t>Percentage of businesses that had contact with Council in the last two years:</a:t>
            </a:r>
            <a:endParaRPr lang="en-GB" sz="1600" b="1" dirty="0">
              <a:solidFill>
                <a:srgbClr val="000000"/>
              </a:solidFill>
            </a:endParaRPr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0662960"/>
              </p:ext>
            </p:extLst>
          </p:nvPr>
        </p:nvGraphicFramePr>
        <p:xfrm>
          <a:off x="5318991" y="1318287"/>
          <a:ext cx="4539828" cy="45518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4313199"/>
              </p:ext>
            </p:extLst>
          </p:nvPr>
        </p:nvGraphicFramePr>
        <p:xfrm>
          <a:off x="847715" y="4808367"/>
          <a:ext cx="3157200" cy="1061734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1360862"/>
                <a:gridCol w="816517"/>
                <a:gridCol w="979821"/>
              </a:tblGrid>
              <a:tr h="20011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baseline="0" dirty="0" smtClean="0"/>
                        <a:t>Satisfied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2012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2014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9370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Satisfied (3-5)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70%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60%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393707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sz="1200" dirty="0" smtClean="0"/>
                        <a:t>Dissatisfied (1-2)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25%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r"/>
                      <a:r>
                        <a:rPr lang="en-GB" sz="1200" dirty="0" smtClean="0"/>
                        <a:t>35%</a:t>
                      </a:r>
                      <a:endParaRPr lang="en-GB" sz="12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71488" y="3247354"/>
            <a:ext cx="44360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b="1" dirty="0" smtClean="0">
              <a:solidFill>
                <a:srgbClr val="00000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>
                <a:solidFill>
                  <a:srgbClr val="000000"/>
                </a:solidFill>
              </a:rPr>
              <a:t>Satisfaction with the service received by those that had contacted the Council:</a:t>
            </a:r>
            <a:endParaRPr lang="en-GB" sz="1600" b="1" dirty="0">
              <a:solidFill>
                <a:srgbClr val="000000"/>
              </a:solidFill>
            </a:endParaRPr>
          </a:p>
        </p:txBody>
      </p:sp>
      <p:pic>
        <p:nvPicPr>
          <p:cNvPr id="14" name="Picture 1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60181" r="69300" b="34156"/>
          <a:stretch/>
        </p:blipFill>
        <p:spPr bwMode="auto">
          <a:xfrm>
            <a:off x="8500537" y="1767218"/>
            <a:ext cx="1358282" cy="31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47627" y="948955"/>
            <a:ext cx="40443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Reported satisfaction with service:</a:t>
            </a:r>
            <a:endParaRPr lang="en-GB" sz="1600" b="1" dirty="0"/>
          </a:p>
        </p:txBody>
      </p:sp>
    </p:spTree>
    <p:extLst>
      <p:ext uri="{BB962C8B-B14F-4D97-AF65-F5344CB8AC3E}">
        <p14:creationId xmlns:p14="http://schemas.microsoft.com/office/powerpoint/2010/main" val="210078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49735" y="242847"/>
            <a:ext cx="10997178" cy="652641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Headline Findings - Opportunities and issues for </a:t>
            </a:r>
            <a:b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businesses</a:t>
            </a:r>
            <a:endParaRPr lang="en-US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38644626"/>
              </p:ext>
            </p:extLst>
          </p:nvPr>
        </p:nvGraphicFramePr>
        <p:xfrm>
          <a:off x="478970" y="2319047"/>
          <a:ext cx="9245604" cy="3078480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622802"/>
                <a:gridCol w="4622802"/>
              </a:tblGrid>
              <a:tr h="326958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/>
                      <a:r>
                        <a:rPr lang="en-GB" sz="1600" dirty="0" smtClean="0">
                          <a:latin typeface="+mj-lt"/>
                        </a:rPr>
                        <a:t>Challenges</a:t>
                      </a:r>
                      <a:endParaRPr lang="en-GB" sz="1600" dirty="0"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dirty="0" smtClean="0">
                          <a:latin typeface="+mj-lt"/>
                        </a:rPr>
                        <a:t>Opportunities</a:t>
                      </a:r>
                      <a:endParaRPr lang="en-GB" sz="1600" b="1" dirty="0">
                        <a:solidFill>
                          <a:schemeClr val="bg1"/>
                        </a:solidFill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241948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42900" indent="-3429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Overall Economic conditions (15%)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baseline="0" dirty="0" smtClean="0">
                          <a:latin typeface="+mj-lt"/>
                        </a:rPr>
                        <a:t>Cost of premises (11%)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baseline="0" dirty="0" smtClean="0">
                          <a:latin typeface="+mj-lt"/>
                        </a:rPr>
                        <a:t>Availability of premises (9%)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baseline="0" dirty="0" smtClean="0">
                          <a:latin typeface="+mj-lt"/>
                        </a:rPr>
                        <a:t>Access to finance (8%)</a:t>
                      </a:r>
                    </a:p>
                    <a:p>
                      <a:pPr marL="342900" indent="-342900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baseline="0" dirty="0" smtClean="0">
                          <a:latin typeface="+mj-lt"/>
                        </a:rPr>
                        <a:t>Parking (8%)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600" dirty="0" smtClean="0">
                          <a:latin typeface="+mj-lt"/>
                        </a:rPr>
                        <a:t>Volume of business - clients or customers </a:t>
                      </a:r>
                      <a:r>
                        <a:rPr lang="en-GB" sz="1600" baseline="0" dirty="0" smtClean="0">
                          <a:latin typeface="+mj-lt"/>
                        </a:rPr>
                        <a:t>(6%)</a:t>
                      </a:r>
                      <a:endParaRPr lang="en-GB" sz="1600" dirty="0" smtClean="0">
                        <a:latin typeface="+mj-lt"/>
                      </a:endParaRP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600" dirty="0" smtClean="0">
                          <a:latin typeface="+mj-lt"/>
                        </a:rPr>
                        <a:t>Increasing UK market competition </a:t>
                      </a:r>
                      <a:r>
                        <a:rPr lang="en-GB" sz="1600" baseline="0" dirty="0" smtClean="0">
                          <a:latin typeface="+mj-lt"/>
                        </a:rPr>
                        <a:t>(5%)</a:t>
                      </a:r>
                      <a:endParaRPr lang="en-GB" sz="1600" baseline="0" dirty="0" smtClean="0"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57200" indent="-457200" algn="l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Expand</a:t>
                      </a:r>
                      <a:r>
                        <a:rPr lang="en-GB" sz="1600" baseline="0" dirty="0" smtClean="0">
                          <a:latin typeface="+mj-lt"/>
                        </a:rPr>
                        <a:t> the business (12%)</a:t>
                      </a:r>
                    </a:p>
                    <a:p>
                      <a:pPr marL="457200" indent="-457200" algn="l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baseline="0" dirty="0" smtClean="0">
                          <a:latin typeface="+mj-lt"/>
                        </a:rPr>
                        <a:t>Find more business (6%)</a:t>
                      </a:r>
                    </a:p>
                    <a:p>
                      <a:pPr marL="457200" indent="-457200" algn="l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baseline="0" dirty="0" smtClean="0">
                          <a:latin typeface="+mj-lt"/>
                        </a:rPr>
                        <a:t>Marketing (5%)</a:t>
                      </a:r>
                    </a:p>
                    <a:p>
                      <a:pPr marL="457200" indent="-457200" algn="l" defTabSz="914400" rtl="0" eaLnBrk="1" latinLnBrk="0" hangingPunct="1">
                        <a:spcAft>
                          <a:spcPts val="600"/>
                        </a:spcAft>
                        <a:buFont typeface="+mj-lt"/>
                        <a:buAutoNum type="arabicPeriod"/>
                      </a:pPr>
                      <a:r>
                        <a:rPr lang="en-GB" sz="1600" kern="1200" baseline="0" dirty="0" smtClean="0">
                          <a:latin typeface="+mj-lt"/>
                        </a:rPr>
                        <a:t>Concentrate on international growth (3%)</a:t>
                      </a: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600" baseline="0" dirty="0" smtClean="0">
                          <a:latin typeface="+mj-lt"/>
                        </a:rPr>
                        <a:t>Investment or funding </a:t>
                      </a:r>
                      <a:r>
                        <a:rPr lang="en-GB" sz="1600" kern="1200" baseline="0" dirty="0" smtClean="0">
                          <a:latin typeface="+mj-lt"/>
                        </a:rPr>
                        <a:t>(3%)</a:t>
                      </a:r>
                      <a:endParaRPr lang="en-GB" sz="1600" baseline="0" dirty="0" smtClean="0">
                        <a:latin typeface="+mj-lt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600" baseline="0" dirty="0" smtClean="0">
                          <a:latin typeface="+mj-lt"/>
                        </a:rPr>
                        <a:t>Diversifying into new areas of business </a:t>
                      </a:r>
                      <a:r>
                        <a:rPr lang="en-GB" sz="1600" kern="1200" baseline="0" dirty="0" smtClean="0">
                          <a:latin typeface="+mj-lt"/>
                        </a:rPr>
                        <a:t>(2%)</a:t>
                      </a:r>
                      <a:endParaRPr lang="en-GB" sz="1600" baseline="0" dirty="0" smtClean="0">
                        <a:latin typeface="+mj-lt"/>
                      </a:endParaRPr>
                    </a:p>
                    <a:p>
                      <a:pPr marL="457200" marR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600" baseline="0" dirty="0" smtClean="0">
                          <a:latin typeface="+mj-lt"/>
                        </a:rPr>
                        <a:t>It depends on the actions of the public sector, council or government </a:t>
                      </a:r>
                      <a:r>
                        <a:rPr lang="en-GB" sz="1600" kern="1200" baseline="0" dirty="0" smtClean="0">
                          <a:latin typeface="+mj-lt"/>
                        </a:rPr>
                        <a:t>(2%)</a:t>
                      </a:r>
                      <a:endParaRPr lang="en-GB" sz="1600" baseline="0" dirty="0" smtClean="0"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49735" y="1218331"/>
            <a:ext cx="758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The most common challenges and opportunities for businesses</a:t>
            </a:r>
            <a:endParaRPr lang="en-GB" b="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66480" y="324436"/>
            <a:ext cx="10074733" cy="652641"/>
          </a:xfrm>
        </p:spPr>
        <p:txBody>
          <a:bodyPr/>
          <a:lstStyle/>
          <a:p>
            <a:r>
              <a:rPr lang="en-US" sz="3000" dirty="0">
                <a:solidFill>
                  <a:schemeClr val="accent3">
                    <a:lumMod val="75000"/>
                  </a:schemeClr>
                </a:solidFill>
              </a:rPr>
              <a:t>Headline Findings - Skills &amp; recruitment</a:t>
            </a:r>
            <a:endParaRPr lang="en-US" sz="3000" dirty="0"/>
          </a:p>
        </p:txBody>
      </p:sp>
      <p:sp>
        <p:nvSpPr>
          <p:cNvPr id="7" name="TextBox 6"/>
          <p:cNvSpPr txBox="1"/>
          <p:nvPr/>
        </p:nvSpPr>
        <p:spPr>
          <a:xfrm>
            <a:off x="366480" y="792411"/>
            <a:ext cx="758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</a:rPr>
              <a:t>Prominence of difficulties recruiting staff with the right skills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8" r="14514"/>
          <a:stretch/>
        </p:blipFill>
        <p:spPr bwMode="auto">
          <a:xfrm>
            <a:off x="1058709" y="1417632"/>
            <a:ext cx="3426206" cy="324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7" r="8102"/>
          <a:stretch/>
        </p:blipFill>
        <p:spPr bwMode="auto">
          <a:xfrm>
            <a:off x="5026170" y="1417631"/>
            <a:ext cx="3193655" cy="3245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328758" y="4993013"/>
            <a:ext cx="719357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Difficulties recruiting staff with right skills significantly reduced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/>
              <a:t>Skills gaps in existing workforce remain stable on 2012 figures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500" dirty="0" smtClean="0"/>
          </a:p>
        </p:txBody>
      </p:sp>
    </p:spTree>
    <p:extLst>
      <p:ext uri="{BB962C8B-B14F-4D97-AF65-F5344CB8AC3E}">
        <p14:creationId xmlns:p14="http://schemas.microsoft.com/office/powerpoint/2010/main" val="266301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/>
          <p:cNvSpPr>
            <a:spLocks noGrp="1"/>
          </p:cNvSpPr>
          <p:nvPr>
            <p:ph type="title"/>
          </p:nvPr>
        </p:nvSpPr>
        <p:spPr>
          <a:xfrm>
            <a:off x="396116" y="269533"/>
            <a:ext cx="10074733" cy="652641"/>
          </a:xfrm>
        </p:spPr>
        <p:txBody>
          <a:bodyPr/>
          <a:lstStyle/>
          <a:p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Headline Findings- Skills</a:t>
            </a:r>
            <a:r>
              <a:rPr lang="en-US" sz="3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3000" dirty="0" smtClean="0">
                <a:solidFill>
                  <a:schemeClr val="accent3">
                    <a:lumMod val="75000"/>
                  </a:schemeClr>
                </a:solidFill>
              </a:rPr>
              <a:t>&amp; recruitment</a:t>
            </a:r>
            <a:endParaRPr lang="en-US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8554" y="3521393"/>
            <a:ext cx="9294316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 smtClean="0"/>
              <a:t>Businesses identified </a:t>
            </a:r>
            <a:r>
              <a:rPr lang="en-GB" sz="1700" dirty="0"/>
              <a:t>fewer deficiencies in 2014 than in 2012.  </a:t>
            </a:r>
            <a:endParaRPr lang="en-GB" sz="1700" dirty="0" smtClean="0"/>
          </a:p>
          <a:p>
            <a:pPr algn="just"/>
            <a:endParaRPr lang="en-GB" sz="17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 smtClean="0"/>
              <a:t>The </a:t>
            </a:r>
            <a:r>
              <a:rPr lang="en-GB" sz="1700" dirty="0"/>
              <a:t>Financial &amp; Insurance </a:t>
            </a:r>
            <a:r>
              <a:rPr lang="en-GB" sz="1700" dirty="0" smtClean="0"/>
              <a:t>Services </a:t>
            </a:r>
            <a:r>
              <a:rPr lang="en-GB" sz="1700" dirty="0"/>
              <a:t>sector least likely to identify </a:t>
            </a:r>
            <a:r>
              <a:rPr lang="en-GB" sz="1700" dirty="0" smtClean="0"/>
              <a:t>absent skills.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/>
              <a:t>I</a:t>
            </a:r>
            <a:r>
              <a:rPr lang="en-GB" sz="1700" dirty="0" smtClean="0"/>
              <a:t>nternational </a:t>
            </a:r>
            <a:r>
              <a:rPr lang="en-GB" sz="1700" dirty="0"/>
              <a:t>companies </a:t>
            </a:r>
            <a:r>
              <a:rPr lang="en-GB" sz="1700" dirty="0" smtClean="0"/>
              <a:t>with </a:t>
            </a:r>
            <a:r>
              <a:rPr lang="en-GB" sz="1700" dirty="0"/>
              <a:t>premises outside </a:t>
            </a:r>
            <a:r>
              <a:rPr lang="en-GB" sz="1700" dirty="0" smtClean="0"/>
              <a:t>of UK also less likely to report deficiencies.</a:t>
            </a:r>
          </a:p>
          <a:p>
            <a:pPr algn="just"/>
            <a:endParaRPr lang="en-GB" sz="1700" dirty="0" smtClean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GB" sz="1700" dirty="0" smtClean="0"/>
              <a:t>Science </a:t>
            </a:r>
            <a:r>
              <a:rPr lang="en-GB" sz="1700" dirty="0"/>
              <a:t>sector </a:t>
            </a:r>
            <a:r>
              <a:rPr lang="en-GB" sz="1700" dirty="0" smtClean="0"/>
              <a:t>more likely than other growth sectors to </a:t>
            </a:r>
            <a:r>
              <a:rPr lang="en-GB" sz="1700" dirty="0"/>
              <a:t>experience skills issues with young recruits/applicants, particularly in respect of advanced </a:t>
            </a:r>
            <a:r>
              <a:rPr lang="en-GB" sz="1700" dirty="0" smtClean="0"/>
              <a:t>IT/software </a:t>
            </a:r>
            <a:r>
              <a:rPr lang="en-GB" sz="1700" dirty="0"/>
              <a:t>skills and technical or practical skills.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graphicFrame>
        <p:nvGraphicFramePr>
          <p:cNvPr id="6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1287706"/>
              </p:ext>
            </p:extLst>
          </p:nvPr>
        </p:nvGraphicFramePr>
        <p:xfrm>
          <a:off x="528554" y="1551728"/>
          <a:ext cx="8876702" cy="1780979"/>
        </p:xfrm>
        <a:graphic>
          <a:graphicData uri="http://schemas.openxmlformats.org/drawingml/2006/table">
            <a:tbl>
              <a:tblPr firstRow="1" bandRow="1">
                <a:tableStyleId>{912C8C85-51F0-491E-9774-3900AFEF0FD7}</a:tableStyleId>
              </a:tblPr>
              <a:tblGrid>
                <a:gridCol w="4438351"/>
                <a:gridCol w="4438351"/>
              </a:tblGrid>
              <a:tr h="18526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300" b="1" dirty="0" smtClean="0">
                          <a:latin typeface="+mj-lt"/>
                        </a:rPr>
                        <a:t>2012</a:t>
                      </a:r>
                      <a:endParaRPr lang="en-GB" sz="1300" b="1" dirty="0"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1300" dirty="0" smtClean="0">
                          <a:latin typeface="+mj-lt"/>
                        </a:rPr>
                        <a:t>2014</a:t>
                      </a:r>
                      <a:endParaRPr lang="en-GB" sz="1300" dirty="0">
                        <a:latin typeface="+mj-lt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</a:tr>
              <a:tr h="149141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Written communication (32%)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Attitude/work ethic (29%)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Oral Communication (26%)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Literacy Skills (24%)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Advanced</a:t>
                      </a:r>
                      <a:r>
                        <a:rPr lang="en-GB" sz="1600" baseline="0" dirty="0" smtClean="0">
                          <a:latin typeface="+mj-lt"/>
                        </a:rPr>
                        <a:t> IT/software (19%)</a:t>
                      </a:r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342900" indent="-342900" fontAlgn="auto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  <a:defRPr/>
                      </a:pPr>
                      <a:r>
                        <a:rPr lang="en-GB" sz="1600" dirty="0" smtClean="0">
                          <a:latin typeface="+mj-lt"/>
                        </a:rPr>
                        <a:t>Attitude/work ethic (18%)</a:t>
                      </a:r>
                    </a:p>
                    <a:p>
                      <a:pPr marL="342900" indent="-342900" fontAlgn="auto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  <a:defRPr/>
                      </a:pPr>
                      <a:r>
                        <a:rPr lang="en-GB" sz="1600" dirty="0" smtClean="0">
                          <a:latin typeface="+mj-lt"/>
                        </a:rPr>
                        <a:t>Oral Communication (17%)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Customer Handling (12%)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Suitable work experience (12%)</a:t>
                      </a:r>
                    </a:p>
                    <a:p>
                      <a:pPr marL="342900" indent="-342900">
                        <a:spcBef>
                          <a:spcPts val="100"/>
                        </a:spcBef>
                        <a:spcAft>
                          <a:spcPts val="100"/>
                        </a:spcAft>
                        <a:buFont typeface="+mj-lt"/>
                        <a:buAutoNum type="arabicPeriod"/>
                      </a:pPr>
                      <a:r>
                        <a:rPr lang="en-GB" sz="1600" dirty="0" smtClean="0">
                          <a:latin typeface="+mj-lt"/>
                        </a:rPr>
                        <a:t>Technical/Practical Skills (10%)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396116" y="736954"/>
            <a:ext cx="102235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5</a:t>
            </a:r>
            <a:r>
              <a:rPr lang="en-GB" b="1" dirty="0" smtClean="0"/>
              <a:t> skills </a:t>
            </a:r>
            <a:r>
              <a:rPr lang="en-GB" b="1" dirty="0"/>
              <a:t>most frequently absent amongst young </a:t>
            </a:r>
            <a:r>
              <a:rPr lang="en-GB" b="1" dirty="0" smtClean="0"/>
              <a:t>people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03487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22342" y="1253016"/>
            <a:ext cx="39901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Employment support currently offered</a:t>
            </a:r>
            <a:endParaRPr lang="en-GB" sz="16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579454" y="1248849"/>
            <a:ext cx="364404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Significant increase in firms offering employment support (e.g. apprenticeships, flexible working) and CSR (Corporate Social Responsibility).</a:t>
            </a:r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36% interested </a:t>
            </a:r>
            <a:r>
              <a:rPr lang="en-GB" sz="1600" dirty="0"/>
              <a:t>in offering further employment support </a:t>
            </a:r>
            <a:r>
              <a:rPr lang="en-GB" sz="1600" dirty="0" smtClean="0"/>
              <a:t>activities.</a:t>
            </a:r>
          </a:p>
          <a:p>
            <a:endParaRPr lang="en-GB" sz="16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29% </a:t>
            </a:r>
            <a:r>
              <a:rPr lang="en-GB" sz="1600" dirty="0" smtClean="0">
                <a:ea typeface="Tahoma" panose="020B0604030504040204" pitchFamily="34" charset="0"/>
                <a:cs typeface="Tahoma" panose="020B0604030504040204" pitchFamily="34" charset="0"/>
              </a:rPr>
              <a:t>interested </a:t>
            </a:r>
            <a:r>
              <a:rPr lang="en-GB" sz="1600" dirty="0">
                <a:ea typeface="Tahoma" panose="020B0604030504040204" pitchFamily="34" charset="0"/>
                <a:cs typeface="Tahoma" panose="020B0604030504040204" pitchFamily="34" charset="0"/>
              </a:rPr>
              <a:t>in finding out more about CSR</a:t>
            </a:r>
            <a:r>
              <a:rPr lang="en-GB" sz="1600" dirty="0" smtClean="0"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endParaRPr lang="en-GB" sz="1600" dirty="0" smtClean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600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0381975"/>
              </p:ext>
            </p:extLst>
          </p:nvPr>
        </p:nvGraphicFramePr>
        <p:xfrm>
          <a:off x="56128" y="1798071"/>
          <a:ext cx="6563189" cy="1514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0433638"/>
              </p:ext>
            </p:extLst>
          </p:nvPr>
        </p:nvGraphicFramePr>
        <p:xfrm>
          <a:off x="56128" y="3999273"/>
          <a:ext cx="5930335" cy="15382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122343" y="3575778"/>
            <a:ext cx="79802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 smtClean="0"/>
              <a:t>CSR currently offered</a:t>
            </a:r>
            <a:endParaRPr lang="en-GB" sz="1600" b="1" dirty="0"/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60181" r="69300" b="34156"/>
          <a:stretch/>
        </p:blipFill>
        <p:spPr bwMode="auto">
          <a:xfrm>
            <a:off x="4471321" y="1487818"/>
            <a:ext cx="1358282" cy="31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8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56" t="60181" r="69300" b="34156"/>
          <a:stretch/>
        </p:blipFill>
        <p:spPr bwMode="auto">
          <a:xfrm>
            <a:off x="4466553" y="3840570"/>
            <a:ext cx="1358282" cy="317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79293"/>
            <a:ext cx="9469364" cy="1143000"/>
          </a:xfrm>
        </p:spPr>
        <p:txBody>
          <a:bodyPr/>
          <a:lstStyle/>
          <a:p>
            <a:r>
              <a:rPr lang="en-US" sz="3000" dirty="0">
                <a:solidFill>
                  <a:schemeClr val="accent3">
                    <a:lumMod val="75000"/>
                  </a:schemeClr>
                </a:solidFill>
              </a:rPr>
              <a:t>Headline Findings – Employment support and CSR</a:t>
            </a:r>
            <a:endParaRPr lang="en-GB" sz="3000" dirty="0"/>
          </a:p>
        </p:txBody>
      </p:sp>
    </p:spTree>
    <p:extLst>
      <p:ext uri="{BB962C8B-B14F-4D97-AF65-F5344CB8AC3E}">
        <p14:creationId xmlns:p14="http://schemas.microsoft.com/office/powerpoint/2010/main" val="12787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64004" y="1123415"/>
            <a:ext cx="9214072" cy="4446347"/>
          </a:xfrm>
        </p:spPr>
        <p:txBody>
          <a:bodyPr/>
          <a:lstStyle/>
          <a:p>
            <a:r>
              <a:rPr lang="en-GB" sz="1800" dirty="0" smtClean="0"/>
              <a:t>Many businesses requested further information on Council and partner initiatives that support local businesses. Those initiatives included: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 smtClean="0">
                <a:hlinkClick r:id="rId3"/>
              </a:rPr>
              <a:t>Camden Apprenticeships</a:t>
            </a:r>
            <a:r>
              <a:rPr lang="en-GB" sz="1800" b="1" dirty="0" smtClean="0"/>
              <a:t> </a:t>
            </a:r>
            <a:r>
              <a:rPr lang="en-GB" sz="1800" dirty="0" smtClean="0"/>
              <a:t>– helping businesses set up apprenticeship schemes </a:t>
            </a:r>
            <a:br>
              <a:rPr lang="en-GB" sz="1800" dirty="0" smtClean="0"/>
            </a:br>
            <a:r>
              <a:rPr lang="en-GB" sz="1800" dirty="0" smtClean="0"/>
              <a:t>and </a:t>
            </a:r>
            <a:r>
              <a:rPr lang="en-GB" sz="1800" dirty="0"/>
              <a:t>residents find </a:t>
            </a:r>
            <a:r>
              <a:rPr lang="en-GB" sz="1800" dirty="0" smtClean="0"/>
              <a:t>apprenticeship opportunities </a:t>
            </a:r>
            <a:br>
              <a:rPr lang="en-GB" sz="1800" dirty="0" smtClean="0"/>
            </a:br>
            <a:endParaRPr lang="en-GB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 smtClean="0">
                <a:hlinkClick r:id="rId4"/>
              </a:rPr>
              <a:t>CompeteFor</a:t>
            </a:r>
            <a:r>
              <a:rPr lang="en-GB" sz="1800" dirty="0" smtClean="0">
                <a:hlinkClick r:id="rId4"/>
              </a:rPr>
              <a:t> </a:t>
            </a:r>
            <a:r>
              <a:rPr lang="en-GB" sz="1800" dirty="0" smtClean="0"/>
              <a:t>– assisting businesses compete for contract opportunities</a:t>
            </a:r>
            <a:br>
              <a:rPr lang="en-GB" sz="1800" dirty="0" smtClean="0"/>
            </a:br>
            <a:endParaRPr lang="en-GB" sz="18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>
                <a:hlinkClick r:id="rId5"/>
              </a:rPr>
              <a:t>Corporate Social Responsibility </a:t>
            </a:r>
            <a:r>
              <a:rPr lang="en-GB" sz="1800" dirty="0"/>
              <a:t>– supporting businesses meet CSR </a:t>
            </a:r>
            <a:r>
              <a:rPr lang="en-GB" sz="1800" dirty="0" smtClean="0"/>
              <a:t>objectives</a:t>
            </a:r>
            <a:br>
              <a:rPr lang="en-GB" sz="1800" dirty="0" smtClean="0"/>
            </a:br>
            <a:endParaRPr lang="en-GB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 smtClean="0">
                <a:hlinkClick r:id="rId6"/>
              </a:rPr>
              <a:t>London Living Wage </a:t>
            </a:r>
            <a:r>
              <a:rPr lang="en-GB" sz="1800" dirty="0" smtClean="0"/>
              <a:t>– championing the benefits of a living wage for businesses and society</a:t>
            </a:r>
            <a:br>
              <a:rPr lang="en-GB" sz="1800" dirty="0" smtClean="0"/>
            </a:br>
            <a:endParaRPr lang="en-GB" sz="1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b="1" dirty="0" smtClean="0">
                <a:hlinkClick r:id="rId7"/>
              </a:rPr>
              <a:t>Timewise</a:t>
            </a:r>
            <a:r>
              <a:rPr lang="en-GB" sz="1800" dirty="0" smtClean="0"/>
              <a:t> </a:t>
            </a:r>
            <a:r>
              <a:rPr lang="en-GB" sz="1800" dirty="0"/>
              <a:t>– promoting the adoption of flexible working and supporting residents in finding flexible employment</a:t>
            </a:r>
            <a:endParaRPr lang="en-GB" sz="1800" dirty="0" smtClean="0"/>
          </a:p>
          <a:p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  <a:p>
            <a:r>
              <a:rPr lang="en-GB" dirty="0" smtClean="0"/>
              <a:t/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76926" y="306289"/>
            <a:ext cx="9201150" cy="756185"/>
          </a:xfrm>
        </p:spPr>
        <p:txBody>
          <a:bodyPr/>
          <a:lstStyle/>
          <a:p>
            <a:r>
              <a:rPr lang="en-GB" sz="3000" dirty="0">
                <a:solidFill>
                  <a:schemeClr val="accent3">
                    <a:lumMod val="75000"/>
                  </a:schemeClr>
                </a:solidFill>
              </a:rPr>
              <a:t>Follow-up - </a:t>
            </a:r>
            <a:r>
              <a:rPr lang="en-GB" sz="3000" dirty="0" smtClean="0">
                <a:solidFill>
                  <a:schemeClr val="accent3">
                    <a:lumMod val="75000"/>
                  </a:schemeClr>
                </a:solidFill>
              </a:rPr>
              <a:t>Contacting Businesses</a:t>
            </a:r>
            <a:endParaRPr lang="en-GB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65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4023" y="274638"/>
            <a:ext cx="9201150" cy="1143000"/>
          </a:xfrm>
        </p:spPr>
        <p:txBody>
          <a:bodyPr/>
          <a:lstStyle/>
          <a:p>
            <a:r>
              <a:rPr lang="en-GB" sz="3000" dirty="0" smtClean="0">
                <a:solidFill>
                  <a:schemeClr val="accent3">
                    <a:lumMod val="75000"/>
                  </a:schemeClr>
                </a:solidFill>
              </a:rPr>
              <a:t>Implications for the Business Charter</a:t>
            </a:r>
            <a:endParaRPr lang="en-GB" sz="3000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5337" y="907684"/>
            <a:ext cx="96332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The Business Survey helps </a:t>
            </a:r>
            <a:r>
              <a:rPr lang="en-GB" sz="1700" dirty="0"/>
              <a:t>us measure our progress in meeting the commitments within </a:t>
            </a:r>
            <a:r>
              <a:rPr lang="en-GB" sz="1700" dirty="0" smtClean="0"/>
              <a:t>the Business Charter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700" dirty="0"/>
              <a:t>67% of businesses saying that Camden is a good or excellent place to do business is a positive position to build on.</a:t>
            </a:r>
            <a:br>
              <a:rPr lang="en-GB" sz="1700" dirty="0"/>
            </a:br>
            <a:endParaRPr lang="en-GB" sz="17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b="1" dirty="0" smtClean="0">
                <a:solidFill>
                  <a:schemeClr val="accent6">
                    <a:lumMod val="75000"/>
                  </a:schemeClr>
                </a:solidFill>
              </a:rPr>
              <a:t>Camden strengths</a:t>
            </a:r>
            <a:r>
              <a:rPr lang="en-GB" sz="1700" b="1" dirty="0" smtClean="0"/>
              <a:t>: </a:t>
            </a:r>
            <a:r>
              <a:rPr lang="en-GB" sz="1700" dirty="0" smtClean="0"/>
              <a:t>Transport links, local environment and amenities.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b="1" dirty="0" smtClean="0">
                <a:solidFill>
                  <a:schemeClr val="accent6">
                    <a:lumMod val="75000"/>
                  </a:schemeClr>
                </a:solidFill>
              </a:rPr>
              <a:t>Camden weaknesses: </a:t>
            </a:r>
            <a:r>
              <a:rPr lang="en-GB" sz="1700" dirty="0" smtClean="0"/>
              <a:t>Cost/availability of premises, internet and parking.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Drop in satisfaction with how Council dealing with business customer queries needs to be addressed.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700" dirty="0" smtClean="0"/>
              <a:t>Increased willingness for participation and employment support connecting businesses with the local community.</a:t>
            </a:r>
            <a:br>
              <a:rPr lang="en-GB" sz="1700" dirty="0" smtClean="0"/>
            </a:br>
            <a:endParaRPr lang="en-GB" sz="1700" dirty="0" smtClean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1700" dirty="0"/>
          </a:p>
        </p:txBody>
      </p:sp>
      <p:pic>
        <p:nvPicPr>
          <p:cNvPr id="1026" name="Picture 2" descr="business charter bann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18" y="5038320"/>
            <a:ext cx="5380719" cy="111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382937" y="5134692"/>
            <a:ext cx="37188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700" dirty="0"/>
              <a:t>Find out more about </a:t>
            </a:r>
            <a:r>
              <a:rPr lang="en-GB" sz="1700" dirty="0">
                <a:hlinkClick r:id="rId3"/>
              </a:rPr>
              <a:t>our commitment to business</a:t>
            </a:r>
            <a:r>
              <a:rPr lang="en-GB" dirty="0"/>
              <a:t>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00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Camden colours">
      <a:dk1>
        <a:srgbClr val="000000"/>
      </a:dk1>
      <a:lt1>
        <a:sysClr val="window" lastClr="FFFFFF"/>
      </a:lt1>
      <a:dk2>
        <a:srgbClr val="5F6062"/>
      </a:dk2>
      <a:lt2>
        <a:srgbClr val="EEECE1"/>
      </a:lt2>
      <a:accent1>
        <a:srgbClr val="00B259"/>
      </a:accent1>
      <a:accent2>
        <a:srgbClr val="5F6062"/>
      </a:accent2>
      <a:accent3>
        <a:srgbClr val="F16D9A"/>
      </a:accent3>
      <a:accent4>
        <a:srgbClr val="F5866C"/>
      </a:accent4>
      <a:accent5>
        <a:srgbClr val="A04276"/>
      </a:accent5>
      <a:accent6>
        <a:srgbClr val="522E91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TBR BLUE">
    <a:dk1>
      <a:sysClr val="windowText" lastClr="000000"/>
    </a:dk1>
    <a:lt1>
      <a:sysClr val="window" lastClr="FFFFFF"/>
    </a:lt1>
    <a:dk2>
      <a:srgbClr val="095AA6"/>
    </a:dk2>
    <a:lt2>
      <a:srgbClr val="023C59"/>
    </a:lt2>
    <a:accent1>
      <a:srgbClr val="095AA6"/>
    </a:accent1>
    <a:accent2>
      <a:srgbClr val="023C59"/>
    </a:accent2>
    <a:accent3>
      <a:srgbClr val="84ACD2"/>
    </a:accent3>
    <a:accent4>
      <a:srgbClr val="B5CDD0"/>
    </a:accent4>
    <a:accent5>
      <a:srgbClr val="095AA6"/>
    </a:accent5>
    <a:accent6>
      <a:srgbClr val="84ACD2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5084</TotalTime>
  <Words>925</Words>
  <Application>Microsoft Office PowerPoint</Application>
  <PresentationFormat>Custom</PresentationFormat>
  <Paragraphs>284</Paragraphs>
  <Slides>15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Default Theme</vt:lpstr>
      <vt:lpstr>PowerPoint Presentation</vt:lpstr>
      <vt:lpstr>Background to the survey</vt:lpstr>
      <vt:lpstr>Topics</vt:lpstr>
      <vt:lpstr>Headline Findings</vt:lpstr>
      <vt:lpstr>Headline Findings - Business activity</vt:lpstr>
      <vt:lpstr>Headline Findings - Camden as a place to do business</vt:lpstr>
      <vt:lpstr>Headline Findings- Camden as a place to do business</vt:lpstr>
      <vt:lpstr>Headline Findings- The role of the Council </vt:lpstr>
      <vt:lpstr>Headline Findings - Council contact</vt:lpstr>
      <vt:lpstr>Headline Findings - Opportunities and issues for  businesses</vt:lpstr>
      <vt:lpstr>Headline Findings - Skills &amp; recruitment</vt:lpstr>
      <vt:lpstr>Headline Findings- Skills &amp; recruitment</vt:lpstr>
      <vt:lpstr>Headline Findings – Employment support and CSR</vt:lpstr>
      <vt:lpstr>Follow-up - Contacting Businesses</vt:lpstr>
      <vt:lpstr>Implications for the Business Charter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camden user</dc:creator>
  <cp:lastModifiedBy>Tom Baines</cp:lastModifiedBy>
  <cp:revision>261</cp:revision>
  <dcterms:created xsi:type="dcterms:W3CDTF">2013-12-05T12:22:23Z</dcterms:created>
  <dcterms:modified xsi:type="dcterms:W3CDTF">2015-06-12T08:44:35Z</dcterms:modified>
</cp:coreProperties>
</file>